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55311-E1A7-4182-97E3-77D8C94E3E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Sociology </a:t>
            </a:r>
            <a:br>
              <a:rPr lang="en-US" sz="4400" dirty="0"/>
            </a:br>
            <a:r>
              <a:rPr lang="en-US" sz="4400" dirty="0"/>
              <a:t>Chapter 9 Section 4: Minority Groups in the United states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E18357-99EA-4622-AB86-514DB2474B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20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293A9-8C3C-4EAB-8AC6-BC72FBCA8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16C26-F400-47BB-909A-C148B612F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u="sng" dirty="0"/>
              <a:t>Underclass</a:t>
            </a:r>
          </a:p>
          <a:p>
            <a:pPr lvl="1"/>
            <a:r>
              <a:rPr lang="en-US" sz="3200" dirty="0"/>
              <a:t>People typically unemployed who come from families that have been poor for generations. </a:t>
            </a:r>
          </a:p>
        </p:txBody>
      </p:sp>
    </p:spTree>
    <p:extLst>
      <p:ext uri="{BB962C8B-B14F-4D97-AF65-F5344CB8AC3E}">
        <p14:creationId xmlns:p14="http://schemas.microsoft.com/office/powerpoint/2010/main" val="1997107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59A54-B21A-4156-B89D-D970A00D6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Latinos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E100C-785C-4A41-8CD7-DE54B97D6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Latino is a term that refers to ethnic minorities from Latin America, a region that includes Mexico, Central America, South America, and the islands of the Caribbean. </a:t>
            </a:r>
          </a:p>
          <a:p>
            <a:endParaRPr lang="en-US" sz="2800" dirty="0"/>
          </a:p>
          <a:p>
            <a:r>
              <a:rPr lang="en-US" sz="2800" dirty="0"/>
              <a:t>High birth rates and immigration rates make Latinos (along with Asian Americans) one of the fastest-growing minorities in the United States. </a:t>
            </a:r>
          </a:p>
        </p:txBody>
      </p:sp>
    </p:spTree>
    <p:extLst>
      <p:ext uri="{BB962C8B-B14F-4D97-AF65-F5344CB8AC3E}">
        <p14:creationId xmlns:p14="http://schemas.microsoft.com/office/powerpoint/2010/main" val="763563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6F67A-8B86-4DCA-817D-130396E07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largest Latino groups in the United States?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64D72-B8F9-413B-B13F-C89F2DD85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Nearly 60 percent of Latinos today are of Mexican descent. </a:t>
            </a:r>
          </a:p>
          <a:p>
            <a:r>
              <a:rPr lang="en-US" sz="2800" dirty="0"/>
              <a:t>Puerto Ricans make up a little less than one-tenth of the total Latino population. </a:t>
            </a:r>
          </a:p>
        </p:txBody>
      </p:sp>
    </p:spTree>
    <p:extLst>
      <p:ext uri="{BB962C8B-B14F-4D97-AF65-F5344CB8AC3E}">
        <p14:creationId xmlns:p14="http://schemas.microsoft.com/office/powerpoint/2010/main" val="997736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532B6-FF6A-4D8A-BC0C-8A6B3FB56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20CD6-9C91-43E0-A196-C9A112944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first large group of Cuban immigrants to enter the United States were successful middle and upper class people who fled from Cuba when Fidel Castro instituted a communist government there in the late 1950s. </a:t>
            </a:r>
          </a:p>
        </p:txBody>
      </p:sp>
    </p:spTree>
    <p:extLst>
      <p:ext uri="{BB962C8B-B14F-4D97-AF65-F5344CB8AC3E}">
        <p14:creationId xmlns:p14="http://schemas.microsoft.com/office/powerpoint/2010/main" val="1685749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EF6F6-A761-4F64-A288-1D1AC90B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general level of education among Latino?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77881-7180-445F-AD42-A4BF0DE01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Mexican Americans have the lowest levels of educational attainment.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Cubans have the highest, owing to the fact that many Cuban immigrants to the United States were middle and upper class people. </a:t>
            </a:r>
          </a:p>
        </p:txBody>
      </p:sp>
    </p:spTree>
    <p:extLst>
      <p:ext uri="{BB962C8B-B14F-4D97-AF65-F5344CB8AC3E}">
        <p14:creationId xmlns:p14="http://schemas.microsoft.com/office/powerpoint/2010/main" val="511894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A4A6E-279C-43A0-AFA8-62AD863AE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money do Latinos earn?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8DB9A34-8391-47B0-98EE-F5748A7B23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53884" y="1874516"/>
            <a:ext cx="8046720" cy="498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912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E26DC-1F92-43F6-A9E2-873921AF3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Latinos stand politically?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D72CF-6923-4340-8482-3D51AF3C4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18 Latino Senators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Issues of education and immigration, as well as income and the quality of life, promise to keep Latinos politically </a:t>
            </a:r>
            <a:r>
              <a:rPr lang="en-US" sz="2800" dirty="0" err="1"/>
              <a:t>actie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89386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CBB4D-787D-475C-B8C6-251898A5F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Native Americans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4A77D-D04A-4161-B95A-6053668C8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Today, there are over five million Native Americans in the United States, 78% of whom live outside reservations.</a:t>
            </a:r>
          </a:p>
        </p:txBody>
      </p:sp>
    </p:spTree>
    <p:extLst>
      <p:ext uri="{BB962C8B-B14F-4D97-AF65-F5344CB8AC3E}">
        <p14:creationId xmlns:p14="http://schemas.microsoft.com/office/powerpoint/2010/main" val="3611028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92D46-AD51-4405-B277-555B3BC89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current situation of Native Americans?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448B5-157B-498D-9B4F-2A420B953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Fewer Native Americans graduate from high school than any other major minority group.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Native Americans have the lowest annual income of any minority group in the United States.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481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91812-8C60-4CD1-AC37-54F503F16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conditions on reservations better or worse?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2053-E82C-4604-B59D-8313B556C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040835"/>
            <a:ext cx="10178322" cy="4532243"/>
          </a:xfrm>
        </p:spPr>
        <p:txBody>
          <a:bodyPr>
            <a:normAutofit/>
          </a:bodyPr>
          <a:lstStyle/>
          <a:p>
            <a:r>
              <a:rPr lang="en-US" dirty="0"/>
              <a:t>About one fourth of Native Americans live on reservations. </a:t>
            </a:r>
          </a:p>
          <a:p>
            <a:endParaRPr lang="en-US" dirty="0"/>
          </a:p>
          <a:p>
            <a:r>
              <a:rPr lang="en-US" dirty="0"/>
              <a:t>50 percent of Native Americans who live on reservations are below the poverty level, compared with over 25 percent of the total Native American population. </a:t>
            </a:r>
          </a:p>
          <a:p>
            <a:endParaRPr lang="en-US" dirty="0"/>
          </a:p>
          <a:p>
            <a:r>
              <a:rPr lang="en-US" dirty="0"/>
              <a:t>$35,062 is the median income of American Indian and Alaska Native households. This compares with $50,046 for the nation as a whole.</a:t>
            </a:r>
          </a:p>
          <a:p>
            <a:pPr lvl="1"/>
            <a:r>
              <a:rPr lang="en-US" dirty="0"/>
              <a:t>Source: 2010 American Community Survey for the American Indian and Alaska Native alone population</a:t>
            </a:r>
          </a:p>
        </p:txBody>
      </p:sp>
    </p:spTree>
    <p:extLst>
      <p:ext uri="{BB962C8B-B14F-4D97-AF65-F5344CB8AC3E}">
        <p14:creationId xmlns:p14="http://schemas.microsoft.com/office/powerpoint/2010/main" val="2715405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94B2-557E-4A98-AD5E-992D86B4F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Institutionalized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E5BAB-C2EF-40C4-8EFC-829EA8A48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Many people believe that discrimination in the United States ended when civil rights legislation was passed in the 1960s. </a:t>
            </a:r>
          </a:p>
          <a:p>
            <a:endParaRPr lang="en-US" sz="2800" dirty="0"/>
          </a:p>
          <a:p>
            <a:r>
              <a:rPr lang="en-US" sz="2800" dirty="0"/>
              <a:t>Nevertheless, minorities in this country still suffer from what sociologists call </a:t>
            </a:r>
            <a:r>
              <a:rPr lang="en-US" sz="2800" b="1" i="1" u="sng" dirty="0"/>
              <a:t>institutionalized discrimination </a:t>
            </a:r>
            <a:r>
              <a:rPr lang="en-US" sz="2800" dirty="0"/>
              <a:t>(unfair practices that grow out of common behaviors and attitudes and that are a part of the structure of a society). </a:t>
            </a:r>
          </a:p>
        </p:txBody>
      </p:sp>
    </p:spTree>
    <p:extLst>
      <p:ext uri="{BB962C8B-B14F-4D97-AF65-F5344CB8AC3E}">
        <p14:creationId xmlns:p14="http://schemas.microsoft.com/office/powerpoint/2010/main" val="32933461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FECC2-31E2-4238-8236-C9F5C5AB9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have Chinese Americans fared over the years?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AECDF-7404-4958-B8CD-95D620785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Attracted at first by the California gold rush, Chinese immigrants arrived in large numbers during the 1850s. </a:t>
            </a:r>
          </a:p>
          <a:p>
            <a:endParaRPr lang="en-US" sz="2800" dirty="0"/>
          </a:p>
          <a:p>
            <a:r>
              <a:rPr lang="en-US" sz="2800" dirty="0"/>
              <a:t>Chinese Americans were driven into large urban ghettos known as Chinatowns, where they are still concentrated today. </a:t>
            </a:r>
          </a:p>
        </p:txBody>
      </p:sp>
    </p:spTree>
    <p:extLst>
      <p:ext uri="{BB962C8B-B14F-4D97-AF65-F5344CB8AC3E}">
        <p14:creationId xmlns:p14="http://schemas.microsoft.com/office/powerpoint/2010/main" val="1257837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12E53-6DF7-4A77-9D79-EAF14CF0D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BE57A-B62B-4D30-9B66-D237FD107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After the 1940s,  American born Chinese college graduates began to enter professional occupations, and Chinese American scholars and scientists began to make publicly recognized contributions to science and the arts. </a:t>
            </a:r>
          </a:p>
        </p:txBody>
      </p:sp>
    </p:spTree>
    <p:extLst>
      <p:ext uri="{BB962C8B-B14F-4D97-AF65-F5344CB8AC3E}">
        <p14:creationId xmlns:p14="http://schemas.microsoft.com/office/powerpoint/2010/main" val="37355744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104DA-3A49-4AC3-A1AD-1296D22E6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has been the history of Japanese Americans in the United States?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01EBE-6A12-41E6-B406-0F63E2C27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When Japanese began to compete with white farmers, anti-Japanese legislation was passed. </a:t>
            </a:r>
          </a:p>
          <a:p>
            <a:endParaRPr lang="en-US" sz="2400" dirty="0"/>
          </a:p>
          <a:p>
            <a:r>
              <a:rPr lang="en-US" sz="2400" dirty="0"/>
              <a:t>The California Alien Land Bill of 1913, for example, permitted Japanese to lease farmland for a maximum of three years; it did not allow land they owned to be inherited by their families. </a:t>
            </a:r>
          </a:p>
        </p:txBody>
      </p:sp>
    </p:spTree>
    <p:extLst>
      <p:ext uri="{BB962C8B-B14F-4D97-AF65-F5344CB8AC3E}">
        <p14:creationId xmlns:p14="http://schemas.microsoft.com/office/powerpoint/2010/main" val="24933066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AA84A-4B42-45CE-A9AC-EB8958C53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F59E0-3855-4D58-B493-D7D6EB771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1924, the U.S. Congress halted all Japanese immigration, and the 126,000 Japanese already in the United States became targets for still more prejudice, discrimination, stereotyping, and scapegoating. </a:t>
            </a:r>
          </a:p>
        </p:txBody>
      </p:sp>
    </p:spTree>
    <p:extLst>
      <p:ext uri="{BB962C8B-B14F-4D97-AF65-F5344CB8AC3E}">
        <p14:creationId xmlns:p14="http://schemas.microsoft.com/office/powerpoint/2010/main" val="15761709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95B12-6ECD-427D-B5A1-E2C445360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39479-9646-4472-8B00-99601478F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Pearl Harbor </a:t>
            </a:r>
          </a:p>
          <a:p>
            <a:r>
              <a:rPr lang="en-US" sz="2800" dirty="0"/>
              <a:t>December 7, 1941</a:t>
            </a:r>
          </a:p>
        </p:txBody>
      </p:sp>
    </p:spTree>
    <p:extLst>
      <p:ext uri="{BB962C8B-B14F-4D97-AF65-F5344CB8AC3E}">
        <p14:creationId xmlns:p14="http://schemas.microsoft.com/office/powerpoint/2010/main" val="33095151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5F476-BBC3-47F2-9281-3249A7DFE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901C2-1947-47F2-8343-604E09790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President Roosevelt issued Executive Order 9066. </a:t>
            </a:r>
          </a:p>
          <a:p>
            <a:r>
              <a:rPr lang="en-US" dirty="0"/>
              <a:t>This emergency law moved more than 110,000 Japanese people into interment camps away from the West Coast. </a:t>
            </a:r>
          </a:p>
          <a:p>
            <a:endParaRPr lang="en-US" dirty="0"/>
          </a:p>
          <a:p>
            <a:r>
              <a:rPr lang="en-US" dirty="0"/>
              <a:t>Eventually in the 1980s, the U.S. government formally apologized to Japanese American internees and paid them $20,000 each in compensation. </a:t>
            </a:r>
          </a:p>
        </p:txBody>
      </p:sp>
    </p:spTree>
    <p:extLst>
      <p:ext uri="{BB962C8B-B14F-4D97-AF65-F5344CB8AC3E}">
        <p14:creationId xmlns:p14="http://schemas.microsoft.com/office/powerpoint/2010/main" val="22921937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65264-B495-45CF-B90D-792BBD755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have so many Asian Americans been successful?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19413-1E1E-40B5-BEE9-6719914CD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They have used the educational system for upward mobility.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This is reflected in the academic achievement of school-aged Asian Americans, whose average SAT scores are 45 points higher than the general high school population. </a:t>
            </a:r>
          </a:p>
        </p:txBody>
      </p:sp>
    </p:spTree>
    <p:extLst>
      <p:ext uri="{BB962C8B-B14F-4D97-AF65-F5344CB8AC3E}">
        <p14:creationId xmlns:p14="http://schemas.microsoft.com/office/powerpoint/2010/main" val="24755583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98744-B6FD-49C4-BC05-6FEF2310E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 Ethnics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C07F4-3DE9-4F18-93D3-F0D2E0C57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White ethnics are the descendants of immigrants from Eastern and Southern European nations particularly Italy and Poland. </a:t>
            </a:r>
          </a:p>
          <a:p>
            <a:r>
              <a:rPr lang="en-US" dirty="0"/>
              <a:t>They also include Greek, Irish, and Slavic people. </a:t>
            </a:r>
          </a:p>
          <a:p>
            <a:endParaRPr lang="en-US" dirty="0"/>
          </a:p>
          <a:p>
            <a:r>
              <a:rPr lang="en-US" dirty="0"/>
              <a:t>The majority are blue-collar workers living in small communities surrounding large cities in the eastern half of the United States. </a:t>
            </a:r>
          </a:p>
        </p:txBody>
      </p:sp>
    </p:spTree>
    <p:extLst>
      <p:ext uri="{BB962C8B-B14F-4D97-AF65-F5344CB8AC3E}">
        <p14:creationId xmlns:p14="http://schemas.microsoft.com/office/powerpoint/2010/main" val="10552696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AB6F8-2A90-4300-B76B-A1D138C68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Preserving your heritage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C71C0-7258-4DE2-9B57-943FA5BFD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Many think that the price of completely abandoning one’s cultural and national roots is simply too high. </a:t>
            </a:r>
          </a:p>
        </p:txBody>
      </p:sp>
    </p:spTree>
    <p:extLst>
      <p:ext uri="{BB962C8B-B14F-4D97-AF65-F5344CB8AC3E}">
        <p14:creationId xmlns:p14="http://schemas.microsoft.com/office/powerpoint/2010/main" val="2477652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DA4B4-C8C6-4C5F-A9F1-2985DAB1D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DFA40-7473-4744-9E9B-BA95EB4D8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Schooling is another example of institutionalized discrimination. </a:t>
            </a:r>
          </a:p>
          <a:p>
            <a:endParaRPr lang="en-US" sz="2400" dirty="0"/>
          </a:p>
          <a:p>
            <a:pPr lvl="1"/>
            <a:r>
              <a:rPr lang="en-US" sz="2400" dirty="0"/>
              <a:t>Minority children in many states are more concentrated in school districts with a tax base too low to provide resources equal to those in the suburbs. This lack of funding means that teachers in minority schools receive fewer opportunities for training. </a:t>
            </a:r>
          </a:p>
        </p:txBody>
      </p:sp>
    </p:spTree>
    <p:extLst>
      <p:ext uri="{BB962C8B-B14F-4D97-AF65-F5344CB8AC3E}">
        <p14:creationId xmlns:p14="http://schemas.microsoft.com/office/powerpoint/2010/main" val="3158063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34138-F88B-4157-9105-15FFFB404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African Americans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1D9E4-B24C-4237-9913-09B8BC6BE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African American make up the largest racial minority group in the United States. </a:t>
            </a:r>
          </a:p>
          <a:p>
            <a:r>
              <a:rPr lang="en-US" sz="2400" dirty="0"/>
              <a:t>They are also one of the oldest minorities, first brought to American an indentured servants and slaves in the early 1600s. </a:t>
            </a:r>
          </a:p>
        </p:txBody>
      </p:sp>
    </p:spTree>
    <p:extLst>
      <p:ext uri="{BB962C8B-B14F-4D97-AF65-F5344CB8AC3E}">
        <p14:creationId xmlns:p14="http://schemas.microsoft.com/office/powerpoint/2010/main" val="1458995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EF89C-F455-4542-B65F-CD565E116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barriers to African American assimilation?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61B5F-8377-4A25-8211-8512CA125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Skin color </a:t>
            </a:r>
          </a:p>
          <a:p>
            <a:r>
              <a:rPr lang="en-US" dirty="0"/>
              <a:t>Status of African Americans has its roots in early American history. </a:t>
            </a:r>
          </a:p>
          <a:p>
            <a:pPr lvl="1"/>
            <a:r>
              <a:rPr lang="en-US" dirty="0"/>
              <a:t>Brought into the country to labor on plantations, African Americans were immediately assigned to the lowest class status.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Even when freed, ex-slaves and their descendants in the United States were rarely accepted as equal to free whites.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868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8388E-4AD5-4704-AF5F-F40925AD4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average income levels for African Americans?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A5DC3-B029-4D8A-AE7F-1BA3C02DD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review of white-collar employment data from the U.S. Equal Employment Opportunity Commission reveals serious gaps in income, promotional opportunities, and advancement for minorities and women of all races.</a:t>
            </a:r>
          </a:p>
        </p:txBody>
      </p:sp>
    </p:spTree>
    <p:extLst>
      <p:ext uri="{BB962C8B-B14F-4D97-AF65-F5344CB8AC3E}">
        <p14:creationId xmlns:p14="http://schemas.microsoft.com/office/powerpoint/2010/main" val="2598997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91EF0-2F19-4081-9F4A-94D2C352A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African Americans fare in the job market?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0A8FE-8F4C-497B-A76E-E74D346F1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lower percentage of African American men and women are employed in professional, managerial, technical, and administration occupations. </a:t>
            </a:r>
          </a:p>
          <a:p>
            <a:endParaRPr lang="en-US" sz="2800" dirty="0"/>
          </a:p>
          <a:p>
            <a:r>
              <a:rPr lang="en-US" sz="2800" dirty="0"/>
              <a:t>African Americans are almost twice as likely as whites to work in low-level service jobs. </a:t>
            </a:r>
          </a:p>
        </p:txBody>
      </p:sp>
    </p:spTree>
    <p:extLst>
      <p:ext uri="{BB962C8B-B14F-4D97-AF65-F5344CB8AC3E}">
        <p14:creationId xmlns:p14="http://schemas.microsoft.com/office/powerpoint/2010/main" val="2317934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036C0-3FF1-4EE1-979D-E6BCB2D6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911E9-5B4C-4B2A-8456-AE359C0F9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i="1" u="sng" dirty="0"/>
              <a:t>Hidden Unemployment</a:t>
            </a:r>
          </a:p>
          <a:p>
            <a:pPr lvl="1"/>
            <a:r>
              <a:rPr lang="en-US" sz="2800" dirty="0"/>
              <a:t>Unemployment that includes people not counted in the traditional unemployment categories. 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Thousands of African American youths are becoming adults without the job experience vital to securing good employment in the future. </a:t>
            </a:r>
          </a:p>
        </p:txBody>
      </p:sp>
    </p:spTree>
    <p:extLst>
      <p:ext uri="{BB962C8B-B14F-4D97-AF65-F5344CB8AC3E}">
        <p14:creationId xmlns:p14="http://schemas.microsoft.com/office/powerpoint/2010/main" val="3286854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3DE97-E1EF-43B2-AED1-3160C4562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African Americans Made Advances?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B1A0C-F1B7-49B8-9D0D-ADDF95888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Education is the traditional American path to economic gain and occupational prestige. </a:t>
            </a:r>
          </a:p>
          <a:p>
            <a:endParaRPr lang="en-US" sz="2800" dirty="0"/>
          </a:p>
          <a:p>
            <a:pPr lvl="1"/>
            <a:r>
              <a:rPr lang="en-US" sz="2800" dirty="0"/>
              <a:t>88 percent of Caucasian students graduate from high school. </a:t>
            </a:r>
          </a:p>
          <a:p>
            <a:pPr lvl="1"/>
            <a:r>
              <a:rPr lang="en-US" sz="2800" dirty="0"/>
              <a:t>76 percent of African American students graduate high school. </a:t>
            </a:r>
          </a:p>
        </p:txBody>
      </p:sp>
    </p:spTree>
    <p:extLst>
      <p:ext uri="{BB962C8B-B14F-4D97-AF65-F5344CB8AC3E}">
        <p14:creationId xmlns:p14="http://schemas.microsoft.com/office/powerpoint/2010/main" val="56453154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147</TotalTime>
  <Words>1113</Words>
  <Application>Microsoft Office PowerPoint</Application>
  <PresentationFormat>Widescreen</PresentationFormat>
  <Paragraphs>91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Gill Sans MT</vt:lpstr>
      <vt:lpstr>Impact</vt:lpstr>
      <vt:lpstr>Badge</vt:lpstr>
      <vt:lpstr>Sociology  Chapter 9 Section 4: Minority Groups in the United states </vt:lpstr>
      <vt:lpstr>Institutionalized </vt:lpstr>
      <vt:lpstr>PowerPoint Presentation</vt:lpstr>
      <vt:lpstr>African Americans </vt:lpstr>
      <vt:lpstr>What are the barriers to African American assimilation? </vt:lpstr>
      <vt:lpstr>What are average income levels for African Americans? </vt:lpstr>
      <vt:lpstr>How do African Americans fare in the job market? </vt:lpstr>
      <vt:lpstr>PowerPoint Presentation</vt:lpstr>
      <vt:lpstr>Have African Americans Made Advances? </vt:lpstr>
      <vt:lpstr>PowerPoint Presentation</vt:lpstr>
      <vt:lpstr>Latinos </vt:lpstr>
      <vt:lpstr>What are the largest Latino groups in the United States? </vt:lpstr>
      <vt:lpstr>PowerPoint Presentation</vt:lpstr>
      <vt:lpstr>What is the general level of education among Latino? </vt:lpstr>
      <vt:lpstr>How much money do Latinos earn? </vt:lpstr>
      <vt:lpstr>How do Latinos stand politically? </vt:lpstr>
      <vt:lpstr>Native Americans </vt:lpstr>
      <vt:lpstr>What is the current situation of Native Americans? </vt:lpstr>
      <vt:lpstr>Are conditions on reservations better or worse? </vt:lpstr>
      <vt:lpstr>How have Chinese Americans fared over the years?  </vt:lpstr>
      <vt:lpstr>PowerPoint Presentation</vt:lpstr>
      <vt:lpstr>What has been the history of Japanese Americans in the United States? </vt:lpstr>
      <vt:lpstr>PowerPoint Presentation</vt:lpstr>
      <vt:lpstr>PowerPoint Presentation</vt:lpstr>
      <vt:lpstr>PowerPoint Presentation</vt:lpstr>
      <vt:lpstr>Why have so many Asian Americans been successful? </vt:lpstr>
      <vt:lpstr>White Ethnics </vt:lpstr>
      <vt:lpstr>Preserving your heritage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 Chapter 9 Section 4: Minority Groups in the United states </dc:title>
  <dc:creator>Tyler Moudry</dc:creator>
  <cp:lastModifiedBy>Tyler Moudry</cp:lastModifiedBy>
  <cp:revision>10</cp:revision>
  <dcterms:created xsi:type="dcterms:W3CDTF">2019-03-27T04:26:27Z</dcterms:created>
  <dcterms:modified xsi:type="dcterms:W3CDTF">2019-03-27T06:53:42Z</dcterms:modified>
</cp:coreProperties>
</file>