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88034-B80B-409C-9E8D-AF0F9A695B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3712151"/>
          </a:xfrm>
        </p:spPr>
        <p:txBody>
          <a:bodyPr/>
          <a:lstStyle/>
          <a:p>
            <a:r>
              <a:rPr lang="en-US" dirty="0"/>
              <a:t>Sociology </a:t>
            </a:r>
            <a:br>
              <a:rPr lang="en-US" dirty="0"/>
            </a:br>
            <a:r>
              <a:rPr lang="en-US" dirty="0"/>
              <a:t>Chapter 9</a:t>
            </a:r>
            <a:br>
              <a:rPr lang="en-US" dirty="0"/>
            </a:br>
            <a:r>
              <a:rPr lang="en-US" dirty="0"/>
              <a:t>Section 2: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65A7BD-8B47-409D-805C-4B757B872E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4943062"/>
            <a:ext cx="8045373" cy="1126434"/>
          </a:xfrm>
        </p:spPr>
        <p:txBody>
          <a:bodyPr>
            <a:normAutofit/>
          </a:bodyPr>
          <a:lstStyle/>
          <a:p>
            <a:r>
              <a:rPr lang="en-US" sz="3200" dirty="0"/>
              <a:t>Racial and Ethnic Relations </a:t>
            </a:r>
          </a:p>
        </p:txBody>
      </p:sp>
    </p:spTree>
    <p:extLst>
      <p:ext uri="{BB962C8B-B14F-4D97-AF65-F5344CB8AC3E}">
        <p14:creationId xmlns:p14="http://schemas.microsoft.com/office/powerpoint/2010/main" val="3832079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246BB-DD79-4D82-B238-8C57327E5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population transfer?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DF593-F965-4920-904B-BDA9899BB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98713"/>
            <a:ext cx="10178322" cy="4580879"/>
          </a:xfrm>
        </p:spPr>
        <p:txBody>
          <a:bodyPr>
            <a:normAutofit/>
          </a:bodyPr>
          <a:lstStyle/>
          <a:p>
            <a:r>
              <a:rPr lang="en-US" dirty="0"/>
              <a:t>In </a:t>
            </a:r>
            <a:r>
              <a:rPr lang="en-US" b="1" i="1" u="sng" dirty="0"/>
              <a:t>population transfer</a:t>
            </a:r>
            <a:r>
              <a:rPr lang="en-US" dirty="0"/>
              <a:t>, a minority is forced either to move to a remote location or to leave entirely the territory controlled by the majority. </a:t>
            </a:r>
          </a:p>
          <a:p>
            <a:pPr lvl="1"/>
            <a:r>
              <a:rPr lang="en-US" sz="2000" dirty="0"/>
              <a:t>Trail of Tears: 1838 16,000 Cherokees from the southeastern United States were set on a forced march to Oklahoma Reservations (4,000 Native Americans died due to harsh conditions). </a:t>
            </a:r>
          </a:p>
        </p:txBody>
      </p:sp>
    </p:spTree>
    <p:extLst>
      <p:ext uri="{BB962C8B-B14F-4D97-AF65-F5344CB8AC3E}">
        <p14:creationId xmlns:p14="http://schemas.microsoft.com/office/powerpoint/2010/main" val="950670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96117-BD91-4A8A-916D-FB8FD79A4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conflict pattern appears most often?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53A3F-1E2B-41B7-A251-61758F741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rmAutofit/>
          </a:bodyPr>
          <a:lstStyle/>
          <a:p>
            <a:r>
              <a:rPr lang="en-US" sz="2800" b="1" i="1" u="sng" dirty="0"/>
              <a:t>Subjugation </a:t>
            </a:r>
            <a:r>
              <a:rPr lang="en-US" sz="2800" dirty="0"/>
              <a:t>is the most common pattern of conflict- a minority is denied equal access to the culture and lifestyle of the larger society. </a:t>
            </a:r>
          </a:p>
        </p:txBody>
      </p:sp>
    </p:spTree>
    <p:extLst>
      <p:ext uri="{BB962C8B-B14F-4D97-AF65-F5344CB8AC3E}">
        <p14:creationId xmlns:p14="http://schemas.microsoft.com/office/powerpoint/2010/main" val="2330738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5ED21-9F57-4069-922B-E8370BC5B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ED9F7-D4D2-4DBD-89D5-8FD149050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11965"/>
            <a:ext cx="10178322" cy="4567627"/>
          </a:xfrm>
        </p:spPr>
        <p:txBody>
          <a:bodyPr>
            <a:normAutofit/>
          </a:bodyPr>
          <a:lstStyle/>
          <a:p>
            <a:r>
              <a:rPr lang="en-US" b="1" i="1" u="sng" dirty="0"/>
              <a:t>De jure segregation</a:t>
            </a:r>
          </a:p>
          <a:p>
            <a:pPr lvl="1"/>
            <a:r>
              <a:rPr lang="en-US" sz="2000" dirty="0"/>
              <a:t>Denial of equal access based on the law. </a:t>
            </a:r>
          </a:p>
          <a:p>
            <a:pPr lvl="1"/>
            <a:r>
              <a:rPr lang="en-US" sz="2000" dirty="0"/>
              <a:t>Brown vs. Board of Education of Topeka (1954)- the Supreme Court overturned previous case law that had made racial segregation legal in the U.S. </a:t>
            </a:r>
          </a:p>
        </p:txBody>
      </p:sp>
    </p:spTree>
    <p:extLst>
      <p:ext uri="{BB962C8B-B14F-4D97-AF65-F5344CB8AC3E}">
        <p14:creationId xmlns:p14="http://schemas.microsoft.com/office/powerpoint/2010/main" val="1919840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E0496-205F-430C-BFF5-06DBB6656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3CC42-1946-4032-9EAC-36A4083D3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92697"/>
            <a:ext cx="10178322" cy="4686896"/>
          </a:xfrm>
        </p:spPr>
        <p:txBody>
          <a:bodyPr>
            <a:normAutofit/>
          </a:bodyPr>
          <a:lstStyle/>
          <a:p>
            <a:r>
              <a:rPr lang="en-US" sz="2400" b="1" i="1" u="sng" dirty="0"/>
              <a:t>De facto segregation</a:t>
            </a:r>
          </a:p>
          <a:p>
            <a:pPr lvl="1"/>
            <a:r>
              <a:rPr lang="en-US" sz="2400" dirty="0"/>
              <a:t>Denial of equal access based on everyday practice. </a:t>
            </a:r>
          </a:p>
          <a:p>
            <a:pPr lvl="1"/>
            <a:r>
              <a:rPr lang="en-US" sz="2400" dirty="0"/>
              <a:t>Neighboring homeowners agree among themselves not to sell to members of certain ethnic groups or races. </a:t>
            </a:r>
          </a:p>
        </p:txBody>
      </p:sp>
    </p:spTree>
    <p:extLst>
      <p:ext uri="{BB962C8B-B14F-4D97-AF65-F5344CB8AC3E}">
        <p14:creationId xmlns:p14="http://schemas.microsoft.com/office/powerpoint/2010/main" val="2660254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2E7CB-A1DA-4214-8DFA-B4F23F908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Patterns of assimilation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14693-7FD0-463D-96B7-9D964448F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51723"/>
            <a:ext cx="10178322" cy="4527870"/>
          </a:xfrm>
        </p:spPr>
        <p:txBody>
          <a:bodyPr>
            <a:normAutofit/>
          </a:bodyPr>
          <a:lstStyle/>
          <a:p>
            <a:r>
              <a:rPr lang="en-US" sz="3200" dirty="0"/>
              <a:t>Generally, minority groups are either accepted- which leads to </a:t>
            </a:r>
            <a:r>
              <a:rPr lang="en-US" sz="3200" i="1" dirty="0"/>
              <a:t>assimilation</a:t>
            </a:r>
            <a:r>
              <a:rPr lang="en-US" sz="3200" dirty="0"/>
              <a:t>- or rejected- which lead to </a:t>
            </a:r>
            <a:r>
              <a:rPr lang="en-US" sz="3200" i="1" dirty="0"/>
              <a:t>conflict. </a:t>
            </a:r>
          </a:p>
        </p:txBody>
      </p:sp>
    </p:spTree>
    <p:extLst>
      <p:ext uri="{BB962C8B-B14F-4D97-AF65-F5344CB8AC3E}">
        <p14:creationId xmlns:p14="http://schemas.microsoft.com/office/powerpoint/2010/main" val="233477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0509C-C55A-46FC-9E39-D857B5F59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4A2EE-FA0B-482B-AEFC-B6CE61893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19201"/>
            <a:ext cx="10178322" cy="4660392"/>
          </a:xfrm>
        </p:spPr>
        <p:txBody>
          <a:bodyPr>
            <a:normAutofit/>
          </a:bodyPr>
          <a:lstStyle/>
          <a:p>
            <a:r>
              <a:rPr lang="en-US" sz="2800" b="1" i="1" u="sng" dirty="0"/>
              <a:t>Assimilation</a:t>
            </a:r>
            <a:r>
              <a:rPr lang="en-US" sz="2800" dirty="0"/>
              <a:t> refers to the blending or fusing of minority groups into the dominant society. </a:t>
            </a:r>
          </a:p>
          <a:p>
            <a:pPr lvl="1"/>
            <a:r>
              <a:rPr lang="en-US" sz="2600" dirty="0"/>
              <a:t>Assimilation has taken several forms in the United States: </a:t>
            </a:r>
            <a:r>
              <a:rPr lang="en-US" sz="2600" i="1" dirty="0"/>
              <a:t>Anglo-conformity, melting pot, cultural pluralism, and accommodation</a:t>
            </a:r>
            <a:r>
              <a:rPr lang="en-US" sz="2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60985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C5C20-33AA-405C-BBE8-87590D6F9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most common pattern of assimilation?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2101D-5EAA-4C0A-84A1-D01964B87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rmAutofit/>
          </a:bodyPr>
          <a:lstStyle/>
          <a:p>
            <a:r>
              <a:rPr lang="en-US" sz="2400" b="1" i="1" u="sng" dirty="0"/>
              <a:t>Anglo-conformity</a:t>
            </a:r>
            <a:r>
              <a:rPr lang="en-US" sz="2400" dirty="0"/>
              <a:t> has been the most prevalent pattern of assimilation in America. </a:t>
            </a:r>
          </a:p>
          <a:p>
            <a:pPr lvl="1"/>
            <a:r>
              <a:rPr lang="en-US" sz="2400" dirty="0"/>
              <a:t>Anglo is a prefix used to indicate an American of English descent. </a:t>
            </a:r>
          </a:p>
          <a:p>
            <a:pPr lvl="1"/>
            <a:r>
              <a:rPr lang="en-US" sz="2400" dirty="0"/>
              <a:t>In Anglo conformity, traditional institutions are maintained. </a:t>
            </a:r>
          </a:p>
        </p:txBody>
      </p:sp>
    </p:spTree>
    <p:extLst>
      <p:ext uri="{BB962C8B-B14F-4D97-AF65-F5344CB8AC3E}">
        <p14:creationId xmlns:p14="http://schemas.microsoft.com/office/powerpoint/2010/main" val="548449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E304A-D251-43AD-B44B-C6561F2AD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America more like a melting pot or a tossed salad?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E37FE-619B-4C3C-B644-A48ECCC34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rmAutofit/>
          </a:bodyPr>
          <a:lstStyle/>
          <a:p>
            <a:r>
              <a:rPr lang="en-US" sz="2400" b="1" i="1" u="sng" dirty="0"/>
              <a:t>Melting pot</a:t>
            </a:r>
          </a:p>
          <a:p>
            <a:pPr lvl="1"/>
            <a:r>
              <a:rPr lang="en-US" sz="2400" dirty="0"/>
              <a:t>All ethnic and racial minorities voluntarily blend together (Old History).</a:t>
            </a:r>
          </a:p>
          <a:p>
            <a:pPr lvl="1"/>
            <a:r>
              <a:rPr lang="en-US" sz="2400" dirty="0"/>
              <a:t>Today many sociologists are now using the idea of a “tossed salad,” in which traditions and cultures exist side by side. </a:t>
            </a:r>
          </a:p>
        </p:txBody>
      </p:sp>
    </p:spTree>
    <p:extLst>
      <p:ext uri="{BB962C8B-B14F-4D97-AF65-F5344CB8AC3E}">
        <p14:creationId xmlns:p14="http://schemas.microsoft.com/office/powerpoint/2010/main" val="1020148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E1C25-E6D2-444C-B421-69D34F583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BAB28-9924-4AB9-95A2-C10592E7D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79443"/>
            <a:ext cx="10178322" cy="4700149"/>
          </a:xfrm>
        </p:spPr>
        <p:txBody>
          <a:bodyPr>
            <a:normAutofit/>
          </a:bodyPr>
          <a:lstStyle/>
          <a:p>
            <a:r>
              <a:rPr lang="en-US" sz="2800" b="1" i="1" u="sng" dirty="0"/>
              <a:t>Cultural Pluralism </a:t>
            </a:r>
          </a:p>
          <a:p>
            <a:pPr lvl="1"/>
            <a:r>
              <a:rPr lang="en-US" sz="2800" dirty="0"/>
              <a:t>Desire of a group to maintain some sense of identity separate from the dominant group. </a:t>
            </a:r>
          </a:p>
          <a:p>
            <a:pPr lvl="1"/>
            <a:r>
              <a:rPr lang="en-US" sz="2800" i="1" dirty="0"/>
              <a:t>Example: Hispanic immigrants </a:t>
            </a:r>
          </a:p>
        </p:txBody>
      </p:sp>
    </p:spTree>
    <p:extLst>
      <p:ext uri="{BB962C8B-B14F-4D97-AF65-F5344CB8AC3E}">
        <p14:creationId xmlns:p14="http://schemas.microsoft.com/office/powerpoint/2010/main" val="3255686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BBB74-40B7-4A18-AC72-6755955FA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954B8-2CD8-4C6F-874E-F5B096C63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821635"/>
            <a:ext cx="10178322" cy="5057957"/>
          </a:xfrm>
        </p:spPr>
        <p:txBody>
          <a:bodyPr>
            <a:normAutofit/>
          </a:bodyPr>
          <a:lstStyle/>
          <a:p>
            <a:r>
              <a:rPr lang="en-US" sz="2400" b="1" i="1" u="sng" dirty="0"/>
              <a:t>Accommodation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An extreme form of cultural pluralism.</a:t>
            </a:r>
          </a:p>
          <a:p>
            <a:pPr lvl="1"/>
            <a:r>
              <a:rPr lang="en-US" sz="2400" dirty="0"/>
              <a:t>Occurs when a minority maintains its own culturally unique way of life. </a:t>
            </a:r>
          </a:p>
          <a:p>
            <a:pPr lvl="1"/>
            <a:endParaRPr lang="en-US" sz="2400" dirty="0"/>
          </a:p>
          <a:p>
            <a:pPr lvl="1"/>
            <a:r>
              <a:rPr lang="en-US" sz="2400" i="1" dirty="0"/>
              <a:t>Example: Amish in Pennsylvania. </a:t>
            </a:r>
          </a:p>
        </p:txBody>
      </p:sp>
    </p:spTree>
    <p:extLst>
      <p:ext uri="{BB962C8B-B14F-4D97-AF65-F5344CB8AC3E}">
        <p14:creationId xmlns:p14="http://schemas.microsoft.com/office/powerpoint/2010/main" val="563137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597CC-82C3-4B45-8311-0A1FC9E35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Patterns of Conflict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0CB59-DD79-4650-B78F-C9FADBB2B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92697"/>
            <a:ext cx="10178322" cy="4686896"/>
          </a:xfrm>
        </p:spPr>
        <p:txBody>
          <a:bodyPr/>
          <a:lstStyle/>
          <a:p>
            <a:r>
              <a:rPr lang="en-US" sz="2400" dirty="0"/>
              <a:t>Three basic patterns have emerged that describe approaches that dominant cultures take in their rejection of minority groups. </a:t>
            </a:r>
          </a:p>
          <a:p>
            <a:pPr lvl="1"/>
            <a:r>
              <a:rPr lang="en-US" sz="2400" i="1" dirty="0"/>
              <a:t>Genocide, population transfer, and subjugation.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737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0D174-AE95-4F47-9F6D-42D45A7EB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most extreme pattern of conflict?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9D270-AD7F-4187-9ECE-321B5954D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rmAutofit/>
          </a:bodyPr>
          <a:lstStyle/>
          <a:p>
            <a:r>
              <a:rPr lang="en-US" sz="2400" b="1" i="1" u="sng" dirty="0"/>
              <a:t>Genocide</a:t>
            </a:r>
          </a:p>
          <a:p>
            <a:pPr lvl="1"/>
            <a:r>
              <a:rPr lang="en-US" sz="2400" dirty="0"/>
              <a:t>The systematic effort to destroy an entire population. </a:t>
            </a:r>
          </a:p>
          <a:p>
            <a:pPr lvl="1"/>
            <a:r>
              <a:rPr lang="en-US" sz="2400" dirty="0"/>
              <a:t>Holocaust – Hitler’s attempt to kill all European Jews during the 1930s and 1940s </a:t>
            </a:r>
          </a:p>
          <a:p>
            <a:pPr lvl="1"/>
            <a:r>
              <a:rPr lang="en-US" sz="2400" dirty="0"/>
              <a:t>Rape of Nanking- 1937: Japanese massacred an estimated 260,000 to 350,000 Chinese men, women, and children. </a:t>
            </a:r>
          </a:p>
          <a:p>
            <a:pPr lvl="1"/>
            <a:r>
              <a:rPr lang="en-US" sz="2400" dirty="0"/>
              <a:t>The Tutsi tribe of Rwanda slaughtered 500,000 to 800,000 of the minority Hutu tribe. </a:t>
            </a:r>
          </a:p>
        </p:txBody>
      </p:sp>
    </p:spTree>
    <p:extLst>
      <p:ext uri="{BB962C8B-B14F-4D97-AF65-F5344CB8AC3E}">
        <p14:creationId xmlns:p14="http://schemas.microsoft.com/office/powerpoint/2010/main" val="37587314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33</TotalTime>
  <Words>466</Words>
  <Application>Microsoft Office PowerPoint</Application>
  <PresentationFormat>Widescreen</PresentationFormat>
  <Paragraphs>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Gill Sans MT</vt:lpstr>
      <vt:lpstr>Impact</vt:lpstr>
      <vt:lpstr>Badge</vt:lpstr>
      <vt:lpstr>Sociology  Chapter 9 Section 2:</vt:lpstr>
      <vt:lpstr>Patterns of assimilation </vt:lpstr>
      <vt:lpstr>PowerPoint Presentation</vt:lpstr>
      <vt:lpstr>What is the most common pattern of assimilation? </vt:lpstr>
      <vt:lpstr>Is America more like a melting pot or a tossed salad? </vt:lpstr>
      <vt:lpstr>PowerPoint Presentation</vt:lpstr>
      <vt:lpstr>PowerPoint Presentation</vt:lpstr>
      <vt:lpstr>Patterns of Conflict </vt:lpstr>
      <vt:lpstr>What is the most extreme pattern of conflict? </vt:lpstr>
      <vt:lpstr>What is population transfer? </vt:lpstr>
      <vt:lpstr>What conflict pattern appears most often?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 Chapter 9 Section 2:</dc:title>
  <dc:creator>Tyler Moudry</dc:creator>
  <cp:lastModifiedBy>Tyler Moudry</cp:lastModifiedBy>
  <cp:revision>4</cp:revision>
  <dcterms:created xsi:type="dcterms:W3CDTF">2019-03-12T02:54:48Z</dcterms:created>
  <dcterms:modified xsi:type="dcterms:W3CDTF">2019-03-12T03:28:16Z</dcterms:modified>
</cp:coreProperties>
</file>