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70" r:id="rId7"/>
    <p:sldId id="271"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3/10/2019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3/10/2019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3/10/2019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3/10/2019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3/10/2019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5035-16B3-4236-9BE5-EA2CF77B0674}"/>
              </a:ext>
            </a:extLst>
          </p:cNvPr>
          <p:cNvSpPr>
            <a:spLocks noGrp="1"/>
          </p:cNvSpPr>
          <p:nvPr>
            <p:ph type="ctrTitle"/>
          </p:nvPr>
        </p:nvSpPr>
        <p:spPr/>
        <p:txBody>
          <a:bodyPr/>
          <a:lstStyle/>
          <a:p>
            <a:r>
              <a:rPr lang="en-US" sz="7200" dirty="0"/>
              <a:t>Sociology </a:t>
            </a:r>
            <a:br>
              <a:rPr lang="en-US" sz="7200" dirty="0"/>
            </a:br>
            <a:r>
              <a:rPr lang="en-US" sz="7200" dirty="0"/>
              <a:t>Chapter 9 </a:t>
            </a:r>
            <a:br>
              <a:rPr lang="en-US" sz="7200" dirty="0"/>
            </a:br>
            <a:r>
              <a:rPr lang="en-US" sz="7200" dirty="0"/>
              <a:t>Section 1: </a:t>
            </a:r>
          </a:p>
        </p:txBody>
      </p:sp>
      <p:sp>
        <p:nvSpPr>
          <p:cNvPr id="3" name="Subtitle 2">
            <a:extLst>
              <a:ext uri="{FF2B5EF4-FFF2-40B4-BE49-F238E27FC236}">
                <a16:creationId xmlns:a16="http://schemas.microsoft.com/office/drawing/2014/main" id="{3068311F-2B77-42D2-8984-D87140AC83CF}"/>
              </a:ext>
            </a:extLst>
          </p:cNvPr>
          <p:cNvSpPr>
            <a:spLocks noGrp="1"/>
          </p:cNvSpPr>
          <p:nvPr>
            <p:ph type="subTitle" idx="1"/>
          </p:nvPr>
        </p:nvSpPr>
        <p:spPr>
          <a:xfrm>
            <a:off x="2215045" y="4982818"/>
            <a:ext cx="8045373" cy="1139686"/>
          </a:xfrm>
        </p:spPr>
        <p:txBody>
          <a:bodyPr>
            <a:noAutofit/>
          </a:bodyPr>
          <a:lstStyle/>
          <a:p>
            <a:r>
              <a:rPr lang="en-US" sz="4000" dirty="0"/>
              <a:t>Inequalities of Race and Ethnicity </a:t>
            </a:r>
          </a:p>
        </p:txBody>
      </p:sp>
    </p:spTree>
    <p:extLst>
      <p:ext uri="{BB962C8B-B14F-4D97-AF65-F5344CB8AC3E}">
        <p14:creationId xmlns:p14="http://schemas.microsoft.com/office/powerpoint/2010/main" val="157105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EE6EA-02CF-48D1-88E4-6C1BCE5FF7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A0D5F8-0445-4F06-894C-ED786B01A409}"/>
              </a:ext>
            </a:extLst>
          </p:cNvPr>
          <p:cNvSpPr>
            <a:spLocks noGrp="1"/>
          </p:cNvSpPr>
          <p:nvPr>
            <p:ph idx="1"/>
          </p:nvPr>
        </p:nvSpPr>
        <p:spPr>
          <a:xfrm>
            <a:off x="1251678" y="2286001"/>
            <a:ext cx="10178322" cy="1142999"/>
          </a:xfrm>
        </p:spPr>
        <p:txBody>
          <a:bodyPr/>
          <a:lstStyle/>
          <a:p>
            <a:r>
              <a:rPr lang="en-US" sz="2400" dirty="0"/>
              <a:t>The most common system classifies races into three major divisions.:</a:t>
            </a:r>
          </a:p>
          <a:p>
            <a:pPr lvl="1"/>
            <a:r>
              <a:rPr lang="en-US" sz="2400" dirty="0"/>
              <a:t>Negroid, Mongoloid, and Caucasian. </a:t>
            </a:r>
          </a:p>
          <a:p>
            <a:endParaRPr lang="en-US" dirty="0"/>
          </a:p>
        </p:txBody>
      </p:sp>
      <p:pic>
        <p:nvPicPr>
          <p:cNvPr id="5" name="Picture 4">
            <a:extLst>
              <a:ext uri="{FF2B5EF4-FFF2-40B4-BE49-F238E27FC236}">
                <a16:creationId xmlns:a16="http://schemas.microsoft.com/office/drawing/2014/main" id="{7944CCC0-ADA6-453E-97F2-96C8AC18D91B}"/>
              </a:ext>
            </a:extLst>
          </p:cNvPr>
          <p:cNvPicPr>
            <a:picLocks noChangeAspect="1"/>
          </p:cNvPicPr>
          <p:nvPr/>
        </p:nvPicPr>
        <p:blipFill>
          <a:blip r:embed="rId2"/>
          <a:stretch>
            <a:fillRect/>
          </a:stretch>
        </p:blipFill>
        <p:spPr>
          <a:xfrm>
            <a:off x="2638357" y="3313892"/>
            <a:ext cx="7404963" cy="3017520"/>
          </a:xfrm>
          <a:prstGeom prst="rect">
            <a:avLst/>
          </a:prstGeom>
          <a:ln>
            <a:noFill/>
          </a:ln>
          <a:effectLst>
            <a:softEdge rad="112500"/>
          </a:effectLst>
        </p:spPr>
      </p:pic>
    </p:spTree>
    <p:extLst>
      <p:ext uri="{BB962C8B-B14F-4D97-AF65-F5344CB8AC3E}">
        <p14:creationId xmlns:p14="http://schemas.microsoft.com/office/powerpoint/2010/main" val="160825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689-8B82-4973-AE45-BB4D23C9B19F}"/>
              </a:ext>
            </a:extLst>
          </p:cNvPr>
          <p:cNvSpPr>
            <a:spLocks noGrp="1"/>
          </p:cNvSpPr>
          <p:nvPr>
            <p:ph type="title"/>
          </p:nvPr>
        </p:nvSpPr>
        <p:spPr/>
        <p:txBody>
          <a:bodyPr/>
          <a:lstStyle/>
          <a:p>
            <a:r>
              <a:rPr lang="en-US" dirty="0"/>
              <a:t>Is there a scientific basis for race? </a:t>
            </a:r>
          </a:p>
        </p:txBody>
      </p:sp>
      <p:sp>
        <p:nvSpPr>
          <p:cNvPr id="3" name="Content Placeholder 2">
            <a:extLst>
              <a:ext uri="{FF2B5EF4-FFF2-40B4-BE49-F238E27FC236}">
                <a16:creationId xmlns:a16="http://schemas.microsoft.com/office/drawing/2014/main" id="{008A6D27-2AE5-435B-AD99-D75EE747A8CF}"/>
              </a:ext>
            </a:extLst>
          </p:cNvPr>
          <p:cNvSpPr>
            <a:spLocks noGrp="1"/>
          </p:cNvSpPr>
          <p:nvPr>
            <p:ph idx="1"/>
          </p:nvPr>
        </p:nvSpPr>
        <p:spPr/>
        <p:txBody>
          <a:bodyPr>
            <a:noAutofit/>
          </a:bodyPr>
          <a:lstStyle/>
          <a:p>
            <a:r>
              <a:rPr lang="en-US" sz="2800" dirty="0"/>
              <a:t>Scientists have known for a long time that there is no such thing as a “pure” race. </a:t>
            </a:r>
          </a:p>
          <a:p>
            <a:r>
              <a:rPr lang="en-US" sz="2800" dirty="0"/>
              <a:t>Features, or markers, typical of one race show up in other races quite frequently. </a:t>
            </a:r>
          </a:p>
          <a:p>
            <a:endParaRPr lang="en-US" sz="2800" dirty="0"/>
          </a:p>
          <a:p>
            <a:r>
              <a:rPr lang="en-US" sz="2800" dirty="0"/>
              <a:t>For sociologists, social attitudes and characteristics that relate to race are more important than physical differences. </a:t>
            </a:r>
          </a:p>
        </p:txBody>
      </p:sp>
    </p:spTree>
    <p:extLst>
      <p:ext uri="{BB962C8B-B14F-4D97-AF65-F5344CB8AC3E}">
        <p14:creationId xmlns:p14="http://schemas.microsoft.com/office/powerpoint/2010/main" val="2365562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4CE6-F4EF-4ECE-9719-3C61F968CCF0}"/>
              </a:ext>
            </a:extLst>
          </p:cNvPr>
          <p:cNvSpPr>
            <a:spLocks noGrp="1"/>
          </p:cNvSpPr>
          <p:nvPr>
            <p:ph type="title"/>
          </p:nvPr>
        </p:nvSpPr>
        <p:spPr/>
        <p:txBody>
          <a:bodyPr/>
          <a:lstStyle/>
          <a:p>
            <a:r>
              <a:rPr lang="en-US" dirty="0"/>
              <a:t>But aren’t some physical characteristics superior? </a:t>
            </a:r>
          </a:p>
        </p:txBody>
      </p:sp>
      <p:sp>
        <p:nvSpPr>
          <p:cNvPr id="3" name="Content Placeholder 2">
            <a:extLst>
              <a:ext uri="{FF2B5EF4-FFF2-40B4-BE49-F238E27FC236}">
                <a16:creationId xmlns:a16="http://schemas.microsoft.com/office/drawing/2014/main" id="{77C38048-234B-4293-9068-904044A00996}"/>
              </a:ext>
            </a:extLst>
          </p:cNvPr>
          <p:cNvSpPr>
            <a:spLocks noGrp="1"/>
          </p:cNvSpPr>
          <p:nvPr>
            <p:ph idx="1"/>
          </p:nvPr>
        </p:nvSpPr>
        <p:spPr/>
        <p:txBody>
          <a:bodyPr/>
          <a:lstStyle/>
          <a:p>
            <a:r>
              <a:rPr lang="en-US" dirty="0"/>
              <a:t>Physical characteristics are superior only in the sense that they provide advantages for living in particular environments. </a:t>
            </a:r>
          </a:p>
          <a:p>
            <a:r>
              <a:rPr lang="en-US" dirty="0"/>
              <a:t>A narrow opening between eyelids protects against bright light and driving cold such as found in Siberia or Alaska. </a:t>
            </a:r>
          </a:p>
        </p:txBody>
      </p:sp>
    </p:spTree>
    <p:extLst>
      <p:ext uri="{BB962C8B-B14F-4D97-AF65-F5344CB8AC3E}">
        <p14:creationId xmlns:p14="http://schemas.microsoft.com/office/powerpoint/2010/main" val="2006365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CA6A7-1042-444F-9305-4C1CE9CF45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3F7737-E578-4518-8A61-D50F232F8F11}"/>
              </a:ext>
            </a:extLst>
          </p:cNvPr>
          <p:cNvSpPr>
            <a:spLocks noGrp="1"/>
          </p:cNvSpPr>
          <p:nvPr>
            <p:ph idx="1"/>
          </p:nvPr>
        </p:nvSpPr>
        <p:spPr/>
        <p:txBody>
          <a:bodyPr>
            <a:normAutofit/>
          </a:bodyPr>
          <a:lstStyle/>
          <a:p>
            <a:r>
              <a:rPr lang="en-US" sz="3600" dirty="0"/>
              <a:t>A darker skin is better able to withstand a hot sun. </a:t>
            </a:r>
          </a:p>
        </p:txBody>
      </p:sp>
    </p:spTree>
    <p:extLst>
      <p:ext uri="{BB962C8B-B14F-4D97-AF65-F5344CB8AC3E}">
        <p14:creationId xmlns:p14="http://schemas.microsoft.com/office/powerpoint/2010/main" val="317961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A269-EECA-4F4A-9195-64D6F6475E58}"/>
              </a:ext>
            </a:extLst>
          </p:cNvPr>
          <p:cNvSpPr>
            <a:spLocks noGrp="1"/>
          </p:cNvSpPr>
          <p:nvPr>
            <p:ph type="title"/>
          </p:nvPr>
        </p:nvSpPr>
        <p:spPr/>
        <p:txBody>
          <a:bodyPr/>
          <a:lstStyle/>
          <a:p>
            <a:r>
              <a:rPr lang="en-US" dirty="0"/>
              <a:t>Ethnicity </a:t>
            </a:r>
          </a:p>
        </p:txBody>
      </p:sp>
      <p:sp>
        <p:nvSpPr>
          <p:cNvPr id="3" name="Content Placeholder 2">
            <a:extLst>
              <a:ext uri="{FF2B5EF4-FFF2-40B4-BE49-F238E27FC236}">
                <a16:creationId xmlns:a16="http://schemas.microsoft.com/office/drawing/2014/main" id="{4A45DE57-D9A6-4E85-9B29-224C4616FCC6}"/>
              </a:ext>
            </a:extLst>
          </p:cNvPr>
          <p:cNvSpPr>
            <a:spLocks noGrp="1"/>
          </p:cNvSpPr>
          <p:nvPr>
            <p:ph idx="1"/>
          </p:nvPr>
        </p:nvSpPr>
        <p:spPr/>
        <p:txBody>
          <a:bodyPr>
            <a:normAutofit/>
          </a:bodyPr>
          <a:lstStyle/>
          <a:p>
            <a:r>
              <a:rPr lang="en-US" sz="2800" dirty="0"/>
              <a:t>The term ethnicity comes from the Greek word ethnos, originally meaning people or nation. </a:t>
            </a:r>
          </a:p>
          <a:p>
            <a:r>
              <a:rPr lang="en-US" sz="2800" dirty="0"/>
              <a:t>Today and </a:t>
            </a:r>
            <a:r>
              <a:rPr lang="en-US" sz="2800" b="1" u="sng" dirty="0"/>
              <a:t>ethnic minority </a:t>
            </a:r>
            <a:r>
              <a:rPr lang="en-US" sz="2800" dirty="0"/>
              <a:t>is socially identified by unique characteristics related to culture or nationality. </a:t>
            </a:r>
          </a:p>
        </p:txBody>
      </p:sp>
    </p:spTree>
    <p:extLst>
      <p:ext uri="{BB962C8B-B14F-4D97-AF65-F5344CB8AC3E}">
        <p14:creationId xmlns:p14="http://schemas.microsoft.com/office/powerpoint/2010/main" val="203043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D8E7-E6E3-433E-AF97-CEBF5F41EE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ADE4BD-56F9-4236-B584-40CAB945D92C}"/>
              </a:ext>
            </a:extLst>
          </p:cNvPr>
          <p:cNvSpPr>
            <a:spLocks noGrp="1"/>
          </p:cNvSpPr>
          <p:nvPr>
            <p:ph idx="1"/>
          </p:nvPr>
        </p:nvSpPr>
        <p:spPr>
          <a:xfrm>
            <a:off x="1251678" y="2286001"/>
            <a:ext cx="10178322" cy="1142999"/>
          </a:xfrm>
        </p:spPr>
        <p:txBody>
          <a:bodyPr>
            <a:normAutofit/>
          </a:bodyPr>
          <a:lstStyle/>
          <a:p>
            <a:r>
              <a:rPr lang="en-US" sz="2800" dirty="0"/>
              <a:t>An ethnic minority is a subculture defined by its own language, religion, values, beliefs, norms, and customs. </a:t>
            </a:r>
          </a:p>
        </p:txBody>
      </p:sp>
      <p:pic>
        <p:nvPicPr>
          <p:cNvPr id="4" name="Picture 3">
            <a:extLst>
              <a:ext uri="{FF2B5EF4-FFF2-40B4-BE49-F238E27FC236}">
                <a16:creationId xmlns:a16="http://schemas.microsoft.com/office/drawing/2014/main" id="{064B9C63-211A-4360-91B7-98EAAB554D63}"/>
              </a:ext>
            </a:extLst>
          </p:cNvPr>
          <p:cNvPicPr>
            <a:picLocks noChangeAspect="1"/>
          </p:cNvPicPr>
          <p:nvPr/>
        </p:nvPicPr>
        <p:blipFill>
          <a:blip r:embed="rId2"/>
          <a:stretch>
            <a:fillRect/>
          </a:stretch>
        </p:blipFill>
        <p:spPr>
          <a:xfrm>
            <a:off x="3627120" y="3319974"/>
            <a:ext cx="4937760" cy="3538025"/>
          </a:xfrm>
          <a:prstGeom prst="rect">
            <a:avLst/>
          </a:prstGeom>
          <a:ln>
            <a:noFill/>
          </a:ln>
          <a:effectLst>
            <a:softEdge rad="112500"/>
          </a:effectLst>
        </p:spPr>
      </p:pic>
    </p:spTree>
    <p:extLst>
      <p:ext uri="{BB962C8B-B14F-4D97-AF65-F5344CB8AC3E}">
        <p14:creationId xmlns:p14="http://schemas.microsoft.com/office/powerpoint/2010/main" val="4158328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F05F5-1CC6-4126-94E1-E76A68BC24F3}"/>
              </a:ext>
            </a:extLst>
          </p:cNvPr>
          <p:cNvSpPr>
            <a:spLocks noGrp="1"/>
          </p:cNvSpPr>
          <p:nvPr>
            <p:ph type="title"/>
          </p:nvPr>
        </p:nvSpPr>
        <p:spPr/>
        <p:txBody>
          <a:bodyPr/>
          <a:lstStyle/>
          <a:p>
            <a:r>
              <a:rPr lang="en-US" dirty="0"/>
              <a:t>Why are ethnic minorities seen as inferior? </a:t>
            </a:r>
          </a:p>
        </p:txBody>
      </p:sp>
      <p:sp>
        <p:nvSpPr>
          <p:cNvPr id="3" name="Content Placeholder 2">
            <a:extLst>
              <a:ext uri="{FF2B5EF4-FFF2-40B4-BE49-F238E27FC236}">
                <a16:creationId xmlns:a16="http://schemas.microsoft.com/office/drawing/2014/main" id="{617D5E17-94E0-413D-982A-79983683BC6C}"/>
              </a:ext>
            </a:extLst>
          </p:cNvPr>
          <p:cNvSpPr>
            <a:spLocks noGrp="1"/>
          </p:cNvSpPr>
          <p:nvPr>
            <p:ph idx="1"/>
          </p:nvPr>
        </p:nvSpPr>
        <p:spPr/>
        <p:txBody>
          <a:bodyPr>
            <a:normAutofit/>
          </a:bodyPr>
          <a:lstStyle/>
          <a:p>
            <a:r>
              <a:rPr lang="en-US" sz="2800" dirty="0"/>
              <a:t>Negative attitudes toward ethnic minorities exist in part because of ethnocentrism (judging others in terms of one’s own cultural standards). </a:t>
            </a:r>
          </a:p>
        </p:txBody>
      </p:sp>
    </p:spTree>
    <p:extLst>
      <p:ext uri="{BB962C8B-B14F-4D97-AF65-F5344CB8AC3E}">
        <p14:creationId xmlns:p14="http://schemas.microsoft.com/office/powerpoint/2010/main" val="1006225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CD2F-DF15-476D-9932-48820E24F98C}"/>
              </a:ext>
            </a:extLst>
          </p:cNvPr>
          <p:cNvSpPr>
            <a:spLocks noGrp="1"/>
          </p:cNvSpPr>
          <p:nvPr>
            <p:ph type="title"/>
          </p:nvPr>
        </p:nvSpPr>
        <p:spPr>
          <a:xfrm>
            <a:off x="1251678" y="382385"/>
            <a:ext cx="10178322" cy="1492132"/>
          </a:xfrm>
        </p:spPr>
        <p:txBody>
          <a:bodyPr/>
          <a:lstStyle/>
          <a:p>
            <a:r>
              <a:rPr lang="en-US" dirty="0"/>
              <a:t>Minorities </a:t>
            </a:r>
          </a:p>
        </p:txBody>
      </p:sp>
      <p:sp>
        <p:nvSpPr>
          <p:cNvPr id="3" name="Content Placeholder 2">
            <a:extLst>
              <a:ext uri="{FF2B5EF4-FFF2-40B4-BE49-F238E27FC236}">
                <a16:creationId xmlns:a16="http://schemas.microsoft.com/office/drawing/2014/main" id="{C15899AD-3F0B-46F7-B462-5C85C7CBEFCD}"/>
              </a:ext>
            </a:extLst>
          </p:cNvPr>
          <p:cNvSpPr>
            <a:spLocks noGrp="1"/>
          </p:cNvSpPr>
          <p:nvPr>
            <p:ph idx="1"/>
          </p:nvPr>
        </p:nvSpPr>
        <p:spPr>
          <a:xfrm>
            <a:off x="1251678" y="1364975"/>
            <a:ext cx="10178322" cy="2064025"/>
          </a:xfrm>
        </p:spPr>
        <p:txBody>
          <a:bodyPr>
            <a:normAutofit/>
          </a:bodyPr>
          <a:lstStyle/>
          <a:p>
            <a:r>
              <a:rPr lang="en-US" sz="2800"/>
              <a:t>Numbers alone are not the basis of the sociological definition of minority. </a:t>
            </a:r>
          </a:p>
          <a:p>
            <a:r>
              <a:rPr lang="en-US" sz="2800"/>
              <a:t>Women in the United States outnumber males, and yet they are still referred to as a minority. </a:t>
            </a:r>
          </a:p>
          <a:p>
            <a:endParaRPr lang="en-US" sz="2800" dirty="0"/>
          </a:p>
        </p:txBody>
      </p:sp>
      <p:pic>
        <p:nvPicPr>
          <p:cNvPr id="4" name="Picture 3">
            <a:extLst>
              <a:ext uri="{FF2B5EF4-FFF2-40B4-BE49-F238E27FC236}">
                <a16:creationId xmlns:a16="http://schemas.microsoft.com/office/drawing/2014/main" id="{5D925A24-C1E8-4051-AB5D-34EA41DCFA22}"/>
              </a:ext>
            </a:extLst>
          </p:cNvPr>
          <p:cNvPicPr>
            <a:picLocks noChangeAspect="1"/>
          </p:cNvPicPr>
          <p:nvPr/>
        </p:nvPicPr>
        <p:blipFill>
          <a:blip r:embed="rId2"/>
          <a:stretch>
            <a:fillRect/>
          </a:stretch>
        </p:blipFill>
        <p:spPr>
          <a:xfrm>
            <a:off x="3485146" y="3429000"/>
            <a:ext cx="5221707" cy="3200400"/>
          </a:xfrm>
          <a:prstGeom prst="rect">
            <a:avLst/>
          </a:prstGeom>
          <a:ln>
            <a:noFill/>
          </a:ln>
          <a:effectLst>
            <a:softEdge rad="112500"/>
          </a:effectLst>
        </p:spPr>
      </p:pic>
    </p:spTree>
    <p:extLst>
      <p:ext uri="{BB962C8B-B14F-4D97-AF65-F5344CB8AC3E}">
        <p14:creationId xmlns:p14="http://schemas.microsoft.com/office/powerpoint/2010/main" val="25282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452C-78D9-4C5A-9610-5AEE99A2C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B2656A-6306-4347-B577-629E70859ADD}"/>
              </a:ext>
            </a:extLst>
          </p:cNvPr>
          <p:cNvSpPr>
            <a:spLocks noGrp="1"/>
          </p:cNvSpPr>
          <p:nvPr>
            <p:ph idx="1"/>
          </p:nvPr>
        </p:nvSpPr>
        <p:spPr>
          <a:xfrm>
            <a:off x="1251678" y="1524001"/>
            <a:ext cx="10178322" cy="1351721"/>
          </a:xfrm>
        </p:spPr>
        <p:txBody>
          <a:bodyPr>
            <a:normAutofit fontScale="92500"/>
          </a:bodyPr>
          <a:lstStyle/>
          <a:p>
            <a:r>
              <a:rPr lang="en-US" sz="2800" dirty="0"/>
              <a:t>Blacks in  Africa and in many large cities in the United States are minority populations even though they outnumber the white population. </a:t>
            </a:r>
          </a:p>
          <a:p>
            <a:endParaRPr lang="en-US" dirty="0"/>
          </a:p>
        </p:txBody>
      </p:sp>
      <p:pic>
        <p:nvPicPr>
          <p:cNvPr id="4" name="Picture 3">
            <a:extLst>
              <a:ext uri="{FF2B5EF4-FFF2-40B4-BE49-F238E27FC236}">
                <a16:creationId xmlns:a16="http://schemas.microsoft.com/office/drawing/2014/main" id="{BC715540-52B8-4069-8B69-420A166A63D2}"/>
              </a:ext>
            </a:extLst>
          </p:cNvPr>
          <p:cNvPicPr>
            <a:picLocks noChangeAspect="1"/>
          </p:cNvPicPr>
          <p:nvPr/>
        </p:nvPicPr>
        <p:blipFill>
          <a:blip r:embed="rId2"/>
          <a:stretch>
            <a:fillRect/>
          </a:stretch>
        </p:blipFill>
        <p:spPr>
          <a:xfrm>
            <a:off x="1008184" y="2520827"/>
            <a:ext cx="6096000" cy="4067175"/>
          </a:xfrm>
          <a:prstGeom prst="rect">
            <a:avLst/>
          </a:prstGeom>
        </p:spPr>
      </p:pic>
      <p:pic>
        <p:nvPicPr>
          <p:cNvPr id="5" name="Picture 4">
            <a:extLst>
              <a:ext uri="{FF2B5EF4-FFF2-40B4-BE49-F238E27FC236}">
                <a16:creationId xmlns:a16="http://schemas.microsoft.com/office/drawing/2014/main" id="{501393FC-1719-4C40-AB57-323858E913DA}"/>
              </a:ext>
            </a:extLst>
          </p:cNvPr>
          <p:cNvPicPr>
            <a:picLocks noChangeAspect="1"/>
          </p:cNvPicPr>
          <p:nvPr/>
        </p:nvPicPr>
        <p:blipFill>
          <a:blip r:embed="rId3"/>
          <a:stretch>
            <a:fillRect/>
          </a:stretch>
        </p:blipFill>
        <p:spPr>
          <a:xfrm>
            <a:off x="7104184" y="2725614"/>
            <a:ext cx="4663440" cy="3497580"/>
          </a:xfrm>
          <a:prstGeom prst="rect">
            <a:avLst/>
          </a:prstGeom>
          <a:ln>
            <a:noFill/>
          </a:ln>
          <a:effectLst>
            <a:softEdge rad="112500"/>
          </a:effectLst>
        </p:spPr>
      </p:pic>
    </p:spTree>
    <p:extLst>
      <p:ext uri="{BB962C8B-B14F-4D97-AF65-F5344CB8AC3E}">
        <p14:creationId xmlns:p14="http://schemas.microsoft.com/office/powerpoint/2010/main" val="1528471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2E4A-7354-42C7-B6FB-E86ACADE2450}"/>
              </a:ext>
            </a:extLst>
          </p:cNvPr>
          <p:cNvSpPr>
            <a:spLocks noGrp="1"/>
          </p:cNvSpPr>
          <p:nvPr>
            <p:ph type="title"/>
          </p:nvPr>
        </p:nvSpPr>
        <p:spPr/>
        <p:txBody>
          <a:bodyPr>
            <a:normAutofit fontScale="90000"/>
          </a:bodyPr>
          <a:lstStyle/>
          <a:p>
            <a:r>
              <a:rPr lang="en-US" dirty="0"/>
              <a:t>What are the characteristics of a minority? </a:t>
            </a:r>
            <a:br>
              <a:rPr lang="en-US" dirty="0"/>
            </a:br>
            <a:endParaRPr lang="en-US" dirty="0"/>
          </a:p>
        </p:txBody>
      </p:sp>
      <p:sp>
        <p:nvSpPr>
          <p:cNvPr id="3" name="Content Placeholder 2">
            <a:extLst>
              <a:ext uri="{FF2B5EF4-FFF2-40B4-BE49-F238E27FC236}">
                <a16:creationId xmlns:a16="http://schemas.microsoft.com/office/drawing/2014/main" id="{EB617B03-7D61-4481-9D53-ED021ADFE52C}"/>
              </a:ext>
            </a:extLst>
          </p:cNvPr>
          <p:cNvSpPr>
            <a:spLocks noGrp="1"/>
          </p:cNvSpPr>
          <p:nvPr>
            <p:ph idx="1"/>
          </p:nvPr>
        </p:nvSpPr>
        <p:spPr>
          <a:xfrm>
            <a:off x="1251678" y="1874517"/>
            <a:ext cx="10178322" cy="4005075"/>
          </a:xfrm>
        </p:spPr>
        <p:txBody>
          <a:bodyPr>
            <a:normAutofit/>
          </a:bodyPr>
          <a:lstStyle/>
          <a:p>
            <a:r>
              <a:rPr lang="en-US" sz="2800" dirty="0"/>
              <a:t>In 1945, sociologist Louis Wirth offered the following definition of minority: </a:t>
            </a:r>
          </a:p>
          <a:p>
            <a:pPr lvl="1"/>
            <a:r>
              <a:rPr lang="en-US" sz="2800" b="1" i="1" dirty="0"/>
              <a:t>A group of people who, because of their physical or cultural characteristics, are singled out from the others in the society in which they live for differential and unequal treatment, and who therefore regard themselves as objects of collective discrimination. </a:t>
            </a:r>
          </a:p>
        </p:txBody>
      </p:sp>
    </p:spTree>
    <p:extLst>
      <p:ext uri="{BB962C8B-B14F-4D97-AF65-F5344CB8AC3E}">
        <p14:creationId xmlns:p14="http://schemas.microsoft.com/office/powerpoint/2010/main" val="409950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4735D-74D5-4C24-BB76-6D688E190B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934A78-5C31-4760-A20E-26F5C14D0408}"/>
              </a:ext>
            </a:extLst>
          </p:cNvPr>
          <p:cNvSpPr>
            <a:spLocks noGrp="1"/>
          </p:cNvSpPr>
          <p:nvPr>
            <p:ph idx="1"/>
          </p:nvPr>
        </p:nvSpPr>
        <p:spPr>
          <a:xfrm>
            <a:off x="1251678" y="516835"/>
            <a:ext cx="10178322" cy="3114261"/>
          </a:xfrm>
        </p:spPr>
        <p:txBody>
          <a:bodyPr>
            <a:normAutofit/>
          </a:bodyPr>
          <a:lstStyle/>
          <a:p>
            <a:pPr lvl="1"/>
            <a:r>
              <a:rPr lang="en-US" sz="2800" b="1" i="1" dirty="0"/>
              <a:t>The existence of a minatory in a society implies the existence of a corresponding dominant group with higher social status and greater privilege. </a:t>
            </a:r>
          </a:p>
          <a:p>
            <a:pPr lvl="1"/>
            <a:endParaRPr lang="en-US" sz="2800" b="1" i="1" dirty="0"/>
          </a:p>
          <a:p>
            <a:pPr lvl="1"/>
            <a:r>
              <a:rPr lang="en-US" sz="2800" b="1" i="1" dirty="0"/>
              <a:t>Minority carries with it the exclusion form full participation in the life of the society. </a:t>
            </a:r>
          </a:p>
        </p:txBody>
      </p:sp>
    </p:spTree>
    <p:extLst>
      <p:ext uri="{BB962C8B-B14F-4D97-AF65-F5344CB8AC3E}">
        <p14:creationId xmlns:p14="http://schemas.microsoft.com/office/powerpoint/2010/main" val="315231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B12C-9D24-41CB-8645-D6522E3B3F0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43B7C47-EE3C-4521-9AD2-0726D7E2FEE0}"/>
              </a:ext>
            </a:extLst>
          </p:cNvPr>
          <p:cNvPicPr>
            <a:picLocks noGrp="1" noChangeAspect="1"/>
          </p:cNvPicPr>
          <p:nvPr>
            <p:ph idx="1"/>
          </p:nvPr>
        </p:nvPicPr>
        <p:blipFill>
          <a:blip r:embed="rId2"/>
          <a:stretch>
            <a:fillRect/>
          </a:stretch>
        </p:blipFill>
        <p:spPr>
          <a:xfrm>
            <a:off x="2346629" y="0"/>
            <a:ext cx="7498742" cy="6858000"/>
          </a:xfrm>
          <a:prstGeom prst="rect">
            <a:avLst/>
          </a:prstGeom>
          <a:ln>
            <a:noFill/>
          </a:ln>
          <a:effectLst>
            <a:softEdge rad="112500"/>
          </a:effectLst>
        </p:spPr>
      </p:pic>
    </p:spTree>
    <p:extLst>
      <p:ext uri="{BB962C8B-B14F-4D97-AF65-F5344CB8AC3E}">
        <p14:creationId xmlns:p14="http://schemas.microsoft.com/office/powerpoint/2010/main" val="903513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52AB9-4FA5-4446-B9B4-218A1C74B70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9B706270-AA6D-4DC2-9664-BB4D83069373}"/>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632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6AD9-D435-40D1-98DE-207E2FD7A558}"/>
              </a:ext>
            </a:extLst>
          </p:cNvPr>
          <p:cNvSpPr>
            <a:spLocks noGrp="1"/>
          </p:cNvSpPr>
          <p:nvPr>
            <p:ph type="title"/>
          </p:nvPr>
        </p:nvSpPr>
        <p:spPr/>
        <p:txBody>
          <a:bodyPr/>
          <a:lstStyle/>
          <a:p>
            <a:r>
              <a:rPr lang="en-US" dirty="0"/>
              <a:t>A minority, then, has several key features: </a:t>
            </a:r>
          </a:p>
        </p:txBody>
      </p:sp>
      <p:sp>
        <p:nvSpPr>
          <p:cNvPr id="3" name="Content Placeholder 2">
            <a:extLst>
              <a:ext uri="{FF2B5EF4-FFF2-40B4-BE49-F238E27FC236}">
                <a16:creationId xmlns:a16="http://schemas.microsoft.com/office/drawing/2014/main" id="{B0659198-5D54-4044-8181-CDC090AB9CC3}"/>
              </a:ext>
            </a:extLst>
          </p:cNvPr>
          <p:cNvSpPr>
            <a:spLocks noGrp="1"/>
          </p:cNvSpPr>
          <p:nvPr>
            <p:ph idx="1"/>
          </p:nvPr>
        </p:nvSpPr>
        <p:spPr>
          <a:xfrm>
            <a:off x="1251678" y="1874517"/>
            <a:ext cx="10178322" cy="4884092"/>
          </a:xfrm>
        </p:spPr>
        <p:txBody>
          <a:bodyPr>
            <a:normAutofit/>
          </a:bodyPr>
          <a:lstStyle/>
          <a:p>
            <a:r>
              <a:rPr lang="en-US" sz="2800" dirty="0"/>
              <a:t>1. A minority has distinctive physical or cultural characteristics which can be used to separate it from the majority. </a:t>
            </a:r>
          </a:p>
          <a:p>
            <a:r>
              <a:rPr lang="en-US" sz="2800" dirty="0"/>
              <a:t>2. The minority is dominated by the majority. </a:t>
            </a:r>
          </a:p>
          <a:p>
            <a:r>
              <a:rPr lang="en-US" sz="2800" dirty="0"/>
              <a:t>3.  Minority traits are often believed by the dominant majority to be inferior. </a:t>
            </a:r>
          </a:p>
          <a:p>
            <a:r>
              <a:rPr lang="en-US" sz="2800" dirty="0"/>
              <a:t>4. Members of the minority have a common sense of identify, with strong group loyalty. </a:t>
            </a:r>
          </a:p>
          <a:p>
            <a:r>
              <a:rPr lang="en-US" sz="2800" dirty="0"/>
              <a:t>5. The majority determines who belongs to the minority through ascribed status. </a:t>
            </a:r>
          </a:p>
        </p:txBody>
      </p:sp>
    </p:spTree>
    <p:extLst>
      <p:ext uri="{BB962C8B-B14F-4D97-AF65-F5344CB8AC3E}">
        <p14:creationId xmlns:p14="http://schemas.microsoft.com/office/powerpoint/2010/main" val="1604724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28A537-A461-40BC-A25A-B493DCEB769F}"/>
              </a:ext>
            </a:extLst>
          </p:cNvPr>
          <p:cNvPicPr>
            <a:picLocks noChangeAspect="1"/>
          </p:cNvPicPr>
          <p:nvPr/>
        </p:nvPicPr>
        <p:blipFill rotWithShape="1">
          <a:blip r:embed="rId2"/>
          <a:srcRect l="43019" r="14519"/>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5D0CF218-804B-46B7-8D12-741D899E5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62096969-E2D0-41C6-B42E-3A69969C1F3D}"/>
              </a:ext>
            </a:extLst>
          </p:cNvPr>
          <p:cNvSpPr>
            <a:spLocks noGrp="1"/>
          </p:cNvSpPr>
          <p:nvPr>
            <p:ph type="title"/>
          </p:nvPr>
        </p:nvSpPr>
        <p:spPr>
          <a:xfrm>
            <a:off x="765051" y="382385"/>
            <a:ext cx="6015897" cy="1492132"/>
          </a:xfrm>
        </p:spPr>
        <p:txBody>
          <a:bodyPr>
            <a:normAutofit/>
          </a:bodyPr>
          <a:lstStyle/>
          <a:p>
            <a:r>
              <a:rPr lang="en-US" dirty="0"/>
              <a:t>Defining Race </a:t>
            </a:r>
          </a:p>
        </p:txBody>
      </p:sp>
      <p:sp>
        <p:nvSpPr>
          <p:cNvPr id="11" name="Rectangle 10">
            <a:extLst>
              <a:ext uri="{FF2B5EF4-FFF2-40B4-BE49-F238E27FC236}">
                <a16:creationId xmlns:a16="http://schemas.microsoft.com/office/drawing/2014/main" id="{38FCA438-C13E-4ED2-A4C4-BC1C38A0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2B32249C-F52A-4A88-AD0F-EF54EE1C5C8B}"/>
              </a:ext>
            </a:extLst>
          </p:cNvPr>
          <p:cNvSpPr>
            <a:spLocks noGrp="1"/>
          </p:cNvSpPr>
          <p:nvPr>
            <p:ph idx="1"/>
          </p:nvPr>
        </p:nvSpPr>
        <p:spPr>
          <a:xfrm>
            <a:off x="765051" y="2286001"/>
            <a:ext cx="6015897" cy="3593591"/>
          </a:xfrm>
        </p:spPr>
        <p:txBody>
          <a:bodyPr>
            <a:normAutofit fontScale="92500" lnSpcReduction="10000"/>
          </a:bodyPr>
          <a:lstStyle/>
          <a:p>
            <a:r>
              <a:rPr lang="en-US" sz="2800" dirty="0"/>
              <a:t>Members for a race share certain biologically inherited physical characteristics that are considered equally important within a society. </a:t>
            </a:r>
          </a:p>
          <a:p>
            <a:r>
              <a:rPr lang="en-US" sz="2800" dirty="0"/>
              <a:t>Biologists use characteristics such as skin color, hair color, hair texture, facial features, head form, eye color, and height to determine race. </a:t>
            </a:r>
          </a:p>
          <a:p>
            <a:endParaRPr lang="en-US" dirty="0"/>
          </a:p>
        </p:txBody>
      </p:sp>
    </p:spTree>
    <p:extLst>
      <p:ext uri="{BB962C8B-B14F-4D97-AF65-F5344CB8AC3E}">
        <p14:creationId xmlns:p14="http://schemas.microsoft.com/office/powerpoint/2010/main" val="419252390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otalTime>6</TotalTime>
  <Words>529</Words>
  <Application>Microsoft Office PowerPoint</Application>
  <PresentationFormat>Widescreen</PresentationFormat>
  <Paragraphs>38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Gill Sans MT</vt:lpstr>
      <vt:lpstr>Impact</vt:lpstr>
      <vt:lpstr>Badge</vt:lpstr>
      <vt:lpstr>Sociology  Chapter 9  Section 1: </vt:lpstr>
      <vt:lpstr>Minorities </vt:lpstr>
      <vt:lpstr>PowerPoint Presentation</vt:lpstr>
      <vt:lpstr>What are the characteristics of a minority?  </vt:lpstr>
      <vt:lpstr>PowerPoint Presentation</vt:lpstr>
      <vt:lpstr>PowerPoint Presentation</vt:lpstr>
      <vt:lpstr>PowerPoint Presentation</vt:lpstr>
      <vt:lpstr>A minority, then, has several key features: </vt:lpstr>
      <vt:lpstr>Defining Race </vt:lpstr>
      <vt:lpstr>PowerPoint Presentation</vt:lpstr>
      <vt:lpstr>Is there a scientific basis for race? </vt:lpstr>
      <vt:lpstr>But aren’t some physical characteristics superior? </vt:lpstr>
      <vt:lpstr>PowerPoint Presentation</vt:lpstr>
      <vt:lpstr>Ethnicity </vt:lpstr>
      <vt:lpstr>PowerPoint Presentation</vt:lpstr>
      <vt:lpstr>Why are ethnic minorities seen as inferior?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Chapter 9  Section 1: </dc:title>
  <dc:creator>Tyler Moudry</dc:creator>
  <cp:lastModifiedBy>Tyler Moudry</cp:lastModifiedBy>
  <cp:revision>1</cp:revision>
  <dcterms:created xsi:type="dcterms:W3CDTF">2019-03-11T12:17:44Z</dcterms:created>
  <dcterms:modified xsi:type="dcterms:W3CDTF">2019-03-11T12:23:45Z</dcterms:modified>
</cp:coreProperties>
</file>