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57" r:id="rId4"/>
    <p:sldId id="258" r:id="rId5"/>
    <p:sldId id="292" r:id="rId6"/>
    <p:sldId id="259" r:id="rId7"/>
    <p:sldId id="293" r:id="rId8"/>
    <p:sldId id="294" r:id="rId9"/>
    <p:sldId id="295" r:id="rId10"/>
    <p:sldId id="261" r:id="rId11"/>
    <p:sldId id="296" r:id="rId12"/>
    <p:sldId id="297" r:id="rId13"/>
    <p:sldId id="260" r:id="rId14"/>
    <p:sldId id="298" r:id="rId15"/>
    <p:sldId id="299" r:id="rId16"/>
    <p:sldId id="300" r:id="rId17"/>
    <p:sldId id="262" r:id="rId18"/>
    <p:sldId id="301" r:id="rId19"/>
    <p:sldId id="263" r:id="rId20"/>
    <p:sldId id="302" r:id="rId21"/>
    <p:sldId id="264" r:id="rId22"/>
    <p:sldId id="303" r:id="rId23"/>
    <p:sldId id="265" r:id="rId24"/>
    <p:sldId id="304" r:id="rId25"/>
    <p:sldId id="266" r:id="rId26"/>
    <p:sldId id="305" r:id="rId27"/>
    <p:sldId id="267" r:id="rId28"/>
    <p:sldId id="306" r:id="rId29"/>
    <p:sldId id="307" r:id="rId30"/>
    <p:sldId id="268" r:id="rId31"/>
    <p:sldId id="269" r:id="rId32"/>
    <p:sldId id="308" r:id="rId33"/>
    <p:sldId id="270" r:id="rId34"/>
    <p:sldId id="309" r:id="rId35"/>
    <p:sldId id="272" r:id="rId36"/>
    <p:sldId id="310" r:id="rId37"/>
    <p:sldId id="273" r:id="rId38"/>
    <p:sldId id="311" r:id="rId39"/>
    <p:sldId id="274" r:id="rId40"/>
    <p:sldId id="312" r:id="rId41"/>
    <p:sldId id="275" r:id="rId42"/>
    <p:sldId id="313" r:id="rId43"/>
    <p:sldId id="314" r:id="rId44"/>
    <p:sldId id="276" r:id="rId45"/>
    <p:sldId id="277" r:id="rId46"/>
    <p:sldId id="315" r:id="rId47"/>
    <p:sldId id="278" r:id="rId48"/>
    <p:sldId id="316" r:id="rId49"/>
    <p:sldId id="279" r:id="rId50"/>
    <p:sldId id="317" r:id="rId51"/>
    <p:sldId id="280" r:id="rId52"/>
    <p:sldId id="318" r:id="rId53"/>
    <p:sldId id="281" r:id="rId54"/>
    <p:sldId id="319" r:id="rId55"/>
    <p:sldId id="282" r:id="rId56"/>
    <p:sldId id="320" r:id="rId57"/>
    <p:sldId id="283" r:id="rId58"/>
    <p:sldId id="321" r:id="rId59"/>
    <p:sldId id="284" r:id="rId60"/>
    <p:sldId id="322" r:id="rId61"/>
    <p:sldId id="323" r:id="rId62"/>
    <p:sldId id="285" r:id="rId63"/>
    <p:sldId id="286" r:id="rId64"/>
    <p:sldId id="324" r:id="rId65"/>
    <p:sldId id="287" r:id="rId66"/>
    <p:sldId id="325" r:id="rId67"/>
    <p:sldId id="288" r:id="rId68"/>
    <p:sldId id="326" r:id="rId69"/>
    <p:sldId id="327" r:id="rId70"/>
    <p:sldId id="289" r:id="rId71"/>
    <p:sldId id="290" r:id="rId72"/>
    <p:sldId id="328"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36826-98BE-40C5-9DF2-D30E0D62B1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343DF1-4B0E-403A-8137-A413EB3FE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7FF493-3F85-499C-8CC2-7F330F640A10}"/>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5" name="Footer Placeholder 4">
            <a:extLst>
              <a:ext uri="{FF2B5EF4-FFF2-40B4-BE49-F238E27FC236}">
                <a16:creationId xmlns:a16="http://schemas.microsoft.com/office/drawing/2014/main" id="{A2B94AFA-E889-476D-A9E1-A34687741A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DEED5-880D-45D8-9BB1-E8673EC64CC5}"/>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3366419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5FE1-9891-437E-9D2C-2F09A417CE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3EF649-D6CA-4B41-A375-4E7D2D8CE1F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DEC7F-B75E-4F74-9376-FFBE188622F7}"/>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5" name="Footer Placeholder 4">
            <a:extLst>
              <a:ext uri="{FF2B5EF4-FFF2-40B4-BE49-F238E27FC236}">
                <a16:creationId xmlns:a16="http://schemas.microsoft.com/office/drawing/2014/main" id="{47688DDC-7CD4-4BE0-9E74-92B6695AC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B11322-C782-4763-88B6-44124D044239}"/>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167730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7BC9FD-A874-4901-8DF4-9DC55B7F0E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5921C6-3A97-4FDD-83EC-F3DDE4C914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E5957E-9A1F-42AA-BC95-294C6982B5F6}"/>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5" name="Footer Placeholder 4">
            <a:extLst>
              <a:ext uri="{FF2B5EF4-FFF2-40B4-BE49-F238E27FC236}">
                <a16:creationId xmlns:a16="http://schemas.microsoft.com/office/drawing/2014/main" id="{F8AE6AC1-F625-4446-A8D3-BE7A6FFA97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127AFC-BFEF-452A-B9D8-F198EB61342C}"/>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2970995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8FB2-112A-4FC1-8C53-23B961148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421FED-E314-49FE-8B10-A93218782B8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55151-129C-47E7-B54E-A4FB19E651F0}"/>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5" name="Footer Placeholder 4">
            <a:extLst>
              <a:ext uri="{FF2B5EF4-FFF2-40B4-BE49-F238E27FC236}">
                <a16:creationId xmlns:a16="http://schemas.microsoft.com/office/drawing/2014/main" id="{F9606A2F-8822-4644-85D2-E39110F08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25F75-B244-434A-B62C-44660FE7509C}"/>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106229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73B02-16B1-46B9-92D4-3C733CACB4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5FEF17-DD67-430B-ADA4-A1FAA27A9B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10D847F-5F89-49F2-B134-D6E43320EA69}"/>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5" name="Footer Placeholder 4">
            <a:extLst>
              <a:ext uri="{FF2B5EF4-FFF2-40B4-BE49-F238E27FC236}">
                <a16:creationId xmlns:a16="http://schemas.microsoft.com/office/drawing/2014/main" id="{846FEA82-A4CE-478B-85DC-2F5826F3E5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CE89A-92B1-4092-B337-D932BAEF1676}"/>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170719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87FD-CA6E-450A-92FA-23404765F9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EB21C0-C532-4719-983F-E49EA1B70A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0D7291-252A-43C7-BD6B-D7226160C3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524B2A-1521-45DB-9125-EFC5795F22AE}"/>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6" name="Footer Placeholder 5">
            <a:extLst>
              <a:ext uri="{FF2B5EF4-FFF2-40B4-BE49-F238E27FC236}">
                <a16:creationId xmlns:a16="http://schemas.microsoft.com/office/drawing/2014/main" id="{CCF9C748-A8EC-42B9-9C91-D6DEB30A80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84DBB2-8C65-4426-87AC-523D26CCD415}"/>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366894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7BDE0-0C75-465F-8E66-96E279E102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0F6EE3-2BEF-4163-A5A0-786CC2DFEA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2D3D05-DBE9-4CD1-8133-8FC97180CF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EF49D1-5970-4ED2-91C5-4AA6AFA137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54BF54-F51E-4E0D-BB5C-167002DA040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536EA0-84B3-41A6-B3C9-8370C81ABA09}"/>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8" name="Footer Placeholder 7">
            <a:extLst>
              <a:ext uri="{FF2B5EF4-FFF2-40B4-BE49-F238E27FC236}">
                <a16:creationId xmlns:a16="http://schemas.microsoft.com/office/drawing/2014/main" id="{D8D81608-F53D-466A-ACDC-7D6E1C5058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A7028B-D0F9-42F7-AA78-B3EBDD14DF38}"/>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395197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FE7A5-9DDB-4079-AD2A-05EF74739C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BB8075-C3D1-486D-844F-2D21285E62C4}"/>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4" name="Footer Placeholder 3">
            <a:extLst>
              <a:ext uri="{FF2B5EF4-FFF2-40B4-BE49-F238E27FC236}">
                <a16:creationId xmlns:a16="http://schemas.microsoft.com/office/drawing/2014/main" id="{0D9D6BC9-BA37-41F8-8311-A2EC37AF1F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1386B1-5F9B-45A8-B922-2AFD35B7A54A}"/>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218790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3954E-0C03-42BF-911D-0726A4993337}"/>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3" name="Footer Placeholder 2">
            <a:extLst>
              <a:ext uri="{FF2B5EF4-FFF2-40B4-BE49-F238E27FC236}">
                <a16:creationId xmlns:a16="http://schemas.microsoft.com/office/drawing/2014/main" id="{10D52469-8828-48BC-8DC7-3C498A262B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37681B-1F4F-44DE-982E-727C99A95C8F}"/>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2693636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A562-9F6A-4AC7-88E9-1EF9C6FDE3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0E44A1-C1A8-4BD1-AE20-384745936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5EAF1C-DAFF-4E09-BB15-C37A3E2AE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CAE454-7FB0-4239-9A15-F7E6CA0D93D9}"/>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6" name="Footer Placeholder 5">
            <a:extLst>
              <a:ext uri="{FF2B5EF4-FFF2-40B4-BE49-F238E27FC236}">
                <a16:creationId xmlns:a16="http://schemas.microsoft.com/office/drawing/2014/main" id="{2676B191-4DE1-4C69-B5EE-0B760AFAAA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0AA7D8-758F-40F8-8E4D-1DD14D01A5F9}"/>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263376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E17BF-0058-408C-9FF8-FA592C4ED2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C8611B-7C41-465E-90FC-06AA6DA218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A8DB70-4F01-482B-AABF-98E2E90120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207580-16C5-4DC6-8648-9E3649B023EB}"/>
              </a:ext>
            </a:extLst>
          </p:cNvPr>
          <p:cNvSpPr>
            <a:spLocks noGrp="1"/>
          </p:cNvSpPr>
          <p:nvPr>
            <p:ph type="dt" sz="half" idx="10"/>
          </p:nvPr>
        </p:nvSpPr>
        <p:spPr/>
        <p:txBody>
          <a:bodyPr/>
          <a:lstStyle/>
          <a:p>
            <a:fld id="{C922C16C-562E-428E-8EC0-8F30496D43F9}" type="datetimeFigureOut">
              <a:rPr lang="en-US" smtClean="0"/>
              <a:t>4/1/2019</a:t>
            </a:fld>
            <a:endParaRPr lang="en-US"/>
          </a:p>
        </p:txBody>
      </p:sp>
      <p:sp>
        <p:nvSpPr>
          <p:cNvPr id="6" name="Footer Placeholder 5">
            <a:extLst>
              <a:ext uri="{FF2B5EF4-FFF2-40B4-BE49-F238E27FC236}">
                <a16:creationId xmlns:a16="http://schemas.microsoft.com/office/drawing/2014/main" id="{8F08E96C-AFBA-456F-9E76-7B5ABFCD3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107C1-F471-4236-BA66-DFCA629B82AA}"/>
              </a:ext>
            </a:extLst>
          </p:cNvPr>
          <p:cNvSpPr>
            <a:spLocks noGrp="1"/>
          </p:cNvSpPr>
          <p:nvPr>
            <p:ph type="sldNum" sz="quarter" idx="12"/>
          </p:nvPr>
        </p:nvSpPr>
        <p:spPr/>
        <p:txBody>
          <a:bodyPr/>
          <a:lstStyle/>
          <a:p>
            <a:fld id="{FE23CF96-BEB9-44D6-8791-DE76E6DFDCB5}" type="slidenum">
              <a:rPr lang="en-US" smtClean="0"/>
              <a:t>‹#›</a:t>
            </a:fld>
            <a:endParaRPr lang="en-US"/>
          </a:p>
        </p:txBody>
      </p:sp>
    </p:spTree>
    <p:extLst>
      <p:ext uri="{BB962C8B-B14F-4D97-AF65-F5344CB8AC3E}">
        <p14:creationId xmlns:p14="http://schemas.microsoft.com/office/powerpoint/2010/main" val="14068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CC272E-0CD3-4400-9842-5100311551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3D02C9-8ADD-49A8-B0DB-30992D3BE9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72132B-E212-4D72-9FBF-A26B45DD0D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2C16C-562E-428E-8EC0-8F30496D43F9}" type="datetimeFigureOut">
              <a:rPr lang="en-US" smtClean="0"/>
              <a:t>4/1/2019</a:t>
            </a:fld>
            <a:endParaRPr lang="en-US"/>
          </a:p>
        </p:txBody>
      </p:sp>
      <p:sp>
        <p:nvSpPr>
          <p:cNvPr id="5" name="Footer Placeholder 4">
            <a:extLst>
              <a:ext uri="{FF2B5EF4-FFF2-40B4-BE49-F238E27FC236}">
                <a16:creationId xmlns:a16="http://schemas.microsoft.com/office/drawing/2014/main" id="{7B237880-C11E-44ED-96E5-9D1F45C639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0EB946-84A0-49AA-87A3-3C46DF0648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3CF96-BEB9-44D6-8791-DE76E6DFDCB5}" type="slidenum">
              <a:rPr lang="en-US" smtClean="0"/>
              <a:t>‹#›</a:t>
            </a:fld>
            <a:endParaRPr lang="en-US"/>
          </a:p>
        </p:txBody>
      </p:sp>
    </p:spTree>
    <p:extLst>
      <p:ext uri="{BB962C8B-B14F-4D97-AF65-F5344CB8AC3E}">
        <p14:creationId xmlns:p14="http://schemas.microsoft.com/office/powerpoint/2010/main" val="135502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CC74D-4E32-4E79-BCB0-16FF814CA053}"/>
              </a:ext>
            </a:extLst>
          </p:cNvPr>
          <p:cNvSpPr>
            <a:spLocks noGrp="1"/>
          </p:cNvSpPr>
          <p:nvPr>
            <p:ph type="ctrTitle"/>
          </p:nvPr>
        </p:nvSpPr>
        <p:spPr/>
        <p:txBody>
          <a:bodyPr/>
          <a:lstStyle/>
          <a:p>
            <a:r>
              <a:rPr lang="en-US" dirty="0"/>
              <a:t>Sociology Chapter 9 </a:t>
            </a:r>
            <a:br>
              <a:rPr lang="en-US" dirty="0"/>
            </a:br>
            <a:r>
              <a:rPr lang="en-US" dirty="0"/>
              <a:t>Review </a:t>
            </a:r>
          </a:p>
        </p:txBody>
      </p:sp>
      <p:sp>
        <p:nvSpPr>
          <p:cNvPr id="3" name="Subtitle 2">
            <a:extLst>
              <a:ext uri="{FF2B5EF4-FFF2-40B4-BE49-F238E27FC236}">
                <a16:creationId xmlns:a16="http://schemas.microsoft.com/office/drawing/2014/main" id="{7C0482F4-C4FD-4AC2-971B-29FF70A33F0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23725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C754-5B55-42FF-B72E-D370D6B129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8EA492-03B8-436B-9125-3EFA025B8DBC}"/>
              </a:ext>
            </a:extLst>
          </p:cNvPr>
          <p:cNvSpPr>
            <a:spLocks noGrp="1"/>
          </p:cNvSpPr>
          <p:nvPr>
            <p:ph idx="1"/>
          </p:nvPr>
        </p:nvSpPr>
        <p:spPr/>
        <p:txBody>
          <a:bodyPr/>
          <a:lstStyle/>
          <a:p>
            <a:r>
              <a:rPr lang="en-US" dirty="0"/>
              <a:t>Physical characteristics are superior only in the sense that they provide advantages for living in particular environments. </a:t>
            </a:r>
          </a:p>
          <a:p>
            <a:endParaRPr lang="en-US" dirty="0"/>
          </a:p>
          <a:p>
            <a:endParaRPr lang="en-US" dirty="0"/>
          </a:p>
        </p:txBody>
      </p:sp>
    </p:spTree>
    <p:extLst>
      <p:ext uri="{BB962C8B-B14F-4D97-AF65-F5344CB8AC3E}">
        <p14:creationId xmlns:p14="http://schemas.microsoft.com/office/powerpoint/2010/main" val="399964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98BA0-3E1E-41A0-9C30-4D7C034186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E3364E-535F-4F18-9A81-AA14CDFC4F55}"/>
              </a:ext>
            </a:extLst>
          </p:cNvPr>
          <p:cNvSpPr>
            <a:spLocks noGrp="1"/>
          </p:cNvSpPr>
          <p:nvPr>
            <p:ph idx="1"/>
          </p:nvPr>
        </p:nvSpPr>
        <p:spPr/>
        <p:txBody>
          <a:bodyPr/>
          <a:lstStyle/>
          <a:p>
            <a:r>
              <a:rPr lang="en-US" dirty="0"/>
              <a:t>Today a(n) _______________________is socially identified by unique characteristics related to culture or nationality. </a:t>
            </a:r>
          </a:p>
          <a:p>
            <a:endParaRPr lang="en-US" dirty="0"/>
          </a:p>
        </p:txBody>
      </p:sp>
    </p:spTree>
    <p:extLst>
      <p:ext uri="{BB962C8B-B14F-4D97-AF65-F5344CB8AC3E}">
        <p14:creationId xmlns:p14="http://schemas.microsoft.com/office/powerpoint/2010/main" val="3257045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6C47-FDB3-4B04-8A7F-3EC110F4DC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A2A3A6-A462-4DEC-89AF-EAA09B37E86E}"/>
              </a:ext>
            </a:extLst>
          </p:cNvPr>
          <p:cNvSpPr>
            <a:spLocks noGrp="1"/>
          </p:cNvSpPr>
          <p:nvPr>
            <p:ph idx="1"/>
          </p:nvPr>
        </p:nvSpPr>
        <p:spPr/>
        <p:txBody>
          <a:bodyPr/>
          <a:lstStyle/>
          <a:p>
            <a:r>
              <a:rPr lang="en-US" dirty="0"/>
              <a:t>ethnic minority </a:t>
            </a:r>
          </a:p>
        </p:txBody>
      </p:sp>
    </p:spTree>
    <p:extLst>
      <p:ext uri="{BB962C8B-B14F-4D97-AF65-F5344CB8AC3E}">
        <p14:creationId xmlns:p14="http://schemas.microsoft.com/office/powerpoint/2010/main" val="228977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E5D76-04CC-45ED-A7EF-C936C4C373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94E3BA-AA1A-421E-B22F-D9A5E715AC58}"/>
              </a:ext>
            </a:extLst>
          </p:cNvPr>
          <p:cNvSpPr>
            <a:spLocks noGrp="1"/>
          </p:cNvSpPr>
          <p:nvPr>
            <p:ph idx="1"/>
          </p:nvPr>
        </p:nvSpPr>
        <p:spPr/>
        <p:txBody>
          <a:bodyPr/>
          <a:lstStyle/>
          <a:p>
            <a:r>
              <a:rPr lang="en-US" dirty="0"/>
              <a:t>Why have Scientists known for a long time that there is no such thing as a “pure” race? </a:t>
            </a:r>
          </a:p>
          <a:p>
            <a:endParaRPr lang="en-US" dirty="0"/>
          </a:p>
        </p:txBody>
      </p:sp>
    </p:spTree>
    <p:extLst>
      <p:ext uri="{BB962C8B-B14F-4D97-AF65-F5344CB8AC3E}">
        <p14:creationId xmlns:p14="http://schemas.microsoft.com/office/powerpoint/2010/main" val="980751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CD4A7-3710-48DB-8270-B13EAB60B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2C4F3D-85AD-4D91-B6BD-7766D25B6FE0}"/>
              </a:ext>
            </a:extLst>
          </p:cNvPr>
          <p:cNvSpPr>
            <a:spLocks noGrp="1"/>
          </p:cNvSpPr>
          <p:nvPr>
            <p:ph idx="1"/>
          </p:nvPr>
        </p:nvSpPr>
        <p:spPr/>
        <p:txBody>
          <a:bodyPr/>
          <a:lstStyle/>
          <a:p>
            <a:r>
              <a:rPr lang="en-US" dirty="0"/>
              <a:t>Features, or markers, typical of one race show up in other races quite frequently. </a:t>
            </a:r>
          </a:p>
          <a:p>
            <a:endParaRPr lang="en-US" dirty="0"/>
          </a:p>
          <a:p>
            <a:endParaRPr lang="en-US" dirty="0"/>
          </a:p>
        </p:txBody>
      </p:sp>
    </p:spTree>
    <p:extLst>
      <p:ext uri="{BB962C8B-B14F-4D97-AF65-F5344CB8AC3E}">
        <p14:creationId xmlns:p14="http://schemas.microsoft.com/office/powerpoint/2010/main" val="1073127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81BE4-AF88-41FD-AD5E-3D0F66A5D8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9FE0CE-E013-4167-A2FA-7F092F84BF70}"/>
              </a:ext>
            </a:extLst>
          </p:cNvPr>
          <p:cNvSpPr>
            <a:spLocks noGrp="1"/>
          </p:cNvSpPr>
          <p:nvPr>
            <p:ph idx="1"/>
          </p:nvPr>
        </p:nvSpPr>
        <p:spPr/>
        <p:txBody>
          <a:bodyPr/>
          <a:lstStyle/>
          <a:p>
            <a:r>
              <a:rPr lang="en-US" dirty="0"/>
              <a:t>For sociologists, ___________________ and characteristics that relate to race are more important than physical differences. </a:t>
            </a:r>
          </a:p>
          <a:p>
            <a:endParaRPr lang="en-US" dirty="0"/>
          </a:p>
        </p:txBody>
      </p:sp>
    </p:spTree>
    <p:extLst>
      <p:ext uri="{BB962C8B-B14F-4D97-AF65-F5344CB8AC3E}">
        <p14:creationId xmlns:p14="http://schemas.microsoft.com/office/powerpoint/2010/main" val="790837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DC6B2-BB32-40E9-B86A-7E8945B9AA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E0FA78-217E-4403-B5AD-830E1DAEA4CC}"/>
              </a:ext>
            </a:extLst>
          </p:cNvPr>
          <p:cNvSpPr>
            <a:spLocks noGrp="1"/>
          </p:cNvSpPr>
          <p:nvPr>
            <p:ph idx="1"/>
          </p:nvPr>
        </p:nvSpPr>
        <p:spPr/>
        <p:txBody>
          <a:bodyPr/>
          <a:lstStyle/>
          <a:p>
            <a:r>
              <a:rPr lang="en-US" dirty="0"/>
              <a:t>social attitudes </a:t>
            </a:r>
          </a:p>
        </p:txBody>
      </p:sp>
    </p:spTree>
    <p:extLst>
      <p:ext uri="{BB962C8B-B14F-4D97-AF65-F5344CB8AC3E}">
        <p14:creationId xmlns:p14="http://schemas.microsoft.com/office/powerpoint/2010/main" val="3892268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D00E2-278D-4DB7-82E6-74F2CC27BD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57CAFA-66AF-4312-8DFD-801C9DB21599}"/>
              </a:ext>
            </a:extLst>
          </p:cNvPr>
          <p:cNvSpPr>
            <a:spLocks noGrp="1"/>
          </p:cNvSpPr>
          <p:nvPr>
            <p:ph idx="1"/>
          </p:nvPr>
        </p:nvSpPr>
        <p:spPr/>
        <p:txBody>
          <a:bodyPr/>
          <a:lstStyle/>
          <a:p>
            <a:r>
              <a:rPr lang="en-US" dirty="0"/>
              <a:t>Negative attitudes toward ethnic minorities exist in part because of __________________________(judging others in terms of one’s own cultural standards). </a:t>
            </a:r>
          </a:p>
          <a:p>
            <a:endParaRPr lang="en-US" dirty="0"/>
          </a:p>
        </p:txBody>
      </p:sp>
    </p:spTree>
    <p:extLst>
      <p:ext uri="{BB962C8B-B14F-4D97-AF65-F5344CB8AC3E}">
        <p14:creationId xmlns:p14="http://schemas.microsoft.com/office/powerpoint/2010/main" val="2799185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1E63-FDE1-439C-BEBC-834EF030F9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C78156-01DD-4429-A84C-A7B792061C91}"/>
              </a:ext>
            </a:extLst>
          </p:cNvPr>
          <p:cNvSpPr>
            <a:spLocks noGrp="1"/>
          </p:cNvSpPr>
          <p:nvPr>
            <p:ph idx="1"/>
          </p:nvPr>
        </p:nvSpPr>
        <p:spPr/>
        <p:txBody>
          <a:bodyPr/>
          <a:lstStyle/>
          <a:p>
            <a:r>
              <a:rPr lang="en-US" dirty="0"/>
              <a:t>ethnocentrism</a:t>
            </a:r>
          </a:p>
        </p:txBody>
      </p:sp>
    </p:spTree>
    <p:extLst>
      <p:ext uri="{BB962C8B-B14F-4D97-AF65-F5344CB8AC3E}">
        <p14:creationId xmlns:p14="http://schemas.microsoft.com/office/powerpoint/2010/main" val="3424187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7CB6-F0AA-4B5B-9523-D2080A1734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A9B348-30B9-48FB-B8B4-7CEC5C2C6BAF}"/>
              </a:ext>
            </a:extLst>
          </p:cNvPr>
          <p:cNvSpPr>
            <a:spLocks noGrp="1"/>
          </p:cNvSpPr>
          <p:nvPr>
            <p:ph idx="1"/>
          </p:nvPr>
        </p:nvSpPr>
        <p:spPr/>
        <p:txBody>
          <a:bodyPr/>
          <a:lstStyle/>
          <a:p>
            <a:r>
              <a:rPr lang="en-US" dirty="0"/>
              <a:t>Generally, minority groups are either accepted- which leads to _________________________- or rejected- which lead to conflict.</a:t>
            </a:r>
          </a:p>
          <a:p>
            <a:endParaRPr lang="en-US" dirty="0"/>
          </a:p>
        </p:txBody>
      </p:sp>
    </p:spTree>
    <p:extLst>
      <p:ext uri="{BB962C8B-B14F-4D97-AF65-F5344CB8AC3E}">
        <p14:creationId xmlns:p14="http://schemas.microsoft.com/office/powerpoint/2010/main" val="261453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344E1-4976-4EF8-99CA-655CCD42E4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73F6D2-4566-4475-B2EC-5084BD0A06D4}"/>
              </a:ext>
            </a:extLst>
          </p:cNvPr>
          <p:cNvSpPr>
            <a:spLocks noGrp="1"/>
          </p:cNvSpPr>
          <p:nvPr>
            <p:ph idx="1"/>
          </p:nvPr>
        </p:nvSpPr>
        <p:spPr/>
        <p:txBody>
          <a:bodyPr>
            <a:normAutofit/>
          </a:bodyPr>
          <a:lstStyle/>
          <a:p>
            <a:r>
              <a:rPr lang="en-US" sz="4000" dirty="0"/>
              <a:t>What aspect alone does not determine the basis for a minority?  </a:t>
            </a:r>
          </a:p>
        </p:txBody>
      </p:sp>
    </p:spTree>
    <p:extLst>
      <p:ext uri="{BB962C8B-B14F-4D97-AF65-F5344CB8AC3E}">
        <p14:creationId xmlns:p14="http://schemas.microsoft.com/office/powerpoint/2010/main" val="151437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50F97-5F9D-4494-8455-88BAEA757A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D0114D-2D0B-4518-9576-E5C6D1365AB2}"/>
              </a:ext>
            </a:extLst>
          </p:cNvPr>
          <p:cNvSpPr>
            <a:spLocks noGrp="1"/>
          </p:cNvSpPr>
          <p:nvPr>
            <p:ph idx="1"/>
          </p:nvPr>
        </p:nvSpPr>
        <p:spPr/>
        <p:txBody>
          <a:bodyPr/>
          <a:lstStyle/>
          <a:p>
            <a:r>
              <a:rPr lang="en-US" dirty="0"/>
              <a:t>assimilation</a:t>
            </a:r>
          </a:p>
        </p:txBody>
      </p:sp>
    </p:spTree>
    <p:extLst>
      <p:ext uri="{BB962C8B-B14F-4D97-AF65-F5344CB8AC3E}">
        <p14:creationId xmlns:p14="http://schemas.microsoft.com/office/powerpoint/2010/main" val="2524588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B83A-7C7C-4BB5-B2B6-FCDED93B81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84D1E4-9706-493F-B7B3-08A33A071722}"/>
              </a:ext>
            </a:extLst>
          </p:cNvPr>
          <p:cNvSpPr>
            <a:spLocks noGrp="1"/>
          </p:cNvSpPr>
          <p:nvPr>
            <p:ph idx="1"/>
          </p:nvPr>
        </p:nvSpPr>
        <p:spPr/>
        <p:txBody>
          <a:bodyPr/>
          <a:lstStyle/>
          <a:p>
            <a:r>
              <a:rPr lang="en-US" dirty="0"/>
              <a:t>____________________________ has been the most prevalent pattern of assimilation in America. </a:t>
            </a:r>
          </a:p>
          <a:p>
            <a:endParaRPr lang="en-US" dirty="0"/>
          </a:p>
        </p:txBody>
      </p:sp>
    </p:spTree>
    <p:extLst>
      <p:ext uri="{BB962C8B-B14F-4D97-AF65-F5344CB8AC3E}">
        <p14:creationId xmlns:p14="http://schemas.microsoft.com/office/powerpoint/2010/main" val="3565383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FBA66-08E0-41DC-93FE-1347319CD3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4EE076-1FF3-49D9-AC9A-4C161147B121}"/>
              </a:ext>
            </a:extLst>
          </p:cNvPr>
          <p:cNvSpPr>
            <a:spLocks noGrp="1"/>
          </p:cNvSpPr>
          <p:nvPr>
            <p:ph idx="1"/>
          </p:nvPr>
        </p:nvSpPr>
        <p:spPr/>
        <p:txBody>
          <a:bodyPr/>
          <a:lstStyle/>
          <a:p>
            <a:r>
              <a:rPr lang="en-US" dirty="0"/>
              <a:t>Anglo-conformity </a:t>
            </a:r>
          </a:p>
        </p:txBody>
      </p:sp>
    </p:spTree>
    <p:extLst>
      <p:ext uri="{BB962C8B-B14F-4D97-AF65-F5344CB8AC3E}">
        <p14:creationId xmlns:p14="http://schemas.microsoft.com/office/powerpoint/2010/main" val="1970379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E62C5-FE73-4B75-961D-71186A1400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7931E7-0FEB-428F-BFD8-1A210CF47C4F}"/>
              </a:ext>
            </a:extLst>
          </p:cNvPr>
          <p:cNvSpPr>
            <a:spLocks noGrp="1"/>
          </p:cNvSpPr>
          <p:nvPr>
            <p:ph idx="1"/>
          </p:nvPr>
        </p:nvSpPr>
        <p:spPr/>
        <p:txBody>
          <a:bodyPr/>
          <a:lstStyle/>
          <a:p>
            <a:pPr marL="0" indent="0">
              <a:buNone/>
            </a:pPr>
            <a:r>
              <a:rPr lang="en-US" dirty="0"/>
              <a:t>Desire of a group to maintain some sense of identity separate from the dominant group is known as…</a:t>
            </a:r>
          </a:p>
          <a:p>
            <a:endParaRPr lang="en-US" dirty="0"/>
          </a:p>
        </p:txBody>
      </p:sp>
    </p:spTree>
    <p:extLst>
      <p:ext uri="{BB962C8B-B14F-4D97-AF65-F5344CB8AC3E}">
        <p14:creationId xmlns:p14="http://schemas.microsoft.com/office/powerpoint/2010/main" val="1193078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544BA-C449-42F8-A35E-95DF6296E9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12606E-517F-43FC-A9E7-DA77DFBD46FC}"/>
              </a:ext>
            </a:extLst>
          </p:cNvPr>
          <p:cNvSpPr>
            <a:spLocks noGrp="1"/>
          </p:cNvSpPr>
          <p:nvPr>
            <p:ph idx="1"/>
          </p:nvPr>
        </p:nvSpPr>
        <p:spPr/>
        <p:txBody>
          <a:bodyPr/>
          <a:lstStyle/>
          <a:p>
            <a:r>
              <a:rPr lang="en-US" dirty="0"/>
              <a:t>Cultural Pluralism </a:t>
            </a:r>
          </a:p>
          <a:p>
            <a:endParaRPr lang="en-US" dirty="0"/>
          </a:p>
        </p:txBody>
      </p:sp>
    </p:spTree>
    <p:extLst>
      <p:ext uri="{BB962C8B-B14F-4D97-AF65-F5344CB8AC3E}">
        <p14:creationId xmlns:p14="http://schemas.microsoft.com/office/powerpoint/2010/main" val="62522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48E19-CDDE-4863-926C-2E067A12E9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3BE5CD-F628-4E10-BD25-0092496FC3D1}"/>
              </a:ext>
            </a:extLst>
          </p:cNvPr>
          <p:cNvSpPr>
            <a:spLocks noGrp="1"/>
          </p:cNvSpPr>
          <p:nvPr>
            <p:ph idx="1"/>
          </p:nvPr>
        </p:nvSpPr>
        <p:spPr/>
        <p:txBody>
          <a:bodyPr/>
          <a:lstStyle/>
          <a:p>
            <a:r>
              <a:rPr lang="en-US" dirty="0"/>
              <a:t>Occurs when a minority maintains its own culturally unique way of life. </a:t>
            </a:r>
          </a:p>
          <a:p>
            <a:endParaRPr lang="en-US" dirty="0"/>
          </a:p>
          <a:p>
            <a:r>
              <a:rPr lang="en-US" dirty="0"/>
              <a:t>Example: Amish in Pennsylvania. </a:t>
            </a:r>
          </a:p>
          <a:p>
            <a:endParaRPr lang="en-US" dirty="0"/>
          </a:p>
        </p:txBody>
      </p:sp>
    </p:spTree>
    <p:extLst>
      <p:ext uri="{BB962C8B-B14F-4D97-AF65-F5344CB8AC3E}">
        <p14:creationId xmlns:p14="http://schemas.microsoft.com/office/powerpoint/2010/main" val="2384415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B898-C463-4161-965B-77BA0F1A8F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823FBD-FD64-4B68-8121-416A0EDDD9C4}"/>
              </a:ext>
            </a:extLst>
          </p:cNvPr>
          <p:cNvSpPr>
            <a:spLocks noGrp="1"/>
          </p:cNvSpPr>
          <p:nvPr>
            <p:ph idx="1"/>
          </p:nvPr>
        </p:nvSpPr>
        <p:spPr/>
        <p:txBody>
          <a:bodyPr/>
          <a:lstStyle/>
          <a:p>
            <a:r>
              <a:rPr lang="en-US" dirty="0"/>
              <a:t>Accommodation </a:t>
            </a:r>
          </a:p>
          <a:p>
            <a:endParaRPr lang="en-US" dirty="0"/>
          </a:p>
        </p:txBody>
      </p:sp>
    </p:spTree>
    <p:extLst>
      <p:ext uri="{BB962C8B-B14F-4D97-AF65-F5344CB8AC3E}">
        <p14:creationId xmlns:p14="http://schemas.microsoft.com/office/powerpoint/2010/main" val="312726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C759-03A5-46EA-9947-543C615D71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01B8A2-832B-4DEA-9AA0-BD4AD7DE0FFC}"/>
              </a:ext>
            </a:extLst>
          </p:cNvPr>
          <p:cNvSpPr>
            <a:spLocks noGrp="1"/>
          </p:cNvSpPr>
          <p:nvPr>
            <p:ph idx="1"/>
          </p:nvPr>
        </p:nvSpPr>
        <p:spPr/>
        <p:txBody>
          <a:bodyPr/>
          <a:lstStyle/>
          <a:p>
            <a:r>
              <a:rPr lang="en-US" dirty="0"/>
              <a:t>The systematic effort to destroy an entire population. </a:t>
            </a:r>
          </a:p>
          <a:p>
            <a:endParaRPr lang="en-US" dirty="0"/>
          </a:p>
        </p:txBody>
      </p:sp>
    </p:spTree>
    <p:extLst>
      <p:ext uri="{BB962C8B-B14F-4D97-AF65-F5344CB8AC3E}">
        <p14:creationId xmlns:p14="http://schemas.microsoft.com/office/powerpoint/2010/main" val="3893872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E1D89-A561-437E-BEAA-002E679D26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330813-E96B-4EA9-9842-C1172608733E}"/>
              </a:ext>
            </a:extLst>
          </p:cNvPr>
          <p:cNvSpPr>
            <a:spLocks noGrp="1"/>
          </p:cNvSpPr>
          <p:nvPr>
            <p:ph idx="1"/>
          </p:nvPr>
        </p:nvSpPr>
        <p:spPr/>
        <p:txBody>
          <a:bodyPr/>
          <a:lstStyle/>
          <a:p>
            <a:r>
              <a:rPr lang="en-US" dirty="0"/>
              <a:t>Genocide</a:t>
            </a:r>
          </a:p>
          <a:p>
            <a:endParaRPr lang="en-US" dirty="0"/>
          </a:p>
        </p:txBody>
      </p:sp>
    </p:spTree>
    <p:extLst>
      <p:ext uri="{BB962C8B-B14F-4D97-AF65-F5344CB8AC3E}">
        <p14:creationId xmlns:p14="http://schemas.microsoft.com/office/powerpoint/2010/main" val="2445158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3235F-9E3D-48C4-9400-91543F042D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95B243-E203-4064-8B66-9F43C49F889F}"/>
              </a:ext>
            </a:extLst>
          </p:cNvPr>
          <p:cNvSpPr>
            <a:spLocks noGrp="1"/>
          </p:cNvSpPr>
          <p:nvPr>
            <p:ph idx="1"/>
          </p:nvPr>
        </p:nvSpPr>
        <p:spPr/>
        <p:txBody>
          <a:bodyPr/>
          <a:lstStyle/>
          <a:p>
            <a:r>
              <a:rPr lang="en-US" dirty="0"/>
              <a:t>List the levels of the pyramid of hate starting with bias.</a:t>
            </a:r>
          </a:p>
        </p:txBody>
      </p:sp>
    </p:spTree>
    <p:extLst>
      <p:ext uri="{BB962C8B-B14F-4D97-AF65-F5344CB8AC3E}">
        <p14:creationId xmlns:p14="http://schemas.microsoft.com/office/powerpoint/2010/main" val="80301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235C2-E4E2-4F74-A9F9-CF2C4F6A0B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0FC4DA-BA3C-4E3B-83F3-3C9056BD649D}"/>
              </a:ext>
            </a:extLst>
          </p:cNvPr>
          <p:cNvSpPr>
            <a:spLocks noGrp="1"/>
          </p:cNvSpPr>
          <p:nvPr>
            <p:ph idx="1"/>
          </p:nvPr>
        </p:nvSpPr>
        <p:spPr/>
        <p:txBody>
          <a:bodyPr/>
          <a:lstStyle/>
          <a:p>
            <a:r>
              <a:rPr lang="en-US" b="1" i="1" u="sng" dirty="0"/>
              <a:t>Numbers</a:t>
            </a:r>
            <a:r>
              <a:rPr lang="en-US" dirty="0"/>
              <a:t> alone are not the basis of the sociological definition of minority. </a:t>
            </a:r>
          </a:p>
          <a:p>
            <a:endParaRPr lang="en-US" dirty="0"/>
          </a:p>
        </p:txBody>
      </p:sp>
    </p:spTree>
    <p:extLst>
      <p:ext uri="{BB962C8B-B14F-4D97-AF65-F5344CB8AC3E}">
        <p14:creationId xmlns:p14="http://schemas.microsoft.com/office/powerpoint/2010/main" val="319408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02A3-5845-41D8-8D2C-E1ADAD93218E}"/>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17267B88-A815-4217-BCAF-C879511C3A45}"/>
              </a:ext>
            </a:extLst>
          </p:cNvPr>
          <p:cNvPicPr>
            <a:picLocks noGrp="1" noChangeAspect="1"/>
          </p:cNvPicPr>
          <p:nvPr>
            <p:ph idx="1"/>
          </p:nvPr>
        </p:nvPicPr>
        <p:blipFill>
          <a:blip r:embed="rId2"/>
          <a:stretch>
            <a:fillRect/>
          </a:stretch>
        </p:blipFill>
        <p:spPr>
          <a:xfrm>
            <a:off x="4142732" y="1825625"/>
            <a:ext cx="3906535" cy="4351338"/>
          </a:xfrm>
          <a:prstGeom prst="rect">
            <a:avLst/>
          </a:prstGeom>
        </p:spPr>
      </p:pic>
    </p:spTree>
    <p:extLst>
      <p:ext uri="{BB962C8B-B14F-4D97-AF65-F5344CB8AC3E}">
        <p14:creationId xmlns:p14="http://schemas.microsoft.com/office/powerpoint/2010/main" val="1264841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3B26E-C418-4045-99D1-B87837B0D4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128F68-B6CB-49F0-8053-4793B415FAEB}"/>
              </a:ext>
            </a:extLst>
          </p:cNvPr>
          <p:cNvSpPr>
            <a:spLocks noGrp="1"/>
          </p:cNvSpPr>
          <p:nvPr>
            <p:ph idx="1"/>
          </p:nvPr>
        </p:nvSpPr>
        <p:spPr/>
        <p:txBody>
          <a:bodyPr/>
          <a:lstStyle/>
          <a:p>
            <a:r>
              <a:rPr lang="en-US" dirty="0"/>
              <a:t>In________________________, a minority is forced either to move to a remote location or to leave entirely the territory controlled by the majority. </a:t>
            </a:r>
          </a:p>
          <a:p>
            <a:r>
              <a:rPr lang="en-US" dirty="0"/>
              <a:t>Trail of Tears: 1838 16,000 Cherokees </a:t>
            </a:r>
          </a:p>
        </p:txBody>
      </p:sp>
    </p:spTree>
    <p:extLst>
      <p:ext uri="{BB962C8B-B14F-4D97-AF65-F5344CB8AC3E}">
        <p14:creationId xmlns:p14="http://schemas.microsoft.com/office/powerpoint/2010/main" val="3625819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F55EB-1E24-4270-9248-F5BD38B570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84DC87-6D91-40AF-AE96-141F066A8B6B}"/>
              </a:ext>
            </a:extLst>
          </p:cNvPr>
          <p:cNvSpPr>
            <a:spLocks noGrp="1"/>
          </p:cNvSpPr>
          <p:nvPr>
            <p:ph idx="1"/>
          </p:nvPr>
        </p:nvSpPr>
        <p:spPr/>
        <p:txBody>
          <a:bodyPr/>
          <a:lstStyle/>
          <a:p>
            <a:r>
              <a:rPr lang="en-US" dirty="0"/>
              <a:t>population transfer</a:t>
            </a:r>
          </a:p>
        </p:txBody>
      </p:sp>
    </p:spTree>
    <p:extLst>
      <p:ext uri="{BB962C8B-B14F-4D97-AF65-F5344CB8AC3E}">
        <p14:creationId xmlns:p14="http://schemas.microsoft.com/office/powerpoint/2010/main" val="2030186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2E23B-C0E9-4D80-8FBA-97225249A4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276B4F-2EE3-44F8-8379-2DA10EDA0327}"/>
              </a:ext>
            </a:extLst>
          </p:cNvPr>
          <p:cNvSpPr>
            <a:spLocks noGrp="1"/>
          </p:cNvSpPr>
          <p:nvPr>
            <p:ph idx="1"/>
          </p:nvPr>
        </p:nvSpPr>
        <p:spPr/>
        <p:txBody>
          <a:bodyPr/>
          <a:lstStyle/>
          <a:p>
            <a:r>
              <a:rPr lang="en-US" dirty="0"/>
              <a:t>_____________________ is the most common pattern of conflict- a minority is denied equal access to the culture and lifestyle of the larger society. </a:t>
            </a:r>
          </a:p>
          <a:p>
            <a:endParaRPr lang="en-US" dirty="0"/>
          </a:p>
        </p:txBody>
      </p:sp>
    </p:spTree>
    <p:extLst>
      <p:ext uri="{BB962C8B-B14F-4D97-AF65-F5344CB8AC3E}">
        <p14:creationId xmlns:p14="http://schemas.microsoft.com/office/powerpoint/2010/main" val="2743979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33EA1-3A80-4EF1-828C-8B5BE8260E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B1CB8B-6EFA-4ADE-879E-51ADC631F76B}"/>
              </a:ext>
            </a:extLst>
          </p:cNvPr>
          <p:cNvSpPr>
            <a:spLocks noGrp="1"/>
          </p:cNvSpPr>
          <p:nvPr>
            <p:ph idx="1"/>
          </p:nvPr>
        </p:nvSpPr>
        <p:spPr/>
        <p:txBody>
          <a:bodyPr/>
          <a:lstStyle/>
          <a:p>
            <a:r>
              <a:rPr lang="en-US" dirty="0"/>
              <a:t>Subjugation </a:t>
            </a:r>
          </a:p>
        </p:txBody>
      </p:sp>
    </p:spTree>
    <p:extLst>
      <p:ext uri="{BB962C8B-B14F-4D97-AF65-F5344CB8AC3E}">
        <p14:creationId xmlns:p14="http://schemas.microsoft.com/office/powerpoint/2010/main" val="1939570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AAC9-2BDF-448A-A38D-A46250856A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AC475A-E257-4040-89F7-73C34559E33D}"/>
              </a:ext>
            </a:extLst>
          </p:cNvPr>
          <p:cNvSpPr>
            <a:spLocks noGrp="1"/>
          </p:cNvSpPr>
          <p:nvPr>
            <p:ph idx="1"/>
          </p:nvPr>
        </p:nvSpPr>
        <p:spPr/>
        <p:txBody>
          <a:bodyPr/>
          <a:lstStyle/>
          <a:p>
            <a:r>
              <a:rPr lang="en-US" dirty="0"/>
              <a:t>De jure segregation</a:t>
            </a:r>
          </a:p>
          <a:p>
            <a:r>
              <a:rPr lang="en-US" dirty="0"/>
              <a:t>Denial of equal access based on the _____________. </a:t>
            </a:r>
          </a:p>
          <a:p>
            <a:pPr marL="0" indent="0">
              <a:buNone/>
            </a:pPr>
            <a:r>
              <a:rPr lang="en-US" dirty="0"/>
              <a:t> </a:t>
            </a:r>
          </a:p>
          <a:p>
            <a:r>
              <a:rPr lang="en-US" dirty="0"/>
              <a:t>Brown vs. Board of Education of Topeka (1954)- the Supreme Court overturned previous case law that had made racial segregation legal in the U.S. </a:t>
            </a:r>
          </a:p>
          <a:p>
            <a:endParaRPr lang="en-US" dirty="0"/>
          </a:p>
        </p:txBody>
      </p:sp>
    </p:spTree>
    <p:extLst>
      <p:ext uri="{BB962C8B-B14F-4D97-AF65-F5344CB8AC3E}">
        <p14:creationId xmlns:p14="http://schemas.microsoft.com/office/powerpoint/2010/main" val="1125130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38D8B-9732-4700-B5CF-A37E1F4850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68702F-A831-4370-91C5-DA8368B94F4D}"/>
              </a:ext>
            </a:extLst>
          </p:cNvPr>
          <p:cNvSpPr>
            <a:spLocks noGrp="1"/>
          </p:cNvSpPr>
          <p:nvPr>
            <p:ph idx="1"/>
          </p:nvPr>
        </p:nvSpPr>
        <p:spPr/>
        <p:txBody>
          <a:bodyPr/>
          <a:lstStyle/>
          <a:p>
            <a:r>
              <a:rPr lang="en-US" dirty="0"/>
              <a:t> law</a:t>
            </a:r>
          </a:p>
        </p:txBody>
      </p:sp>
    </p:spTree>
    <p:extLst>
      <p:ext uri="{BB962C8B-B14F-4D97-AF65-F5344CB8AC3E}">
        <p14:creationId xmlns:p14="http://schemas.microsoft.com/office/powerpoint/2010/main" val="7711306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1661A-92E1-411B-947B-750190DE4F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0A9126-57CD-4E5A-BEA3-9C6802F927A1}"/>
              </a:ext>
            </a:extLst>
          </p:cNvPr>
          <p:cNvSpPr>
            <a:spLocks noGrp="1"/>
          </p:cNvSpPr>
          <p:nvPr>
            <p:ph idx="1"/>
          </p:nvPr>
        </p:nvSpPr>
        <p:spPr/>
        <p:txBody>
          <a:bodyPr/>
          <a:lstStyle/>
          <a:p>
            <a:r>
              <a:rPr lang="en-US" dirty="0"/>
              <a:t>De facto segregation</a:t>
            </a:r>
          </a:p>
          <a:p>
            <a:r>
              <a:rPr lang="en-US" dirty="0"/>
              <a:t>Denial of equal access based on_____________________. </a:t>
            </a:r>
          </a:p>
          <a:p>
            <a:endParaRPr lang="en-US" dirty="0"/>
          </a:p>
          <a:p>
            <a:r>
              <a:rPr lang="en-US" dirty="0"/>
              <a:t>Neighboring homeowners agree among themselves not to sell to members of certain ethnic groups or races. </a:t>
            </a:r>
          </a:p>
          <a:p>
            <a:endParaRPr lang="en-US" dirty="0"/>
          </a:p>
        </p:txBody>
      </p:sp>
    </p:spTree>
    <p:extLst>
      <p:ext uri="{BB962C8B-B14F-4D97-AF65-F5344CB8AC3E}">
        <p14:creationId xmlns:p14="http://schemas.microsoft.com/office/powerpoint/2010/main" val="5878992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7113D-E8CB-47D5-B629-D3AA966116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D5B336-A2D1-45FA-8A59-754ECB0F6834}"/>
              </a:ext>
            </a:extLst>
          </p:cNvPr>
          <p:cNvSpPr>
            <a:spLocks noGrp="1"/>
          </p:cNvSpPr>
          <p:nvPr>
            <p:ph idx="1"/>
          </p:nvPr>
        </p:nvSpPr>
        <p:spPr/>
        <p:txBody>
          <a:bodyPr/>
          <a:lstStyle/>
          <a:p>
            <a:r>
              <a:rPr lang="en-US" dirty="0"/>
              <a:t>everyday practice</a:t>
            </a:r>
          </a:p>
        </p:txBody>
      </p:sp>
    </p:spTree>
    <p:extLst>
      <p:ext uri="{BB962C8B-B14F-4D97-AF65-F5344CB8AC3E}">
        <p14:creationId xmlns:p14="http://schemas.microsoft.com/office/powerpoint/2010/main" val="123814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415E0-36E2-4C22-8F98-8042965E85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BFA46B-5661-457D-869D-9EB1A0B6F219}"/>
              </a:ext>
            </a:extLst>
          </p:cNvPr>
          <p:cNvSpPr>
            <a:spLocks noGrp="1"/>
          </p:cNvSpPr>
          <p:nvPr>
            <p:ph idx="1"/>
          </p:nvPr>
        </p:nvSpPr>
        <p:spPr/>
        <p:txBody>
          <a:bodyPr/>
          <a:lstStyle/>
          <a:p>
            <a:r>
              <a:rPr lang="en-US" dirty="0"/>
              <a:t>Widely held negative attitudes toward a group (minority or majority) and its individual  members. </a:t>
            </a:r>
          </a:p>
          <a:p>
            <a:endParaRPr lang="en-US" dirty="0"/>
          </a:p>
        </p:txBody>
      </p:sp>
    </p:spTree>
    <p:extLst>
      <p:ext uri="{BB962C8B-B14F-4D97-AF65-F5344CB8AC3E}">
        <p14:creationId xmlns:p14="http://schemas.microsoft.com/office/powerpoint/2010/main" val="14475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CC1B-C98B-4EE5-B952-E6271482DB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683B72-AA7E-479A-A86C-160812FFAA01}"/>
              </a:ext>
            </a:extLst>
          </p:cNvPr>
          <p:cNvSpPr>
            <a:spLocks noGrp="1"/>
          </p:cNvSpPr>
          <p:nvPr>
            <p:ph idx="1"/>
          </p:nvPr>
        </p:nvSpPr>
        <p:spPr/>
        <p:txBody>
          <a:bodyPr/>
          <a:lstStyle/>
          <a:p>
            <a:r>
              <a:rPr lang="en-US" dirty="0"/>
              <a:t>In 1945, sociologist Louis Wirth offered the following definition of minority: </a:t>
            </a:r>
          </a:p>
          <a:p>
            <a:r>
              <a:rPr lang="en-US" dirty="0"/>
              <a:t>A group of people who, because of their physical or cultural characteristics, are singled out from the others in the society in which they live for differential and unequal treatment, and who therefore regard themselves as objects of collective discrimination. </a:t>
            </a:r>
          </a:p>
          <a:p>
            <a:endParaRPr lang="en-US" dirty="0"/>
          </a:p>
        </p:txBody>
      </p:sp>
    </p:spTree>
    <p:extLst>
      <p:ext uri="{BB962C8B-B14F-4D97-AF65-F5344CB8AC3E}">
        <p14:creationId xmlns:p14="http://schemas.microsoft.com/office/powerpoint/2010/main" val="17070230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0F464-22BA-4868-8559-97D9B56C0F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EACEEE-CE92-4829-A1A4-309B738ED697}"/>
              </a:ext>
            </a:extLst>
          </p:cNvPr>
          <p:cNvSpPr>
            <a:spLocks noGrp="1"/>
          </p:cNvSpPr>
          <p:nvPr>
            <p:ph idx="1"/>
          </p:nvPr>
        </p:nvSpPr>
        <p:spPr/>
        <p:txBody>
          <a:bodyPr/>
          <a:lstStyle/>
          <a:p>
            <a:r>
              <a:rPr lang="en-US" dirty="0"/>
              <a:t>Prejudice</a:t>
            </a:r>
          </a:p>
        </p:txBody>
      </p:sp>
    </p:spTree>
    <p:extLst>
      <p:ext uri="{BB962C8B-B14F-4D97-AF65-F5344CB8AC3E}">
        <p14:creationId xmlns:p14="http://schemas.microsoft.com/office/powerpoint/2010/main" val="1839619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550AC-B8FD-4224-B80B-B15D1D26DB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B6ADD6-026E-43A1-A791-9B526D3B75D8}"/>
              </a:ext>
            </a:extLst>
          </p:cNvPr>
          <p:cNvSpPr>
            <a:spLocks noGrp="1"/>
          </p:cNvSpPr>
          <p:nvPr>
            <p:ph idx="1"/>
          </p:nvPr>
        </p:nvSpPr>
        <p:spPr/>
        <p:txBody>
          <a:bodyPr/>
          <a:lstStyle/>
          <a:p>
            <a:r>
              <a:rPr lang="en-US" dirty="0"/>
              <a:t>An extreme form of prejudice, because if not only involves judging people unfairly, but it assumes that a person’s own race or ethnic group is superior. </a:t>
            </a:r>
          </a:p>
          <a:p>
            <a:endParaRPr lang="en-US" dirty="0"/>
          </a:p>
        </p:txBody>
      </p:sp>
    </p:spTree>
    <p:extLst>
      <p:ext uri="{BB962C8B-B14F-4D97-AF65-F5344CB8AC3E}">
        <p14:creationId xmlns:p14="http://schemas.microsoft.com/office/powerpoint/2010/main" val="18993408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4749A-A63F-496F-A2F0-749E1DCAE4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6DDABA-2D94-4920-AB9E-0DEB6FCD2736}"/>
              </a:ext>
            </a:extLst>
          </p:cNvPr>
          <p:cNvSpPr>
            <a:spLocks noGrp="1"/>
          </p:cNvSpPr>
          <p:nvPr>
            <p:ph idx="1"/>
          </p:nvPr>
        </p:nvSpPr>
        <p:spPr/>
        <p:txBody>
          <a:bodyPr/>
          <a:lstStyle/>
          <a:p>
            <a:r>
              <a:rPr lang="en-US" dirty="0"/>
              <a:t>Racism</a:t>
            </a:r>
          </a:p>
        </p:txBody>
      </p:sp>
    </p:spTree>
    <p:extLst>
      <p:ext uri="{BB962C8B-B14F-4D97-AF65-F5344CB8AC3E}">
        <p14:creationId xmlns:p14="http://schemas.microsoft.com/office/powerpoint/2010/main" val="1390895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7F287-3A8D-44BD-831F-18CFEB8195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C4349B-3C0F-4193-9915-3DE7A4D92697}"/>
              </a:ext>
            </a:extLst>
          </p:cNvPr>
          <p:cNvSpPr>
            <a:spLocks noGrp="1"/>
          </p:cNvSpPr>
          <p:nvPr>
            <p:ph idx="1"/>
          </p:nvPr>
        </p:nvSpPr>
        <p:spPr/>
        <p:txBody>
          <a:bodyPr/>
          <a:lstStyle/>
          <a:p>
            <a:r>
              <a:rPr lang="en-US" dirty="0"/>
              <a:t>Explain how prejudice and discrimination differ. </a:t>
            </a:r>
          </a:p>
        </p:txBody>
      </p:sp>
    </p:spTree>
    <p:extLst>
      <p:ext uri="{BB962C8B-B14F-4D97-AF65-F5344CB8AC3E}">
        <p14:creationId xmlns:p14="http://schemas.microsoft.com/office/powerpoint/2010/main" val="4021483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F45DF-C0A1-4414-9ADC-B79D1CC51B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EFE98C-A325-479C-8026-DC029E34D8FB}"/>
              </a:ext>
            </a:extLst>
          </p:cNvPr>
          <p:cNvSpPr>
            <a:spLocks noGrp="1"/>
          </p:cNvSpPr>
          <p:nvPr>
            <p:ph idx="1"/>
          </p:nvPr>
        </p:nvSpPr>
        <p:spPr/>
        <p:txBody>
          <a:bodyPr/>
          <a:lstStyle/>
          <a:p>
            <a:r>
              <a:rPr lang="en-US" dirty="0"/>
              <a:t>While prejudice involves holding biased opinions, discrimination involves acting upon those opinions by treating people unfairly. </a:t>
            </a:r>
          </a:p>
          <a:p>
            <a:endParaRPr lang="en-US" dirty="0"/>
          </a:p>
          <a:p>
            <a:endParaRPr lang="en-US" dirty="0"/>
          </a:p>
        </p:txBody>
      </p:sp>
    </p:spTree>
    <p:extLst>
      <p:ext uri="{BB962C8B-B14F-4D97-AF65-F5344CB8AC3E}">
        <p14:creationId xmlns:p14="http://schemas.microsoft.com/office/powerpoint/2010/main" val="39694094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FD71F-FFC7-4545-838D-6DE4896902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A4E9B6-2FD6-4CE7-9667-B280C35A357F}"/>
              </a:ext>
            </a:extLst>
          </p:cNvPr>
          <p:cNvSpPr>
            <a:spLocks noGrp="1"/>
          </p:cNvSpPr>
          <p:nvPr>
            <p:ph idx="1"/>
          </p:nvPr>
        </p:nvSpPr>
        <p:spPr/>
        <p:txBody>
          <a:bodyPr/>
          <a:lstStyle/>
          <a:p>
            <a:r>
              <a:rPr lang="en-US" dirty="0"/>
              <a:t>Involve bias related to race, religion, sexual orientation, national origin, or ancestry. </a:t>
            </a:r>
          </a:p>
          <a:p>
            <a:endParaRPr lang="en-US" dirty="0"/>
          </a:p>
        </p:txBody>
      </p:sp>
    </p:spTree>
    <p:extLst>
      <p:ext uri="{BB962C8B-B14F-4D97-AF65-F5344CB8AC3E}">
        <p14:creationId xmlns:p14="http://schemas.microsoft.com/office/powerpoint/2010/main" val="13764076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C4244-84B8-4219-B788-727142AB23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D9CE1E-5534-4FE8-952D-E2CCFE11DF7E}"/>
              </a:ext>
            </a:extLst>
          </p:cNvPr>
          <p:cNvSpPr>
            <a:spLocks noGrp="1"/>
          </p:cNvSpPr>
          <p:nvPr>
            <p:ph idx="1"/>
          </p:nvPr>
        </p:nvSpPr>
        <p:spPr/>
        <p:txBody>
          <a:bodyPr/>
          <a:lstStyle/>
          <a:p>
            <a:r>
              <a:rPr lang="en-US" dirty="0"/>
              <a:t>Hate crimes </a:t>
            </a:r>
          </a:p>
        </p:txBody>
      </p:sp>
    </p:spTree>
    <p:extLst>
      <p:ext uri="{BB962C8B-B14F-4D97-AF65-F5344CB8AC3E}">
        <p14:creationId xmlns:p14="http://schemas.microsoft.com/office/powerpoint/2010/main" val="1225058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F178C-EEAD-4F49-9F2B-BAC6FECD6F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A19E49-F0E2-4F55-89A5-C88137230D2C}"/>
              </a:ext>
            </a:extLst>
          </p:cNvPr>
          <p:cNvSpPr>
            <a:spLocks noGrp="1"/>
          </p:cNvSpPr>
          <p:nvPr>
            <p:ph idx="1"/>
          </p:nvPr>
        </p:nvSpPr>
        <p:spPr/>
        <p:txBody>
          <a:bodyPr/>
          <a:lstStyle/>
          <a:p>
            <a:r>
              <a:rPr lang="en-US" dirty="0"/>
              <a:t>A(n) __________________ is a set of ideas based on distortion, exaggeration, and oversimplification that is applied to all members of a group. </a:t>
            </a:r>
          </a:p>
          <a:p>
            <a:endParaRPr lang="en-US" dirty="0"/>
          </a:p>
        </p:txBody>
      </p:sp>
    </p:spTree>
    <p:extLst>
      <p:ext uri="{BB962C8B-B14F-4D97-AF65-F5344CB8AC3E}">
        <p14:creationId xmlns:p14="http://schemas.microsoft.com/office/powerpoint/2010/main" val="20449773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61FC-17C1-4754-9D35-9CF8B1B50C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5A3C1B-74C5-4CEA-9DC8-2C4D108C9A95}"/>
              </a:ext>
            </a:extLst>
          </p:cNvPr>
          <p:cNvSpPr>
            <a:spLocks noGrp="1"/>
          </p:cNvSpPr>
          <p:nvPr>
            <p:ph idx="1"/>
          </p:nvPr>
        </p:nvSpPr>
        <p:spPr/>
        <p:txBody>
          <a:bodyPr/>
          <a:lstStyle/>
          <a:p>
            <a:r>
              <a:rPr lang="en-US" dirty="0"/>
              <a:t>stereotype</a:t>
            </a:r>
          </a:p>
        </p:txBody>
      </p:sp>
    </p:spTree>
    <p:extLst>
      <p:ext uri="{BB962C8B-B14F-4D97-AF65-F5344CB8AC3E}">
        <p14:creationId xmlns:p14="http://schemas.microsoft.com/office/powerpoint/2010/main" val="28223740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F73DB-BDB1-4E11-917F-FE9D0E6809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E39F36-2724-4DC9-9C80-A4D31968E1CE}"/>
              </a:ext>
            </a:extLst>
          </p:cNvPr>
          <p:cNvSpPr>
            <a:spLocks noGrp="1"/>
          </p:cNvSpPr>
          <p:nvPr>
            <p:ph idx="1"/>
          </p:nvPr>
        </p:nvSpPr>
        <p:spPr/>
        <p:txBody>
          <a:bodyPr/>
          <a:lstStyle/>
          <a:p>
            <a:r>
              <a:rPr lang="en-US" dirty="0"/>
              <a:t>In studying prejudice and discrimination, functionalists focus on the ___________________caused by these practices. </a:t>
            </a:r>
          </a:p>
          <a:p>
            <a:endParaRPr lang="en-US" dirty="0"/>
          </a:p>
        </p:txBody>
      </p:sp>
    </p:spTree>
    <p:extLst>
      <p:ext uri="{BB962C8B-B14F-4D97-AF65-F5344CB8AC3E}">
        <p14:creationId xmlns:p14="http://schemas.microsoft.com/office/powerpoint/2010/main" val="84805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DB634-76FB-427B-B948-15479FA913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8E1AA2-E6FA-4E73-98F1-6ADA7E75B89E}"/>
              </a:ext>
            </a:extLst>
          </p:cNvPr>
          <p:cNvSpPr>
            <a:spLocks noGrp="1"/>
          </p:cNvSpPr>
          <p:nvPr>
            <p:ph idx="1"/>
          </p:nvPr>
        </p:nvSpPr>
        <p:spPr/>
        <p:txBody>
          <a:bodyPr>
            <a:normAutofit/>
          </a:bodyPr>
          <a:lstStyle/>
          <a:p>
            <a:r>
              <a:rPr lang="en-US" sz="3600" dirty="0"/>
              <a:t>What does the existence of a minority group imply? </a:t>
            </a:r>
          </a:p>
        </p:txBody>
      </p:sp>
    </p:spTree>
    <p:extLst>
      <p:ext uri="{BB962C8B-B14F-4D97-AF65-F5344CB8AC3E}">
        <p14:creationId xmlns:p14="http://schemas.microsoft.com/office/powerpoint/2010/main" val="2776478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E12C4-F026-4712-B44D-159EB1BDCA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9C2E5B-614A-486F-95A3-D1B496B80715}"/>
              </a:ext>
            </a:extLst>
          </p:cNvPr>
          <p:cNvSpPr>
            <a:spLocks noGrp="1"/>
          </p:cNvSpPr>
          <p:nvPr>
            <p:ph idx="1"/>
          </p:nvPr>
        </p:nvSpPr>
        <p:spPr/>
        <p:txBody>
          <a:bodyPr/>
          <a:lstStyle/>
          <a:p>
            <a:r>
              <a:rPr lang="en-US" dirty="0"/>
              <a:t>dysfunctions </a:t>
            </a:r>
          </a:p>
        </p:txBody>
      </p:sp>
    </p:spTree>
    <p:extLst>
      <p:ext uri="{BB962C8B-B14F-4D97-AF65-F5344CB8AC3E}">
        <p14:creationId xmlns:p14="http://schemas.microsoft.com/office/powerpoint/2010/main" val="38613862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7B7FF-8ADD-476E-9551-4404361E25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E795FD-3977-4E46-8A19-F0A220D73209}"/>
              </a:ext>
            </a:extLst>
          </p:cNvPr>
          <p:cNvSpPr>
            <a:spLocks noGrp="1"/>
          </p:cNvSpPr>
          <p:nvPr>
            <p:ph idx="1"/>
          </p:nvPr>
        </p:nvSpPr>
        <p:spPr/>
        <p:txBody>
          <a:bodyPr/>
          <a:lstStyle/>
          <a:p>
            <a:r>
              <a:rPr lang="en-US" dirty="0"/>
              <a:t>According to conflict theory, a majority uses prejudice and discrimination as weapons of power to ______________________. </a:t>
            </a:r>
          </a:p>
          <a:p>
            <a:endParaRPr lang="en-US" dirty="0"/>
          </a:p>
        </p:txBody>
      </p:sp>
    </p:spTree>
    <p:extLst>
      <p:ext uri="{BB962C8B-B14F-4D97-AF65-F5344CB8AC3E}">
        <p14:creationId xmlns:p14="http://schemas.microsoft.com/office/powerpoint/2010/main" val="17610669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2B619-36D1-4E1A-8F47-DCAF8D8916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744FDB-BCBB-4FDB-954B-216459964069}"/>
              </a:ext>
            </a:extLst>
          </p:cNvPr>
          <p:cNvSpPr>
            <a:spLocks noGrp="1"/>
          </p:cNvSpPr>
          <p:nvPr>
            <p:ph idx="1"/>
          </p:nvPr>
        </p:nvSpPr>
        <p:spPr/>
        <p:txBody>
          <a:bodyPr/>
          <a:lstStyle/>
          <a:p>
            <a:r>
              <a:rPr lang="en-US" dirty="0"/>
              <a:t>control a minority</a:t>
            </a:r>
          </a:p>
        </p:txBody>
      </p:sp>
    </p:spTree>
    <p:extLst>
      <p:ext uri="{BB962C8B-B14F-4D97-AF65-F5344CB8AC3E}">
        <p14:creationId xmlns:p14="http://schemas.microsoft.com/office/powerpoint/2010/main" val="4524225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EBF3D-92AB-4803-8632-41C7744E2A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8C3DD3-16FE-4D1E-93DE-92A1D1681FFF}"/>
              </a:ext>
            </a:extLst>
          </p:cNvPr>
          <p:cNvSpPr>
            <a:spLocks noGrp="1"/>
          </p:cNvSpPr>
          <p:nvPr>
            <p:ph idx="1"/>
          </p:nvPr>
        </p:nvSpPr>
        <p:spPr/>
        <p:txBody>
          <a:bodyPr/>
          <a:lstStyle/>
          <a:p>
            <a:r>
              <a:rPr lang="en-US" dirty="0"/>
              <a:t>According to the symbolic interactionist perspective, members of a society learn to be prejudice in much the same way they learn to be ________________________. </a:t>
            </a:r>
          </a:p>
          <a:p>
            <a:endParaRPr lang="en-US" dirty="0"/>
          </a:p>
        </p:txBody>
      </p:sp>
    </p:spTree>
    <p:extLst>
      <p:ext uri="{BB962C8B-B14F-4D97-AF65-F5344CB8AC3E}">
        <p14:creationId xmlns:p14="http://schemas.microsoft.com/office/powerpoint/2010/main" val="8692918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2B11-1CD9-4687-B0F9-4880B4D9DB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A7645D-64BD-4190-B810-BF812AE12027}"/>
              </a:ext>
            </a:extLst>
          </p:cNvPr>
          <p:cNvSpPr>
            <a:spLocks noGrp="1"/>
          </p:cNvSpPr>
          <p:nvPr>
            <p:ph idx="1"/>
          </p:nvPr>
        </p:nvSpPr>
        <p:spPr/>
        <p:txBody>
          <a:bodyPr/>
          <a:lstStyle/>
          <a:p>
            <a:r>
              <a:rPr lang="en-US" dirty="0"/>
              <a:t>patriotic</a:t>
            </a:r>
          </a:p>
        </p:txBody>
      </p:sp>
    </p:spTree>
    <p:extLst>
      <p:ext uri="{BB962C8B-B14F-4D97-AF65-F5344CB8AC3E}">
        <p14:creationId xmlns:p14="http://schemas.microsoft.com/office/powerpoint/2010/main" val="1165795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1025E-104D-4673-A16B-9AF473FCE5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6A04E-29EF-4A64-A852-C432965E816E}"/>
              </a:ext>
            </a:extLst>
          </p:cNvPr>
          <p:cNvSpPr>
            <a:spLocks noGrp="1"/>
          </p:cNvSpPr>
          <p:nvPr>
            <p:ph idx="1"/>
          </p:nvPr>
        </p:nvSpPr>
        <p:spPr/>
        <p:txBody>
          <a:bodyPr/>
          <a:lstStyle/>
          <a:p>
            <a:r>
              <a:rPr lang="en-US" dirty="0"/>
              <a:t>Symbolic interactionism underlies the concept of the ____________________________an expectation that leads to behavior that then causes the expectation to become a reality. </a:t>
            </a:r>
          </a:p>
          <a:p>
            <a:endParaRPr lang="en-US" dirty="0"/>
          </a:p>
        </p:txBody>
      </p:sp>
    </p:spTree>
    <p:extLst>
      <p:ext uri="{BB962C8B-B14F-4D97-AF65-F5344CB8AC3E}">
        <p14:creationId xmlns:p14="http://schemas.microsoft.com/office/powerpoint/2010/main" val="21756455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0E3A-5795-469A-B739-A78D0CB89D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4E1A9A-9385-41E1-BA7F-078416112693}"/>
              </a:ext>
            </a:extLst>
          </p:cNvPr>
          <p:cNvSpPr>
            <a:spLocks noGrp="1"/>
          </p:cNvSpPr>
          <p:nvPr>
            <p:ph idx="1"/>
          </p:nvPr>
        </p:nvSpPr>
        <p:spPr/>
        <p:txBody>
          <a:bodyPr/>
          <a:lstStyle/>
          <a:p>
            <a:r>
              <a:rPr lang="en-US" dirty="0"/>
              <a:t>self-fulfilling prophecy- </a:t>
            </a:r>
          </a:p>
        </p:txBody>
      </p:sp>
    </p:spTree>
    <p:extLst>
      <p:ext uri="{BB962C8B-B14F-4D97-AF65-F5344CB8AC3E}">
        <p14:creationId xmlns:p14="http://schemas.microsoft.com/office/powerpoint/2010/main" val="2222788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35F3-5DF2-4A67-A9B5-A45A8F9A2D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6F8F20-BDBB-4F2E-9094-BD2EA7C2AA39}"/>
              </a:ext>
            </a:extLst>
          </p:cNvPr>
          <p:cNvSpPr>
            <a:spLocks noGrp="1"/>
          </p:cNvSpPr>
          <p:nvPr>
            <p:ph idx="1"/>
          </p:nvPr>
        </p:nvSpPr>
        <p:spPr/>
        <p:txBody>
          <a:bodyPr/>
          <a:lstStyle/>
          <a:p>
            <a:r>
              <a:rPr lang="en-US" dirty="0"/>
              <a:t>Nevertheless, minorities in this country still suffer from what sociologists call ___________________________ (unfair practices that grow out of common behaviors and attitudes and that are a part of the structure of a society). </a:t>
            </a:r>
          </a:p>
          <a:p>
            <a:endParaRPr lang="en-US" dirty="0"/>
          </a:p>
        </p:txBody>
      </p:sp>
    </p:spTree>
    <p:extLst>
      <p:ext uri="{BB962C8B-B14F-4D97-AF65-F5344CB8AC3E}">
        <p14:creationId xmlns:p14="http://schemas.microsoft.com/office/powerpoint/2010/main" val="13028097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B501C-11D2-421A-B789-6E174FC3EB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23BAE7-CAA6-41CD-AC8F-4F04D9784D47}"/>
              </a:ext>
            </a:extLst>
          </p:cNvPr>
          <p:cNvSpPr>
            <a:spLocks noGrp="1"/>
          </p:cNvSpPr>
          <p:nvPr>
            <p:ph idx="1"/>
          </p:nvPr>
        </p:nvSpPr>
        <p:spPr/>
        <p:txBody>
          <a:bodyPr/>
          <a:lstStyle/>
          <a:p>
            <a:r>
              <a:rPr lang="en-US" dirty="0"/>
              <a:t>institutionalized discrimination </a:t>
            </a:r>
          </a:p>
        </p:txBody>
      </p:sp>
    </p:spTree>
    <p:extLst>
      <p:ext uri="{BB962C8B-B14F-4D97-AF65-F5344CB8AC3E}">
        <p14:creationId xmlns:p14="http://schemas.microsoft.com/office/powerpoint/2010/main" val="7866124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62C64-B2BF-42FF-8B29-F559833F93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022EDE-D0EC-485A-A516-EC4C605D3581}"/>
              </a:ext>
            </a:extLst>
          </p:cNvPr>
          <p:cNvSpPr>
            <a:spLocks noGrp="1"/>
          </p:cNvSpPr>
          <p:nvPr>
            <p:ph idx="1"/>
          </p:nvPr>
        </p:nvSpPr>
        <p:spPr/>
        <p:txBody>
          <a:bodyPr/>
          <a:lstStyle/>
          <a:p>
            <a:r>
              <a:rPr lang="en-US" dirty="0"/>
              <a:t>______________________is the traditional American path to economic gain and occupational prestige. </a:t>
            </a:r>
          </a:p>
          <a:p>
            <a:endParaRPr lang="en-US" dirty="0"/>
          </a:p>
        </p:txBody>
      </p:sp>
    </p:spTree>
    <p:extLst>
      <p:ext uri="{BB962C8B-B14F-4D97-AF65-F5344CB8AC3E}">
        <p14:creationId xmlns:p14="http://schemas.microsoft.com/office/powerpoint/2010/main" val="330900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F2BF5-7036-4FA7-A21E-4EAEC3EC37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DABC56-F611-4181-B2D8-AD56BB55CA23}"/>
              </a:ext>
            </a:extLst>
          </p:cNvPr>
          <p:cNvSpPr>
            <a:spLocks noGrp="1"/>
          </p:cNvSpPr>
          <p:nvPr>
            <p:ph idx="1"/>
          </p:nvPr>
        </p:nvSpPr>
        <p:spPr/>
        <p:txBody>
          <a:bodyPr/>
          <a:lstStyle/>
          <a:p>
            <a:r>
              <a:rPr lang="en-US" dirty="0"/>
              <a:t>The existence of </a:t>
            </a:r>
            <a:r>
              <a:rPr lang="en-US"/>
              <a:t>a minority </a:t>
            </a:r>
            <a:r>
              <a:rPr lang="en-US" dirty="0"/>
              <a:t>in a society implies the existence of a corresponding dominant group with higher social status and greater privilege. </a:t>
            </a:r>
          </a:p>
          <a:p>
            <a:endParaRPr lang="en-US" dirty="0"/>
          </a:p>
          <a:p>
            <a:endParaRPr lang="en-US" dirty="0"/>
          </a:p>
        </p:txBody>
      </p:sp>
    </p:spTree>
    <p:extLst>
      <p:ext uri="{BB962C8B-B14F-4D97-AF65-F5344CB8AC3E}">
        <p14:creationId xmlns:p14="http://schemas.microsoft.com/office/powerpoint/2010/main" val="25605568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7D135-7102-45F1-B5E8-E376A1A0A3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20096C-2F4F-4B13-8E2E-27EE6454CC42}"/>
              </a:ext>
            </a:extLst>
          </p:cNvPr>
          <p:cNvSpPr>
            <a:spLocks noGrp="1"/>
          </p:cNvSpPr>
          <p:nvPr>
            <p:ph idx="1"/>
          </p:nvPr>
        </p:nvSpPr>
        <p:spPr/>
        <p:txBody>
          <a:bodyPr/>
          <a:lstStyle/>
          <a:p>
            <a:r>
              <a:rPr lang="en-US" dirty="0"/>
              <a:t>Education</a:t>
            </a:r>
          </a:p>
        </p:txBody>
      </p:sp>
    </p:spTree>
    <p:extLst>
      <p:ext uri="{BB962C8B-B14F-4D97-AF65-F5344CB8AC3E}">
        <p14:creationId xmlns:p14="http://schemas.microsoft.com/office/powerpoint/2010/main" val="36729195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C7A16-9584-4757-977B-8B1CDF3B93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1D4C3B-C1FF-45A6-9836-6A40DDDF99C7}"/>
              </a:ext>
            </a:extLst>
          </p:cNvPr>
          <p:cNvSpPr>
            <a:spLocks noGrp="1"/>
          </p:cNvSpPr>
          <p:nvPr>
            <p:ph idx="1"/>
          </p:nvPr>
        </p:nvSpPr>
        <p:spPr/>
        <p:txBody>
          <a:bodyPr/>
          <a:lstStyle/>
          <a:p>
            <a:r>
              <a:rPr lang="en-US" dirty="0"/>
              <a:t>Why were Cubans able to be so successful in the United States? </a:t>
            </a:r>
          </a:p>
        </p:txBody>
      </p:sp>
    </p:spTree>
    <p:extLst>
      <p:ext uri="{BB962C8B-B14F-4D97-AF65-F5344CB8AC3E}">
        <p14:creationId xmlns:p14="http://schemas.microsoft.com/office/powerpoint/2010/main" val="37792834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8227-1307-4D5F-A547-5EAAD78EE4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AAA175-D236-400E-8439-5A6FF4CDF826}"/>
              </a:ext>
            </a:extLst>
          </p:cNvPr>
          <p:cNvSpPr>
            <a:spLocks noGrp="1"/>
          </p:cNvSpPr>
          <p:nvPr>
            <p:ph idx="1"/>
          </p:nvPr>
        </p:nvSpPr>
        <p:spPr/>
        <p:txBody>
          <a:bodyPr/>
          <a:lstStyle/>
          <a:p>
            <a:r>
              <a:rPr lang="en-US" dirty="0"/>
              <a:t>The first large group of Cuban immigrants to enter the United States were successful middle and upper class people who fled from Cuba when Fidel Castro instituted a communist government there in the late 1950s. </a:t>
            </a:r>
          </a:p>
          <a:p>
            <a:endParaRPr lang="en-US" dirty="0"/>
          </a:p>
        </p:txBody>
      </p:sp>
    </p:spTree>
    <p:extLst>
      <p:ext uri="{BB962C8B-B14F-4D97-AF65-F5344CB8AC3E}">
        <p14:creationId xmlns:p14="http://schemas.microsoft.com/office/powerpoint/2010/main" val="9148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35FB-69B9-4F23-B633-BCE09A94EC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BAF435-6F73-44E0-B593-FB8D54CE60F8}"/>
              </a:ext>
            </a:extLst>
          </p:cNvPr>
          <p:cNvSpPr>
            <a:spLocks noGrp="1"/>
          </p:cNvSpPr>
          <p:nvPr>
            <p:ph idx="1"/>
          </p:nvPr>
        </p:nvSpPr>
        <p:spPr/>
        <p:txBody>
          <a:bodyPr/>
          <a:lstStyle/>
          <a:p>
            <a:r>
              <a:rPr lang="en-US" dirty="0"/>
              <a:t>Fewer _____________________ graduate from high school than any other major minority group. </a:t>
            </a:r>
          </a:p>
          <a:p>
            <a:endParaRPr lang="en-US" dirty="0"/>
          </a:p>
          <a:p>
            <a:endParaRPr lang="en-US" dirty="0"/>
          </a:p>
        </p:txBody>
      </p:sp>
    </p:spTree>
    <p:extLst>
      <p:ext uri="{BB962C8B-B14F-4D97-AF65-F5344CB8AC3E}">
        <p14:creationId xmlns:p14="http://schemas.microsoft.com/office/powerpoint/2010/main" val="23094851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A98D-931B-4FA5-8D6C-503724F1B4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C3E433-A061-4DF8-A527-72E7C12B9D9A}"/>
              </a:ext>
            </a:extLst>
          </p:cNvPr>
          <p:cNvSpPr>
            <a:spLocks noGrp="1"/>
          </p:cNvSpPr>
          <p:nvPr>
            <p:ph idx="1"/>
          </p:nvPr>
        </p:nvSpPr>
        <p:spPr/>
        <p:txBody>
          <a:bodyPr/>
          <a:lstStyle/>
          <a:p>
            <a:r>
              <a:rPr lang="en-US" dirty="0"/>
              <a:t>Native Americans </a:t>
            </a:r>
          </a:p>
        </p:txBody>
      </p:sp>
    </p:spTree>
    <p:extLst>
      <p:ext uri="{BB962C8B-B14F-4D97-AF65-F5344CB8AC3E}">
        <p14:creationId xmlns:p14="http://schemas.microsoft.com/office/powerpoint/2010/main" val="9898248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3572-141B-4FD8-87D9-0F40DC46FB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532C78-E371-4850-8260-5CD157A0BB6C}"/>
              </a:ext>
            </a:extLst>
          </p:cNvPr>
          <p:cNvSpPr>
            <a:spLocks noGrp="1"/>
          </p:cNvSpPr>
          <p:nvPr>
            <p:ph idx="1"/>
          </p:nvPr>
        </p:nvSpPr>
        <p:spPr/>
        <p:txBody>
          <a:bodyPr/>
          <a:lstStyle/>
          <a:p>
            <a:r>
              <a:rPr lang="en-US" dirty="0"/>
              <a:t>Attracted at first by the_______________________, Chinese immigrants arrived in large numbers during the 1850s. </a:t>
            </a:r>
          </a:p>
          <a:p>
            <a:endParaRPr lang="en-US" dirty="0"/>
          </a:p>
        </p:txBody>
      </p:sp>
    </p:spTree>
    <p:extLst>
      <p:ext uri="{BB962C8B-B14F-4D97-AF65-F5344CB8AC3E}">
        <p14:creationId xmlns:p14="http://schemas.microsoft.com/office/powerpoint/2010/main" val="9571587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01FF-CEC9-4863-84C0-11E41824FE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1D0CBE-06CD-4594-81D2-5E24F1254219}"/>
              </a:ext>
            </a:extLst>
          </p:cNvPr>
          <p:cNvSpPr>
            <a:spLocks noGrp="1"/>
          </p:cNvSpPr>
          <p:nvPr>
            <p:ph idx="1"/>
          </p:nvPr>
        </p:nvSpPr>
        <p:spPr/>
        <p:txBody>
          <a:bodyPr/>
          <a:lstStyle/>
          <a:p>
            <a:r>
              <a:rPr lang="en-US" dirty="0"/>
              <a:t>California gold rush</a:t>
            </a:r>
          </a:p>
        </p:txBody>
      </p:sp>
    </p:spTree>
    <p:extLst>
      <p:ext uri="{BB962C8B-B14F-4D97-AF65-F5344CB8AC3E}">
        <p14:creationId xmlns:p14="http://schemas.microsoft.com/office/powerpoint/2010/main" val="15838604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DD3D8-32DF-453B-90C3-8A3DFB7787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6A6116-0317-43A7-951C-A28903437D7E}"/>
              </a:ext>
            </a:extLst>
          </p:cNvPr>
          <p:cNvSpPr>
            <a:spLocks noGrp="1"/>
          </p:cNvSpPr>
          <p:nvPr>
            <p:ph idx="1"/>
          </p:nvPr>
        </p:nvSpPr>
        <p:spPr/>
        <p:txBody>
          <a:bodyPr/>
          <a:lstStyle/>
          <a:p>
            <a:r>
              <a:rPr lang="en-US" dirty="0"/>
              <a:t>President Roosevelt issued Executive Order 9066. Summarize the order. </a:t>
            </a:r>
          </a:p>
          <a:p>
            <a:pPr marL="0" indent="0">
              <a:buNone/>
            </a:pPr>
            <a:endParaRPr lang="en-US" dirty="0"/>
          </a:p>
        </p:txBody>
      </p:sp>
    </p:spTree>
    <p:extLst>
      <p:ext uri="{BB962C8B-B14F-4D97-AF65-F5344CB8AC3E}">
        <p14:creationId xmlns:p14="http://schemas.microsoft.com/office/powerpoint/2010/main" val="42836672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A0BC-F103-402E-A74F-B5D5B30F54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413A2C-2ECB-49D4-80E0-438EB85CEE66}"/>
              </a:ext>
            </a:extLst>
          </p:cNvPr>
          <p:cNvSpPr>
            <a:spLocks noGrp="1"/>
          </p:cNvSpPr>
          <p:nvPr>
            <p:ph idx="1"/>
          </p:nvPr>
        </p:nvSpPr>
        <p:spPr/>
        <p:txBody>
          <a:bodyPr/>
          <a:lstStyle/>
          <a:p>
            <a:r>
              <a:rPr lang="en-US" dirty="0"/>
              <a:t>This emergency law moved more than 110,000 Japanese people into interment camps away from the West Coast. </a:t>
            </a:r>
          </a:p>
          <a:p>
            <a:endParaRPr lang="en-US" dirty="0"/>
          </a:p>
        </p:txBody>
      </p:sp>
    </p:spTree>
    <p:extLst>
      <p:ext uri="{BB962C8B-B14F-4D97-AF65-F5344CB8AC3E}">
        <p14:creationId xmlns:p14="http://schemas.microsoft.com/office/powerpoint/2010/main" val="39512868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1A383-4569-4B22-AC28-0E72D3FF13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CE9C36-CBE2-4671-96AB-EB8B18AB7731}"/>
              </a:ext>
            </a:extLst>
          </p:cNvPr>
          <p:cNvSpPr>
            <a:spLocks noGrp="1"/>
          </p:cNvSpPr>
          <p:nvPr>
            <p:ph idx="1"/>
          </p:nvPr>
        </p:nvSpPr>
        <p:spPr/>
        <p:txBody>
          <a:bodyPr/>
          <a:lstStyle/>
          <a:p>
            <a:r>
              <a:rPr lang="en-US" dirty="0"/>
              <a:t>How did the U.S. government apologize to Japanese internees?</a:t>
            </a:r>
          </a:p>
        </p:txBody>
      </p:sp>
    </p:spTree>
    <p:extLst>
      <p:ext uri="{BB962C8B-B14F-4D97-AF65-F5344CB8AC3E}">
        <p14:creationId xmlns:p14="http://schemas.microsoft.com/office/powerpoint/2010/main" val="2671729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82C7E-EDE9-4903-B540-513C38C7E5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B1AE1C-8DA1-4BF0-BAFD-3C32C7002E88}"/>
              </a:ext>
            </a:extLst>
          </p:cNvPr>
          <p:cNvSpPr>
            <a:spLocks noGrp="1"/>
          </p:cNvSpPr>
          <p:nvPr>
            <p:ph idx="1"/>
          </p:nvPr>
        </p:nvSpPr>
        <p:spPr/>
        <p:txBody>
          <a:bodyPr/>
          <a:lstStyle/>
          <a:p>
            <a:r>
              <a:rPr lang="en-US" dirty="0"/>
              <a:t>The most common system classifies races into three major divisions, which are…</a:t>
            </a:r>
          </a:p>
          <a:p>
            <a:endParaRPr lang="en-US" dirty="0"/>
          </a:p>
        </p:txBody>
      </p:sp>
    </p:spTree>
    <p:extLst>
      <p:ext uri="{BB962C8B-B14F-4D97-AF65-F5344CB8AC3E}">
        <p14:creationId xmlns:p14="http://schemas.microsoft.com/office/powerpoint/2010/main" val="42848948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5FBDC-2000-42CC-B410-2FB8F7A450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157E22-1C50-412B-94DE-B858B0673C60}"/>
              </a:ext>
            </a:extLst>
          </p:cNvPr>
          <p:cNvSpPr>
            <a:spLocks noGrp="1"/>
          </p:cNvSpPr>
          <p:nvPr>
            <p:ph idx="1"/>
          </p:nvPr>
        </p:nvSpPr>
        <p:spPr/>
        <p:txBody>
          <a:bodyPr/>
          <a:lstStyle/>
          <a:p>
            <a:r>
              <a:rPr lang="en-US" dirty="0"/>
              <a:t>Eventually in the 1980s, the U.S. government formally apologized to Japanese American internees and paid them $20,000 each in compensation. </a:t>
            </a:r>
          </a:p>
          <a:p>
            <a:endParaRPr lang="en-US" dirty="0"/>
          </a:p>
        </p:txBody>
      </p:sp>
    </p:spTree>
    <p:extLst>
      <p:ext uri="{BB962C8B-B14F-4D97-AF65-F5344CB8AC3E}">
        <p14:creationId xmlns:p14="http://schemas.microsoft.com/office/powerpoint/2010/main" val="35061519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0CC1A-9AFF-47DF-AA77-8E160BD938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D95570-EBE3-41E1-9342-8D5AEEAB82B3}"/>
              </a:ext>
            </a:extLst>
          </p:cNvPr>
          <p:cNvSpPr>
            <a:spLocks noGrp="1"/>
          </p:cNvSpPr>
          <p:nvPr>
            <p:ph idx="1"/>
          </p:nvPr>
        </p:nvSpPr>
        <p:spPr/>
        <p:txBody>
          <a:bodyPr/>
          <a:lstStyle/>
          <a:p>
            <a:r>
              <a:rPr lang="en-US" dirty="0"/>
              <a:t>__________________are the descendants of immigrants from Eastern and Southern European nations particularly Italy and Poland.</a:t>
            </a:r>
          </a:p>
          <a:p>
            <a:pPr marL="0" indent="0">
              <a:buNone/>
            </a:pPr>
            <a:r>
              <a:rPr lang="en-US" dirty="0"/>
              <a:t> </a:t>
            </a:r>
          </a:p>
          <a:p>
            <a:r>
              <a:rPr lang="en-US" dirty="0"/>
              <a:t>They also include Greek, Irish, and Slavic people. </a:t>
            </a:r>
          </a:p>
          <a:p>
            <a:endParaRPr lang="en-US" dirty="0"/>
          </a:p>
        </p:txBody>
      </p:sp>
    </p:spTree>
    <p:extLst>
      <p:ext uri="{BB962C8B-B14F-4D97-AF65-F5344CB8AC3E}">
        <p14:creationId xmlns:p14="http://schemas.microsoft.com/office/powerpoint/2010/main" val="9462876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3E6F9-39ED-4F10-A425-B471FB75A4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2587C9-1D0A-4489-8984-61FAE9CC6858}"/>
              </a:ext>
            </a:extLst>
          </p:cNvPr>
          <p:cNvSpPr>
            <a:spLocks noGrp="1"/>
          </p:cNvSpPr>
          <p:nvPr>
            <p:ph idx="1"/>
          </p:nvPr>
        </p:nvSpPr>
        <p:spPr/>
        <p:txBody>
          <a:bodyPr/>
          <a:lstStyle/>
          <a:p>
            <a:r>
              <a:rPr lang="en-US" dirty="0"/>
              <a:t>White ethnics </a:t>
            </a:r>
          </a:p>
        </p:txBody>
      </p:sp>
    </p:spTree>
    <p:extLst>
      <p:ext uri="{BB962C8B-B14F-4D97-AF65-F5344CB8AC3E}">
        <p14:creationId xmlns:p14="http://schemas.microsoft.com/office/powerpoint/2010/main" val="2883071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29C6-8B59-4E01-8173-3F5E9A192E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3150DE-67CD-453D-BE73-34F5EA064DB4}"/>
              </a:ext>
            </a:extLst>
          </p:cNvPr>
          <p:cNvSpPr>
            <a:spLocks noGrp="1"/>
          </p:cNvSpPr>
          <p:nvPr>
            <p:ph idx="1"/>
          </p:nvPr>
        </p:nvSpPr>
        <p:spPr/>
        <p:txBody>
          <a:bodyPr/>
          <a:lstStyle/>
          <a:p>
            <a:r>
              <a:rPr lang="en-US" dirty="0"/>
              <a:t>Negroid, Mongoloid, and Caucasian. </a:t>
            </a:r>
          </a:p>
          <a:p>
            <a:endParaRPr lang="en-US" dirty="0"/>
          </a:p>
        </p:txBody>
      </p:sp>
    </p:spTree>
    <p:extLst>
      <p:ext uri="{BB962C8B-B14F-4D97-AF65-F5344CB8AC3E}">
        <p14:creationId xmlns:p14="http://schemas.microsoft.com/office/powerpoint/2010/main" val="95207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9CFDE-7714-49A0-84BA-A8C69772E2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125540-C2A6-4B15-803A-AE29EE3024BD}"/>
              </a:ext>
            </a:extLst>
          </p:cNvPr>
          <p:cNvSpPr>
            <a:spLocks noGrp="1"/>
          </p:cNvSpPr>
          <p:nvPr>
            <p:ph idx="1"/>
          </p:nvPr>
        </p:nvSpPr>
        <p:spPr/>
        <p:txBody>
          <a:bodyPr>
            <a:normAutofit/>
          </a:bodyPr>
          <a:lstStyle/>
          <a:p>
            <a:r>
              <a:rPr lang="en-US" sz="3600" dirty="0"/>
              <a:t>Physical characteristics are superior only in the sense that they…</a:t>
            </a:r>
          </a:p>
        </p:txBody>
      </p:sp>
    </p:spTree>
    <p:extLst>
      <p:ext uri="{BB962C8B-B14F-4D97-AF65-F5344CB8AC3E}">
        <p14:creationId xmlns:p14="http://schemas.microsoft.com/office/powerpoint/2010/main" val="3904452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938</Words>
  <Application>Microsoft Office PowerPoint</Application>
  <PresentationFormat>Widescreen</PresentationFormat>
  <Paragraphs>83</Paragraphs>
  <Slides>72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72</vt:i4>
      </vt:variant>
    </vt:vector>
  </HeadingPairs>
  <TitlesOfParts>
    <vt:vector size="76" baseType="lpstr">
      <vt:lpstr>Arial</vt:lpstr>
      <vt:lpstr>Calibri</vt:lpstr>
      <vt:lpstr>Calibri Light</vt:lpstr>
      <vt:lpstr>Office Theme</vt:lpstr>
      <vt:lpstr>Sociology Chapter 9  Review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Chapter 9  Review </dc:title>
  <dc:creator>Tyler Moudry</dc:creator>
  <cp:lastModifiedBy>Tyler Moudry</cp:lastModifiedBy>
  <cp:revision>7</cp:revision>
  <dcterms:created xsi:type="dcterms:W3CDTF">2019-04-01T07:04:30Z</dcterms:created>
  <dcterms:modified xsi:type="dcterms:W3CDTF">2019-04-01T14:27:54Z</dcterms:modified>
</cp:coreProperties>
</file>