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E0C-626E-402C-B852-0A9AA9DCF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</a:t>
            </a:r>
            <a:br>
              <a:rPr lang="en-US" dirty="0"/>
            </a:br>
            <a:r>
              <a:rPr lang="en-US" dirty="0"/>
              <a:t>Chapter 8 Section 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6F644-D877-4932-9BDA-B62D4C8CD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314122"/>
            <a:ext cx="8045373" cy="1407353"/>
          </a:xfrm>
        </p:spPr>
        <p:txBody>
          <a:bodyPr>
            <a:normAutofit/>
          </a:bodyPr>
          <a:lstStyle/>
          <a:p>
            <a:r>
              <a:rPr lang="en-US" sz="4400" dirty="0"/>
              <a:t>Social Mobility </a:t>
            </a:r>
          </a:p>
        </p:txBody>
      </p:sp>
    </p:spTree>
    <p:extLst>
      <p:ext uri="{BB962C8B-B14F-4D97-AF65-F5344CB8AC3E}">
        <p14:creationId xmlns:p14="http://schemas.microsoft.com/office/powerpoint/2010/main" val="1672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7DEE-1347-4442-AA4F-99493BD4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open-class system?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BE64-C19C-4775-8267-5A2546C0A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an open-class system, an individual’s social class is based on merit and individual effort. </a:t>
            </a:r>
          </a:p>
        </p:txBody>
      </p:sp>
    </p:spTree>
    <p:extLst>
      <p:ext uri="{BB962C8B-B14F-4D97-AF65-F5344CB8AC3E}">
        <p14:creationId xmlns:p14="http://schemas.microsoft.com/office/powerpoint/2010/main" val="340513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B8D0-D51E-4E57-B70B-B958E79E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en-US" dirty="0"/>
              <a:t>Upward and downward Mobility </a:t>
            </a:r>
          </a:p>
        </p:txBody>
      </p:sp>
      <p:pic>
        <p:nvPicPr>
          <p:cNvPr id="6146" name="Picture 2" descr="Image result for abraham lincoln">
            <a:extLst>
              <a:ext uri="{FF2B5EF4-FFF2-40B4-BE49-F238E27FC236}">
                <a16:creationId xmlns:a16="http://schemas.microsoft.com/office/drawing/2014/main" id="{505AEA44-AAE0-4E29-A233-2DD0F385E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9" r="27210" b="1"/>
          <a:stretch/>
        </p:blipFill>
        <p:spPr bwMode="auto">
          <a:xfrm>
            <a:off x="688434" y="-9525"/>
            <a:ext cx="4129822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6">
            <a:extLst>
              <a:ext uri="{FF2B5EF4-FFF2-40B4-BE49-F238E27FC236}">
                <a16:creationId xmlns:a16="http://schemas.microsoft.com/office/drawing/2014/main" id="{13BB9F0A-A6B1-43FD-ABFD-B67F0052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0741-6B81-4AE3-BD54-9EDB3B6E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en-US"/>
              <a:t>Abraham Lincoln</a:t>
            </a:r>
          </a:p>
          <a:p>
            <a:pPr lvl="1"/>
            <a:r>
              <a:rPr lang="en-US" dirty="0"/>
              <a:t>While considerable upward mobility has occurred, great leaps in social-class levels are rare. </a:t>
            </a:r>
          </a:p>
          <a:p>
            <a:pPr lvl="1"/>
            <a:r>
              <a:rPr lang="en-US" dirty="0"/>
              <a:t>Upward mobility typically involves only a small improvement over the social class situation of one’s parents.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B0DFB7-1638-4F5E-AB22-F955AEE9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856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F4AC-36DE-4BD7-9F14-CC52A98E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upward mobility increasing?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F3AE-E042-4A39-A3F0-09697D29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World War II, an explosion in the availability of high-paying manufacturing jobs made it relatively easy for people to move upward. </a:t>
            </a:r>
          </a:p>
          <a:p>
            <a:endParaRPr lang="en-US" sz="2400" dirty="0"/>
          </a:p>
          <a:p>
            <a:r>
              <a:rPr lang="en-US" sz="2400" dirty="0"/>
              <a:t>However, with computer-driven production, improved means of communication, and better transportation, it is possible for U. S. companies seeking to lower their costs to move their manufacturing operations overseas. </a:t>
            </a:r>
          </a:p>
        </p:txBody>
      </p:sp>
    </p:spTree>
    <p:extLst>
      <p:ext uri="{BB962C8B-B14F-4D97-AF65-F5344CB8AC3E}">
        <p14:creationId xmlns:p14="http://schemas.microsoft.com/office/powerpoint/2010/main" val="62787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EEAA-05E9-47F8-A0B8-380DAB43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BDBF8-321D-49CC-A5F6-48FD25E8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U.S. workers, then, who lack the education needed to perform the more technologically sophisticated jobs are being forced to take lower-paying jobs. </a:t>
            </a:r>
          </a:p>
          <a:p>
            <a:pPr lvl="1"/>
            <a:r>
              <a:rPr lang="en-US" sz="2800" b="1" i="1" dirty="0"/>
              <a:t>Downward mobility </a:t>
            </a:r>
          </a:p>
        </p:txBody>
      </p:sp>
    </p:spTree>
    <p:extLst>
      <p:ext uri="{BB962C8B-B14F-4D97-AF65-F5344CB8AC3E}">
        <p14:creationId xmlns:p14="http://schemas.microsoft.com/office/powerpoint/2010/main" val="419987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F124-7E79-4BA7-9DB9-C97574AA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What are the social and psychological costs of downward mobility?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EF86-5BD9-4D3B-835A-70A1EAB17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Downwardly mobile people experience lowered self-esteem, despair, depression, feelings of powerlessness, and a loss of sense of honor. </a:t>
            </a:r>
          </a:p>
        </p:txBody>
      </p:sp>
    </p:spTree>
    <p:extLst>
      <p:ext uri="{BB962C8B-B14F-4D97-AF65-F5344CB8AC3E}">
        <p14:creationId xmlns:p14="http://schemas.microsoft.com/office/powerpoint/2010/main" val="321247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C6B5-6491-4BFC-BEDE-D68928AE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Social Mobility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3F27-095E-4303-8556-D03A8D910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4488"/>
            <a:ext cx="10178322" cy="622852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Social Mobility </a:t>
            </a:r>
            <a:r>
              <a:rPr lang="en-US" sz="2800" dirty="0"/>
              <a:t>is the movement of people between social classes. </a:t>
            </a:r>
          </a:p>
        </p:txBody>
      </p:sp>
      <p:pic>
        <p:nvPicPr>
          <p:cNvPr id="1026" name="Picture 2" descr="Image result for social mobility">
            <a:extLst>
              <a:ext uri="{FF2B5EF4-FFF2-40B4-BE49-F238E27FC236}">
                <a16:creationId xmlns:a16="http://schemas.microsoft.com/office/drawing/2014/main" id="{1B03D5C3-F5C7-485D-A484-CD4FFABF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19" y="2187527"/>
            <a:ext cx="8778240" cy="438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8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047B7-88BB-4B1A-9A5C-E09A7FBA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What are the types of social mobility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ABDF-2D3E-414A-9E88-F22B0542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/>
                </a:solidFill>
              </a:rPr>
              <a:t>Horizontal mobility </a:t>
            </a:r>
            <a:r>
              <a:rPr lang="en-US" sz="2800" dirty="0">
                <a:solidFill>
                  <a:srgbClr val="000000"/>
                </a:solidFill>
              </a:rPr>
              <a:t>involves changing from one occupation to another at the same social class level.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Example: An Army captain becomes a public school teacher.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Image result for army captain">
            <a:extLst>
              <a:ext uri="{FF2B5EF4-FFF2-40B4-BE49-F238E27FC236}">
                <a16:creationId xmlns:a16="http://schemas.microsoft.com/office/drawing/2014/main" id="{B4090276-1C1E-4DD4-A600-041A0AF0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87" y="788869"/>
            <a:ext cx="3656581" cy="52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6361-E406-491E-A778-0FB45457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71DF-9165-421E-9446-2751CBB5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6523"/>
            <a:ext cx="10178322" cy="2332381"/>
          </a:xfrm>
        </p:spPr>
        <p:txBody>
          <a:bodyPr>
            <a:noAutofit/>
          </a:bodyPr>
          <a:lstStyle/>
          <a:p>
            <a:r>
              <a:rPr lang="en-US" sz="4000" dirty="0"/>
              <a:t>Because horizontal mobility involves no real change in occupational status or social class, sociologists are not generally interested in investigating it. </a:t>
            </a:r>
          </a:p>
        </p:txBody>
      </p:sp>
    </p:spTree>
    <p:extLst>
      <p:ext uri="{BB962C8B-B14F-4D97-AF65-F5344CB8AC3E}">
        <p14:creationId xmlns:p14="http://schemas.microsoft.com/office/powerpoint/2010/main" val="415870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C414-7ED3-491D-B022-903A439D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B7F0-C8E6-429E-8BEB-182F0E8F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99931"/>
            <a:ext cx="10178322" cy="2756452"/>
          </a:xfrm>
        </p:spPr>
        <p:txBody>
          <a:bodyPr>
            <a:normAutofit/>
          </a:bodyPr>
          <a:lstStyle/>
          <a:p>
            <a:r>
              <a:rPr lang="en-US" sz="3200" dirty="0"/>
              <a:t>With </a:t>
            </a:r>
            <a:r>
              <a:rPr lang="en-US" sz="3200" b="1" u="sng" dirty="0"/>
              <a:t>vertical mobility</a:t>
            </a:r>
            <a:r>
              <a:rPr lang="en-US" sz="3200" dirty="0"/>
              <a:t>, a person’s occupational status or social class moves upward or downward.</a:t>
            </a:r>
          </a:p>
        </p:txBody>
      </p:sp>
    </p:spTree>
    <p:extLst>
      <p:ext uri="{BB962C8B-B14F-4D97-AF65-F5344CB8AC3E}">
        <p14:creationId xmlns:p14="http://schemas.microsoft.com/office/powerpoint/2010/main" val="186910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4166-8075-48D3-A474-34A87506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BC53-9500-416B-9094-E5A66EC5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9444"/>
            <a:ext cx="10178322" cy="1492132"/>
          </a:xfrm>
        </p:spPr>
        <p:txBody>
          <a:bodyPr>
            <a:normAutofit/>
          </a:bodyPr>
          <a:lstStyle/>
          <a:p>
            <a:r>
              <a:rPr lang="en-US" sz="2400" dirty="0"/>
              <a:t>When the change takes place over a generation, it is called </a:t>
            </a:r>
            <a:r>
              <a:rPr lang="en-US" sz="2400" b="1" i="1" u="sng" dirty="0"/>
              <a:t>intergenerational mobility. </a:t>
            </a:r>
          </a:p>
          <a:p>
            <a:pPr lvl="1"/>
            <a:r>
              <a:rPr lang="en-US" sz="2400" b="1" i="1" dirty="0"/>
              <a:t>Example: If a plumber’s daughter becomes a physician. 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DF6B08D9-A408-4D3E-A10B-FE7EEF4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63" y="2760501"/>
            <a:ext cx="5577840" cy="371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7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9CF4-249E-4B59-A95B-339F5A19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caste system?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9F41-AF96-4E30-82E9-14BA2F87D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2453"/>
            <a:ext cx="10178322" cy="2809460"/>
          </a:xfrm>
        </p:spPr>
        <p:txBody>
          <a:bodyPr>
            <a:normAutofit/>
          </a:bodyPr>
          <a:lstStyle/>
          <a:p>
            <a:r>
              <a:rPr lang="en-US" sz="2400" dirty="0"/>
              <a:t>In a </a:t>
            </a:r>
            <a:r>
              <a:rPr lang="en-US" sz="2400" b="1" u="sng" dirty="0"/>
              <a:t>caste system</a:t>
            </a:r>
            <a:r>
              <a:rPr lang="en-US" sz="2400" dirty="0"/>
              <a:t>, there is no social mobility because social status is inherited and cannot be changed. </a:t>
            </a:r>
          </a:p>
          <a:p>
            <a:r>
              <a:rPr lang="en-US" sz="2400" dirty="0"/>
              <a:t>In a caste system, statuses (including occupations) are ascribed or assigned at birth. </a:t>
            </a:r>
          </a:p>
          <a:p>
            <a:r>
              <a:rPr lang="en-US" sz="2400" dirty="0"/>
              <a:t>Individuals cannot change their statuses through any efforts or their own. </a:t>
            </a:r>
          </a:p>
          <a:p>
            <a:r>
              <a:rPr lang="en-US" sz="2400" dirty="0"/>
              <a:t>By reason of religious, biological, superstitious, or legal justification. </a:t>
            </a:r>
          </a:p>
        </p:txBody>
      </p:sp>
    </p:spTree>
    <p:extLst>
      <p:ext uri="{BB962C8B-B14F-4D97-AF65-F5344CB8AC3E}">
        <p14:creationId xmlns:p14="http://schemas.microsoft.com/office/powerpoint/2010/main" val="401007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FAD-3A48-4542-9C2D-55D1B034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aste system">
            <a:extLst>
              <a:ext uri="{FF2B5EF4-FFF2-40B4-BE49-F238E27FC236}">
                <a16:creationId xmlns:a16="http://schemas.microsoft.com/office/drawing/2014/main" id="{657711EC-7DDE-4B1D-AFF3-BC81653BF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0"/>
            <a:ext cx="8412480" cy="74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439ED-6EF3-43F0-9583-A3A78321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How is the caste system kept intact? 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0A4AB119-5C37-44B5-9EFD-E55D3117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7" y="1278411"/>
            <a:ext cx="5978273" cy="39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26EC-8EC8-4794-988B-15013FDE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Traditional rulers exist in India to prevent movement into a higher caste.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Prime Minister or Dynasty </a:t>
            </a:r>
          </a:p>
          <a:p>
            <a:pPr lvl="1"/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sz="2400" i="1" dirty="0">
                <a:solidFill>
                  <a:srgbClr val="FFFFFF"/>
                </a:solidFill>
              </a:rPr>
              <a:t>Nehru Dynasty </a:t>
            </a:r>
          </a:p>
          <a:p>
            <a:pPr lvl="1"/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79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401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Sociology Chapter 8 Section 5 </vt:lpstr>
      <vt:lpstr>Types of Social Mobility </vt:lpstr>
      <vt:lpstr>What are the types of social mobility </vt:lpstr>
      <vt:lpstr>PowerPoint Presentation</vt:lpstr>
      <vt:lpstr>PowerPoint Presentation</vt:lpstr>
      <vt:lpstr>PowerPoint Presentation</vt:lpstr>
      <vt:lpstr>What is a caste system? </vt:lpstr>
      <vt:lpstr>PowerPoint Presentation</vt:lpstr>
      <vt:lpstr>How is the caste system kept intact? </vt:lpstr>
      <vt:lpstr>What is an open-class system? </vt:lpstr>
      <vt:lpstr>Upward and downward Mobility </vt:lpstr>
      <vt:lpstr>Is upward mobility increasing? </vt:lpstr>
      <vt:lpstr>PowerPoint Presentation</vt:lpstr>
      <vt:lpstr>What are the social and psychological costs of downward mobility?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Chapter 8 Section 5 </dc:title>
  <dc:creator>Tyler Moudry</dc:creator>
  <cp:lastModifiedBy>Tyler Moudry</cp:lastModifiedBy>
  <cp:revision>2</cp:revision>
  <dcterms:created xsi:type="dcterms:W3CDTF">2019-03-01T05:30:14Z</dcterms:created>
  <dcterms:modified xsi:type="dcterms:W3CDTF">2019-03-04T14:14:04Z</dcterms:modified>
</cp:coreProperties>
</file>