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3" autoAdjust="0"/>
    <p:restoredTop sz="94660"/>
  </p:normalViewPr>
  <p:slideViewPr>
    <p:cSldViewPr snapToGrid="0">
      <p:cViewPr varScale="1">
        <p:scale>
          <a:sx n="90" d="100"/>
          <a:sy n="90" d="100"/>
        </p:scale>
        <p:origin x="43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2/27/2019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2/27/2019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2/27/2019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2/27/2019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2/27/2019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2/27/2019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2/27/2019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2/27/2019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2/27/2019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87E89-B953-42C5-A5F8-CF70DAA4C47C}"/>
              </a:ext>
            </a:extLst>
          </p:cNvPr>
          <p:cNvSpPr>
            <a:spLocks noGrp="1"/>
          </p:cNvSpPr>
          <p:nvPr>
            <p:ph type="ctrTitle"/>
          </p:nvPr>
        </p:nvSpPr>
        <p:spPr/>
        <p:txBody>
          <a:bodyPr/>
          <a:lstStyle/>
          <a:p>
            <a:r>
              <a:rPr lang="en-US" dirty="0"/>
              <a:t>Sociology </a:t>
            </a:r>
            <a:br>
              <a:rPr lang="en-US" dirty="0"/>
            </a:br>
            <a:r>
              <a:rPr lang="en-US" dirty="0"/>
              <a:t>Chapter 8 </a:t>
            </a:r>
            <a:br>
              <a:rPr lang="en-US" dirty="0"/>
            </a:br>
            <a:r>
              <a:rPr lang="en-US" dirty="0"/>
              <a:t>Section 4: </a:t>
            </a:r>
          </a:p>
        </p:txBody>
      </p:sp>
      <p:sp>
        <p:nvSpPr>
          <p:cNvPr id="3" name="Subtitle 2">
            <a:extLst>
              <a:ext uri="{FF2B5EF4-FFF2-40B4-BE49-F238E27FC236}">
                <a16:creationId xmlns:a16="http://schemas.microsoft.com/office/drawing/2014/main" id="{43215395-8C06-4D36-A6CC-D8719C2920E6}"/>
              </a:ext>
            </a:extLst>
          </p:cNvPr>
          <p:cNvSpPr>
            <a:spLocks noGrp="1"/>
          </p:cNvSpPr>
          <p:nvPr>
            <p:ph type="subTitle" idx="1"/>
          </p:nvPr>
        </p:nvSpPr>
        <p:spPr>
          <a:xfrm>
            <a:off x="2215045" y="5390708"/>
            <a:ext cx="8045373" cy="1330768"/>
          </a:xfrm>
        </p:spPr>
        <p:txBody>
          <a:bodyPr>
            <a:normAutofit/>
          </a:bodyPr>
          <a:lstStyle/>
          <a:p>
            <a:r>
              <a:rPr lang="en-US" sz="4400" dirty="0"/>
              <a:t>Poverty in America </a:t>
            </a:r>
          </a:p>
        </p:txBody>
      </p:sp>
    </p:spTree>
    <p:extLst>
      <p:ext uri="{BB962C8B-B14F-4D97-AF65-F5344CB8AC3E}">
        <p14:creationId xmlns:p14="http://schemas.microsoft.com/office/powerpoint/2010/main" val="2091556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6DBBF-015D-4813-8794-CF17732206EF}"/>
              </a:ext>
            </a:extLst>
          </p:cNvPr>
          <p:cNvSpPr>
            <a:spLocks noGrp="1"/>
          </p:cNvSpPr>
          <p:nvPr>
            <p:ph type="title"/>
          </p:nvPr>
        </p:nvSpPr>
        <p:spPr/>
        <p:txBody>
          <a:bodyPr/>
          <a:lstStyle/>
          <a:p>
            <a:r>
              <a:rPr lang="en-US" dirty="0"/>
              <a:t>Why women have a higher risk of being poor. </a:t>
            </a:r>
          </a:p>
        </p:txBody>
      </p:sp>
      <p:sp>
        <p:nvSpPr>
          <p:cNvPr id="3" name="Content Placeholder 2">
            <a:extLst>
              <a:ext uri="{FF2B5EF4-FFF2-40B4-BE49-F238E27FC236}">
                <a16:creationId xmlns:a16="http://schemas.microsoft.com/office/drawing/2014/main" id="{400FE450-2DA5-4AE6-8DCE-894AB267FF8D}"/>
              </a:ext>
            </a:extLst>
          </p:cNvPr>
          <p:cNvSpPr>
            <a:spLocks noGrp="1"/>
          </p:cNvSpPr>
          <p:nvPr>
            <p:ph idx="1"/>
          </p:nvPr>
        </p:nvSpPr>
        <p:spPr/>
        <p:txBody>
          <a:bodyPr/>
          <a:lstStyle/>
          <a:p>
            <a:r>
              <a:rPr lang="en-US" dirty="0"/>
              <a:t>Women earn only about $.72 cents for every dollar earned by men. </a:t>
            </a:r>
          </a:p>
          <a:p>
            <a:r>
              <a:rPr lang="en-US" dirty="0"/>
              <a:t>Women with children find it more difficult to find and keep regular, long-term employment. </a:t>
            </a:r>
          </a:p>
          <a:p>
            <a:r>
              <a:rPr lang="en-US" dirty="0"/>
              <a:t>A lack of good child-care facilities adds to the likelihood that they will not be able to continue working. </a:t>
            </a:r>
          </a:p>
          <a:p>
            <a:endParaRPr lang="en-US" dirty="0"/>
          </a:p>
          <a:p>
            <a:pPr lvl="1"/>
            <a:r>
              <a:rPr lang="en-US" dirty="0"/>
              <a:t>Full time daycare averages $900 to $1,500 dollars a month. </a:t>
            </a:r>
          </a:p>
        </p:txBody>
      </p:sp>
    </p:spTree>
    <p:extLst>
      <p:ext uri="{BB962C8B-B14F-4D97-AF65-F5344CB8AC3E}">
        <p14:creationId xmlns:p14="http://schemas.microsoft.com/office/powerpoint/2010/main" val="2898715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8EDE7-0B80-4185-A0D8-750FE219A589}"/>
              </a:ext>
            </a:extLst>
          </p:cNvPr>
          <p:cNvSpPr>
            <a:spLocks noGrp="1"/>
          </p:cNvSpPr>
          <p:nvPr>
            <p:ph type="title"/>
          </p:nvPr>
        </p:nvSpPr>
        <p:spPr/>
        <p:txBody>
          <a:bodyPr/>
          <a:lstStyle/>
          <a:p>
            <a:r>
              <a:rPr lang="en-US" dirty="0"/>
              <a:t>Older Americans</a:t>
            </a:r>
          </a:p>
        </p:txBody>
      </p:sp>
      <p:sp>
        <p:nvSpPr>
          <p:cNvPr id="3" name="Content Placeholder 2">
            <a:extLst>
              <a:ext uri="{FF2B5EF4-FFF2-40B4-BE49-F238E27FC236}">
                <a16:creationId xmlns:a16="http://schemas.microsoft.com/office/drawing/2014/main" id="{F5F29B95-0242-45C7-878D-8E28ABB87AD9}"/>
              </a:ext>
            </a:extLst>
          </p:cNvPr>
          <p:cNvSpPr>
            <a:spLocks noGrp="1"/>
          </p:cNvSpPr>
          <p:nvPr>
            <p:ph idx="1"/>
          </p:nvPr>
        </p:nvSpPr>
        <p:spPr/>
        <p:txBody>
          <a:bodyPr/>
          <a:lstStyle/>
          <a:p>
            <a:r>
              <a:rPr lang="en-US" dirty="0"/>
              <a:t>Older Americans account for another large segment of the poor. </a:t>
            </a:r>
          </a:p>
          <a:p>
            <a:r>
              <a:rPr lang="en-US" dirty="0"/>
              <a:t>About 9 percent of people aged sixty-five or older live in poverty. </a:t>
            </a:r>
          </a:p>
          <a:p>
            <a:endParaRPr lang="en-US" dirty="0"/>
          </a:p>
        </p:txBody>
      </p:sp>
    </p:spTree>
    <p:extLst>
      <p:ext uri="{BB962C8B-B14F-4D97-AF65-F5344CB8AC3E}">
        <p14:creationId xmlns:p14="http://schemas.microsoft.com/office/powerpoint/2010/main" val="210830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DEA17-A33B-4B7F-8AC8-2787EB990F37}"/>
              </a:ext>
            </a:extLst>
          </p:cNvPr>
          <p:cNvSpPr>
            <a:spLocks noGrp="1"/>
          </p:cNvSpPr>
          <p:nvPr>
            <p:ph type="title"/>
          </p:nvPr>
        </p:nvSpPr>
        <p:spPr/>
        <p:txBody>
          <a:bodyPr/>
          <a:lstStyle/>
          <a:p>
            <a:r>
              <a:rPr lang="en-US" dirty="0"/>
              <a:t>Americans with disabilities </a:t>
            </a:r>
          </a:p>
        </p:txBody>
      </p:sp>
      <p:sp>
        <p:nvSpPr>
          <p:cNvPr id="3" name="Content Placeholder 2">
            <a:extLst>
              <a:ext uri="{FF2B5EF4-FFF2-40B4-BE49-F238E27FC236}">
                <a16:creationId xmlns:a16="http://schemas.microsoft.com/office/drawing/2014/main" id="{C010EE2C-8535-44C8-A57B-9638BF044B1F}"/>
              </a:ext>
            </a:extLst>
          </p:cNvPr>
          <p:cNvSpPr>
            <a:spLocks noGrp="1"/>
          </p:cNvSpPr>
          <p:nvPr>
            <p:ph idx="1"/>
          </p:nvPr>
        </p:nvSpPr>
        <p:spPr/>
        <p:txBody>
          <a:bodyPr>
            <a:normAutofit/>
          </a:bodyPr>
          <a:lstStyle/>
          <a:p>
            <a:r>
              <a:rPr lang="en-US" sz="2400" dirty="0"/>
              <a:t>Another large segment of the poor are people with disabilities- those who are blind, deaf, or otherwise disabled. </a:t>
            </a:r>
          </a:p>
          <a:p>
            <a:r>
              <a:rPr lang="en-US" sz="2400" dirty="0"/>
              <a:t>This group accounts for 12 percent of America’s poor. </a:t>
            </a:r>
          </a:p>
        </p:txBody>
      </p:sp>
    </p:spTree>
    <p:extLst>
      <p:ext uri="{BB962C8B-B14F-4D97-AF65-F5344CB8AC3E}">
        <p14:creationId xmlns:p14="http://schemas.microsoft.com/office/powerpoint/2010/main" val="548354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3B08D-DCD9-4265-800C-7003AB4BEA5B}"/>
              </a:ext>
            </a:extLst>
          </p:cNvPr>
          <p:cNvSpPr>
            <a:spLocks noGrp="1"/>
          </p:cNvSpPr>
          <p:nvPr>
            <p:ph type="title"/>
          </p:nvPr>
        </p:nvSpPr>
        <p:spPr/>
        <p:txBody>
          <a:bodyPr/>
          <a:lstStyle/>
          <a:p>
            <a:r>
              <a:rPr lang="en-US" dirty="0"/>
              <a:t>Responses to the problem of Poverty </a:t>
            </a:r>
          </a:p>
        </p:txBody>
      </p:sp>
      <p:sp>
        <p:nvSpPr>
          <p:cNvPr id="3" name="Content Placeholder 2">
            <a:extLst>
              <a:ext uri="{FF2B5EF4-FFF2-40B4-BE49-F238E27FC236}">
                <a16:creationId xmlns:a16="http://schemas.microsoft.com/office/drawing/2014/main" id="{EE2A9080-78FB-4043-A0BA-FB18F62C4186}"/>
              </a:ext>
            </a:extLst>
          </p:cNvPr>
          <p:cNvSpPr>
            <a:spLocks noGrp="1"/>
          </p:cNvSpPr>
          <p:nvPr>
            <p:ph idx="1"/>
          </p:nvPr>
        </p:nvSpPr>
        <p:spPr/>
        <p:txBody>
          <a:bodyPr>
            <a:normAutofit/>
          </a:bodyPr>
          <a:lstStyle/>
          <a:p>
            <a:r>
              <a:rPr lang="en-US" sz="2800" dirty="0"/>
              <a:t>In 1964, President Lyndon Johnson marshalled the forces of the federal government to begin a War on Poverty. </a:t>
            </a:r>
          </a:p>
        </p:txBody>
      </p:sp>
    </p:spTree>
    <p:extLst>
      <p:ext uri="{BB962C8B-B14F-4D97-AF65-F5344CB8AC3E}">
        <p14:creationId xmlns:p14="http://schemas.microsoft.com/office/powerpoint/2010/main" val="1326475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029F1-4313-44DD-A445-745FEF56D7B4}"/>
              </a:ext>
            </a:extLst>
          </p:cNvPr>
          <p:cNvSpPr>
            <a:spLocks noGrp="1"/>
          </p:cNvSpPr>
          <p:nvPr>
            <p:ph type="title"/>
          </p:nvPr>
        </p:nvSpPr>
        <p:spPr/>
        <p:txBody>
          <a:bodyPr/>
          <a:lstStyle/>
          <a:p>
            <a:r>
              <a:rPr lang="en-US" dirty="0"/>
              <a:t>What were the goals of the war on poverty? </a:t>
            </a:r>
          </a:p>
        </p:txBody>
      </p:sp>
      <p:sp>
        <p:nvSpPr>
          <p:cNvPr id="3" name="Content Placeholder 2">
            <a:extLst>
              <a:ext uri="{FF2B5EF4-FFF2-40B4-BE49-F238E27FC236}">
                <a16:creationId xmlns:a16="http://schemas.microsoft.com/office/drawing/2014/main" id="{BA33A702-23C7-457F-90CE-25E65201822E}"/>
              </a:ext>
            </a:extLst>
          </p:cNvPr>
          <p:cNvSpPr>
            <a:spLocks noGrp="1"/>
          </p:cNvSpPr>
          <p:nvPr>
            <p:ph idx="1"/>
          </p:nvPr>
        </p:nvSpPr>
        <p:spPr/>
        <p:txBody>
          <a:bodyPr/>
          <a:lstStyle/>
          <a:p>
            <a:r>
              <a:rPr lang="en-US" b="1" i="1" dirty="0"/>
              <a:t>Philosophy – “Help the poor people help themselves). </a:t>
            </a:r>
          </a:p>
          <a:p>
            <a:endParaRPr lang="en-US" dirty="0"/>
          </a:p>
          <a:p>
            <a:r>
              <a:rPr lang="en-US" dirty="0"/>
              <a:t>Almost 60 percent of the first poverty budget was earmarked for youth opportunity programs and the work experience program (work and job training designed primarily for welfare recipients and unemployed fathers). </a:t>
            </a:r>
          </a:p>
        </p:txBody>
      </p:sp>
    </p:spTree>
    <p:extLst>
      <p:ext uri="{BB962C8B-B14F-4D97-AF65-F5344CB8AC3E}">
        <p14:creationId xmlns:p14="http://schemas.microsoft.com/office/powerpoint/2010/main" val="362900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677AF-B422-4BB1-B220-53822D591E98}"/>
              </a:ext>
            </a:extLst>
          </p:cNvPr>
          <p:cNvSpPr>
            <a:spLocks noGrp="1"/>
          </p:cNvSpPr>
          <p:nvPr>
            <p:ph type="title"/>
          </p:nvPr>
        </p:nvSpPr>
        <p:spPr/>
        <p:txBody>
          <a:bodyPr/>
          <a:lstStyle/>
          <a:p>
            <a:r>
              <a:rPr lang="en-US" dirty="0"/>
              <a:t>Has welfare reform worked? </a:t>
            </a:r>
          </a:p>
        </p:txBody>
      </p:sp>
      <p:sp>
        <p:nvSpPr>
          <p:cNvPr id="3" name="Content Placeholder 2">
            <a:extLst>
              <a:ext uri="{FF2B5EF4-FFF2-40B4-BE49-F238E27FC236}">
                <a16:creationId xmlns:a16="http://schemas.microsoft.com/office/drawing/2014/main" id="{6C266CBA-F4F6-4C47-91EA-D238FAB48C3C}"/>
              </a:ext>
            </a:extLst>
          </p:cNvPr>
          <p:cNvSpPr>
            <a:spLocks noGrp="1"/>
          </p:cNvSpPr>
          <p:nvPr>
            <p:ph idx="1"/>
          </p:nvPr>
        </p:nvSpPr>
        <p:spPr/>
        <p:txBody>
          <a:bodyPr>
            <a:normAutofit/>
          </a:bodyPr>
          <a:lstStyle/>
          <a:p>
            <a:r>
              <a:rPr lang="en-US" sz="2800" dirty="0"/>
              <a:t>Most people entering the workforce after receiving welfare hold entry level jobs- in restaurants, cleaning services, and retail stores. </a:t>
            </a:r>
          </a:p>
          <a:p>
            <a:r>
              <a:rPr lang="en-US" sz="2800" dirty="0"/>
              <a:t>Most people have jobs without benefits. </a:t>
            </a:r>
          </a:p>
        </p:txBody>
      </p:sp>
    </p:spTree>
    <p:extLst>
      <p:ext uri="{BB962C8B-B14F-4D97-AF65-F5344CB8AC3E}">
        <p14:creationId xmlns:p14="http://schemas.microsoft.com/office/powerpoint/2010/main" val="183529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DC7C1-5DB9-4A91-8134-22EAAF05EF11}"/>
              </a:ext>
            </a:extLst>
          </p:cNvPr>
          <p:cNvSpPr>
            <a:spLocks noGrp="1"/>
          </p:cNvSpPr>
          <p:nvPr>
            <p:ph type="title"/>
          </p:nvPr>
        </p:nvSpPr>
        <p:spPr/>
        <p:txBody>
          <a:bodyPr/>
          <a:lstStyle/>
          <a:p>
            <a:r>
              <a:rPr lang="en-US" dirty="0"/>
              <a:t>Measuring Poverty </a:t>
            </a:r>
          </a:p>
        </p:txBody>
      </p:sp>
      <p:sp>
        <p:nvSpPr>
          <p:cNvPr id="3" name="Content Placeholder 2">
            <a:extLst>
              <a:ext uri="{FF2B5EF4-FFF2-40B4-BE49-F238E27FC236}">
                <a16:creationId xmlns:a16="http://schemas.microsoft.com/office/drawing/2014/main" id="{BC602C5B-717C-426D-AC19-AC2F13349AB4}"/>
              </a:ext>
            </a:extLst>
          </p:cNvPr>
          <p:cNvSpPr>
            <a:spLocks noGrp="1"/>
          </p:cNvSpPr>
          <p:nvPr>
            <p:ph idx="1"/>
          </p:nvPr>
        </p:nvSpPr>
        <p:spPr>
          <a:xfrm>
            <a:off x="1251678" y="1307805"/>
            <a:ext cx="10178322" cy="1807535"/>
          </a:xfrm>
        </p:spPr>
        <p:txBody>
          <a:bodyPr>
            <a:normAutofit/>
          </a:bodyPr>
          <a:lstStyle/>
          <a:p>
            <a:r>
              <a:rPr lang="en-US" sz="3200" b="1" u="sng" dirty="0"/>
              <a:t>Absolute poverty </a:t>
            </a:r>
            <a:r>
              <a:rPr lang="en-US" sz="3200" dirty="0"/>
              <a:t>is the absence of enough money to secure life’s necessities- enough food, a safe place to live, and so forth. </a:t>
            </a:r>
          </a:p>
        </p:txBody>
      </p:sp>
      <p:pic>
        <p:nvPicPr>
          <p:cNvPr id="2052" name="Picture 4" descr="Related image">
            <a:extLst>
              <a:ext uri="{FF2B5EF4-FFF2-40B4-BE49-F238E27FC236}">
                <a16:creationId xmlns:a16="http://schemas.microsoft.com/office/drawing/2014/main" id="{3DAA1435-EB6F-46C3-8521-04BDAD92CC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1899" y="3115340"/>
            <a:ext cx="5577840" cy="360700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1406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42078-E952-4199-9DC6-01BBB18EAB6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2E379C-4787-4656-BC97-AED410CE9EC6}"/>
              </a:ext>
            </a:extLst>
          </p:cNvPr>
          <p:cNvSpPr>
            <a:spLocks noGrp="1"/>
          </p:cNvSpPr>
          <p:nvPr>
            <p:ph idx="1"/>
          </p:nvPr>
        </p:nvSpPr>
        <p:spPr>
          <a:xfrm>
            <a:off x="1251678" y="1467853"/>
            <a:ext cx="10178322" cy="2777491"/>
          </a:xfrm>
        </p:spPr>
        <p:txBody>
          <a:bodyPr>
            <a:normAutofit/>
          </a:bodyPr>
          <a:lstStyle/>
          <a:p>
            <a:r>
              <a:rPr lang="en-US" sz="2400" dirty="0"/>
              <a:t>We measure </a:t>
            </a:r>
            <a:r>
              <a:rPr lang="en-US" sz="2400" b="1" u="sng" dirty="0"/>
              <a:t>relative poverty </a:t>
            </a:r>
            <a:r>
              <a:rPr lang="en-US" sz="2400" dirty="0"/>
              <a:t>by comparing the economic condition of those at the bottom of society with the economic conditions of other members of that society. </a:t>
            </a:r>
          </a:p>
          <a:p>
            <a:endParaRPr lang="en-US" sz="2400" dirty="0"/>
          </a:p>
          <a:p>
            <a:pPr lvl="1"/>
            <a:r>
              <a:rPr lang="en-US" sz="2400" dirty="0"/>
              <a:t>According to this measure, the definition of poverty can vary. </a:t>
            </a:r>
          </a:p>
        </p:txBody>
      </p:sp>
      <p:pic>
        <p:nvPicPr>
          <p:cNvPr id="1028" name="Picture 4" descr="Image result for poverty in the us">
            <a:extLst>
              <a:ext uri="{FF2B5EF4-FFF2-40B4-BE49-F238E27FC236}">
                <a16:creationId xmlns:a16="http://schemas.microsoft.com/office/drawing/2014/main" id="{20678E4B-E73B-4177-A3CE-2231D918C8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5684" y="3789947"/>
            <a:ext cx="7772400" cy="306805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0709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274E0-E926-42DC-8446-3BD0E336D257}"/>
              </a:ext>
            </a:extLst>
          </p:cNvPr>
          <p:cNvSpPr>
            <a:spLocks noGrp="1"/>
          </p:cNvSpPr>
          <p:nvPr>
            <p:ph type="title"/>
          </p:nvPr>
        </p:nvSpPr>
        <p:spPr/>
        <p:txBody>
          <a:bodyPr/>
          <a:lstStyle/>
          <a:p>
            <a:r>
              <a:rPr lang="en-US" dirty="0"/>
              <a:t>How is poverty measured in the United States? </a:t>
            </a:r>
          </a:p>
        </p:txBody>
      </p:sp>
      <p:sp>
        <p:nvSpPr>
          <p:cNvPr id="3" name="Content Placeholder 2">
            <a:extLst>
              <a:ext uri="{FF2B5EF4-FFF2-40B4-BE49-F238E27FC236}">
                <a16:creationId xmlns:a16="http://schemas.microsoft.com/office/drawing/2014/main" id="{AE710B9E-4918-4CA4-B5BD-7462E4FB445B}"/>
              </a:ext>
            </a:extLst>
          </p:cNvPr>
          <p:cNvSpPr>
            <a:spLocks noGrp="1"/>
          </p:cNvSpPr>
          <p:nvPr>
            <p:ph idx="1"/>
          </p:nvPr>
        </p:nvSpPr>
        <p:spPr/>
        <p:txBody>
          <a:bodyPr/>
          <a:lstStyle/>
          <a:p>
            <a:r>
              <a:rPr lang="en-US" dirty="0"/>
              <a:t>Historically, the United States government has measured poverty by setting an annual income level and considering people poor if their income is below that level. </a:t>
            </a:r>
          </a:p>
          <a:p>
            <a:endParaRPr lang="en-US" dirty="0"/>
          </a:p>
          <a:p>
            <a:pPr marL="457200" lvl="1" indent="0">
              <a:buNone/>
            </a:pPr>
            <a:r>
              <a:rPr lang="en-US" sz="2400" b="1" dirty="0"/>
              <a:t>3 people in the household (income altogether $21,330)</a:t>
            </a:r>
          </a:p>
        </p:txBody>
      </p:sp>
    </p:spTree>
    <p:extLst>
      <p:ext uri="{BB962C8B-B14F-4D97-AF65-F5344CB8AC3E}">
        <p14:creationId xmlns:p14="http://schemas.microsoft.com/office/powerpoint/2010/main" val="2222265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FCC56-31C2-4EA8-B780-CF50CA674208}"/>
              </a:ext>
            </a:extLst>
          </p:cNvPr>
          <p:cNvSpPr>
            <a:spLocks noGrp="1"/>
          </p:cNvSpPr>
          <p:nvPr>
            <p:ph type="title"/>
          </p:nvPr>
        </p:nvSpPr>
        <p:spPr/>
        <p:txBody>
          <a:bodyPr/>
          <a:lstStyle/>
          <a:p>
            <a:r>
              <a:rPr lang="en-US" dirty="0"/>
              <a:t>How many Americans are poor? </a:t>
            </a:r>
          </a:p>
        </p:txBody>
      </p:sp>
      <p:sp>
        <p:nvSpPr>
          <p:cNvPr id="3" name="Content Placeholder 2">
            <a:extLst>
              <a:ext uri="{FF2B5EF4-FFF2-40B4-BE49-F238E27FC236}">
                <a16:creationId xmlns:a16="http://schemas.microsoft.com/office/drawing/2014/main" id="{6C1026F2-D168-4525-91B0-26873940AE9B}"/>
              </a:ext>
            </a:extLst>
          </p:cNvPr>
          <p:cNvSpPr>
            <a:spLocks noGrp="1"/>
          </p:cNvSpPr>
          <p:nvPr>
            <p:ph idx="1"/>
          </p:nvPr>
        </p:nvSpPr>
        <p:spPr/>
        <p:txBody>
          <a:bodyPr>
            <a:normAutofit/>
          </a:bodyPr>
          <a:lstStyle/>
          <a:p>
            <a:r>
              <a:rPr lang="en-US" sz="3200" dirty="0"/>
              <a:t>Official Poverty Rate – 2018 (12.3 percent) </a:t>
            </a:r>
          </a:p>
          <a:p>
            <a:r>
              <a:rPr lang="en-US" sz="3200" dirty="0"/>
              <a:t>2000 U.S. Census (11.8 percent)  </a:t>
            </a:r>
          </a:p>
        </p:txBody>
      </p:sp>
    </p:spTree>
    <p:extLst>
      <p:ext uri="{BB962C8B-B14F-4D97-AF65-F5344CB8AC3E}">
        <p14:creationId xmlns:p14="http://schemas.microsoft.com/office/powerpoint/2010/main" val="3738479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D2670-6761-4B3F-ACAB-466208BDB4A0}"/>
              </a:ext>
            </a:extLst>
          </p:cNvPr>
          <p:cNvSpPr>
            <a:spLocks noGrp="1"/>
          </p:cNvSpPr>
          <p:nvPr>
            <p:ph type="title"/>
          </p:nvPr>
        </p:nvSpPr>
        <p:spPr/>
        <p:txBody>
          <a:bodyPr/>
          <a:lstStyle/>
          <a:p>
            <a:r>
              <a:rPr lang="en-US" dirty="0"/>
              <a:t>Identifying the Poor </a:t>
            </a:r>
          </a:p>
        </p:txBody>
      </p:sp>
      <p:sp>
        <p:nvSpPr>
          <p:cNvPr id="3" name="Content Placeholder 2">
            <a:extLst>
              <a:ext uri="{FF2B5EF4-FFF2-40B4-BE49-F238E27FC236}">
                <a16:creationId xmlns:a16="http://schemas.microsoft.com/office/drawing/2014/main" id="{6B1316F3-A2E7-449D-95CE-E81721F44961}"/>
              </a:ext>
            </a:extLst>
          </p:cNvPr>
          <p:cNvSpPr>
            <a:spLocks noGrp="1"/>
          </p:cNvSpPr>
          <p:nvPr>
            <p:ph idx="1"/>
          </p:nvPr>
        </p:nvSpPr>
        <p:spPr/>
        <p:txBody>
          <a:bodyPr/>
          <a:lstStyle/>
          <a:p>
            <a:r>
              <a:rPr lang="en-US" i="1" dirty="0"/>
              <a:t>Minorities </a:t>
            </a:r>
          </a:p>
          <a:p>
            <a:r>
              <a:rPr lang="en-US" i="1" dirty="0"/>
              <a:t>Female-headed households</a:t>
            </a:r>
          </a:p>
          <a:p>
            <a:r>
              <a:rPr lang="en-US" i="1" dirty="0"/>
              <a:t>People under eighteen years of age</a:t>
            </a:r>
          </a:p>
          <a:p>
            <a:r>
              <a:rPr lang="en-US" i="1" dirty="0"/>
              <a:t>Elderly people </a:t>
            </a:r>
          </a:p>
          <a:p>
            <a:r>
              <a:rPr lang="en-US" i="1" dirty="0"/>
              <a:t>People with disabilities</a:t>
            </a:r>
          </a:p>
          <a:p>
            <a:r>
              <a:rPr lang="en-US" i="1" dirty="0"/>
              <a:t>People who live alone or with nonrelatives </a:t>
            </a:r>
          </a:p>
          <a:p>
            <a:pPr lvl="1"/>
            <a:r>
              <a:rPr lang="en-US" sz="2800" b="1" dirty="0"/>
              <a:t>Make up the most disadvantaged groups in the United States </a:t>
            </a:r>
          </a:p>
        </p:txBody>
      </p:sp>
    </p:spTree>
    <p:extLst>
      <p:ext uri="{BB962C8B-B14F-4D97-AF65-F5344CB8AC3E}">
        <p14:creationId xmlns:p14="http://schemas.microsoft.com/office/powerpoint/2010/main" val="444330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4FB52-4677-46A3-A846-3223DB19DC15}"/>
              </a:ext>
            </a:extLst>
          </p:cNvPr>
          <p:cNvSpPr>
            <a:spLocks noGrp="1"/>
          </p:cNvSpPr>
          <p:nvPr>
            <p:ph type="title"/>
          </p:nvPr>
        </p:nvSpPr>
        <p:spPr/>
        <p:txBody>
          <a:bodyPr/>
          <a:lstStyle/>
          <a:p>
            <a:r>
              <a:rPr lang="en-US" dirty="0"/>
              <a:t>How are race and ethnicity related to poverty? </a:t>
            </a:r>
          </a:p>
        </p:txBody>
      </p:sp>
      <p:sp>
        <p:nvSpPr>
          <p:cNvPr id="3" name="Content Placeholder 2">
            <a:extLst>
              <a:ext uri="{FF2B5EF4-FFF2-40B4-BE49-F238E27FC236}">
                <a16:creationId xmlns:a16="http://schemas.microsoft.com/office/drawing/2014/main" id="{92221595-EC10-48EC-AA9D-6A82EDA74A49}"/>
              </a:ext>
            </a:extLst>
          </p:cNvPr>
          <p:cNvSpPr>
            <a:spLocks noGrp="1"/>
          </p:cNvSpPr>
          <p:nvPr>
            <p:ph idx="1"/>
          </p:nvPr>
        </p:nvSpPr>
        <p:spPr/>
        <p:txBody>
          <a:bodyPr>
            <a:normAutofit/>
          </a:bodyPr>
          <a:lstStyle/>
          <a:p>
            <a:r>
              <a:rPr lang="en-US" sz="2800" dirty="0"/>
              <a:t>The poverty rate for African Americans and Latinos is much higher than that for whites. </a:t>
            </a:r>
          </a:p>
          <a:p>
            <a:r>
              <a:rPr lang="en-US" sz="2800" dirty="0"/>
              <a:t>African Americans and Latinos account for one-fourth of the total population, but they make up nearly half of the poor population. </a:t>
            </a:r>
          </a:p>
        </p:txBody>
      </p:sp>
    </p:spTree>
    <p:extLst>
      <p:ext uri="{BB962C8B-B14F-4D97-AF65-F5344CB8AC3E}">
        <p14:creationId xmlns:p14="http://schemas.microsoft.com/office/powerpoint/2010/main" val="601783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1DDA3-269C-4BAF-881B-7C783E87A97A}"/>
              </a:ext>
            </a:extLst>
          </p:cNvPr>
          <p:cNvSpPr>
            <a:spLocks noGrp="1"/>
          </p:cNvSpPr>
          <p:nvPr>
            <p:ph type="title"/>
          </p:nvPr>
        </p:nvSpPr>
        <p:spPr/>
        <p:txBody>
          <a:bodyPr/>
          <a:lstStyle/>
          <a:p>
            <a:r>
              <a:rPr lang="en-US" dirty="0"/>
              <a:t>How are gender and age related to poverty? </a:t>
            </a:r>
          </a:p>
        </p:txBody>
      </p:sp>
      <p:sp>
        <p:nvSpPr>
          <p:cNvPr id="3" name="Content Placeholder 2">
            <a:extLst>
              <a:ext uri="{FF2B5EF4-FFF2-40B4-BE49-F238E27FC236}">
                <a16:creationId xmlns:a16="http://schemas.microsoft.com/office/drawing/2014/main" id="{E24A795C-03F7-4048-AF4A-C3A8E046B43B}"/>
              </a:ext>
            </a:extLst>
          </p:cNvPr>
          <p:cNvSpPr>
            <a:spLocks noGrp="1"/>
          </p:cNvSpPr>
          <p:nvPr>
            <p:ph idx="1"/>
          </p:nvPr>
        </p:nvSpPr>
        <p:spPr/>
        <p:txBody>
          <a:bodyPr/>
          <a:lstStyle/>
          <a:p>
            <a:r>
              <a:rPr lang="en-US" dirty="0"/>
              <a:t>Female-headed households </a:t>
            </a:r>
          </a:p>
          <a:p>
            <a:pPr lvl="1"/>
            <a:r>
              <a:rPr lang="en-US" dirty="0"/>
              <a:t>Nearly one half of poor households are female headed. </a:t>
            </a:r>
          </a:p>
          <a:p>
            <a:pPr lvl="1"/>
            <a:r>
              <a:rPr lang="en-US" dirty="0"/>
              <a:t>The high poverty rates for women and children reflect a trend in U.S. society. </a:t>
            </a:r>
          </a:p>
          <a:p>
            <a:pPr lvl="1"/>
            <a:endParaRPr lang="en-US" dirty="0"/>
          </a:p>
        </p:txBody>
      </p:sp>
    </p:spTree>
    <p:extLst>
      <p:ext uri="{BB962C8B-B14F-4D97-AF65-F5344CB8AC3E}">
        <p14:creationId xmlns:p14="http://schemas.microsoft.com/office/powerpoint/2010/main" val="1795941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C9260-F38C-4CA5-9EA6-445C947E67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0F324F5-4948-429A-8579-ABFE25D151E9}"/>
              </a:ext>
            </a:extLst>
          </p:cNvPr>
          <p:cNvSpPr>
            <a:spLocks noGrp="1"/>
          </p:cNvSpPr>
          <p:nvPr>
            <p:ph idx="1"/>
          </p:nvPr>
        </p:nvSpPr>
        <p:spPr/>
        <p:txBody>
          <a:bodyPr>
            <a:normAutofit/>
          </a:bodyPr>
          <a:lstStyle/>
          <a:p>
            <a:r>
              <a:rPr lang="en-US" sz="2800" dirty="0"/>
              <a:t>Between 1960 and today, women and children make up a larger proportion of the poor. </a:t>
            </a:r>
          </a:p>
          <a:p>
            <a:r>
              <a:rPr lang="en-US" sz="2800" dirty="0"/>
              <a:t>Sociologists refer to this trend as the </a:t>
            </a:r>
            <a:r>
              <a:rPr lang="en-US" sz="2800" b="1" u="sng" dirty="0"/>
              <a:t>feminization of poverty. </a:t>
            </a:r>
          </a:p>
        </p:txBody>
      </p:sp>
    </p:spTree>
    <p:extLst>
      <p:ext uri="{BB962C8B-B14F-4D97-AF65-F5344CB8AC3E}">
        <p14:creationId xmlns:p14="http://schemas.microsoft.com/office/powerpoint/2010/main" val="3661451198"/>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Badge</Template>
  <TotalTime>952</TotalTime>
  <Words>537</Words>
  <Application>Microsoft Office PowerPoint</Application>
  <PresentationFormat>Widescreen</PresentationFormat>
  <Paragraphs>52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Gill Sans MT</vt:lpstr>
      <vt:lpstr>Impact</vt:lpstr>
      <vt:lpstr>Badge</vt:lpstr>
      <vt:lpstr>Sociology  Chapter 8  Section 4: </vt:lpstr>
      <vt:lpstr>Measuring Poverty </vt:lpstr>
      <vt:lpstr>PowerPoint Presentation</vt:lpstr>
      <vt:lpstr>How is poverty measured in the United States? </vt:lpstr>
      <vt:lpstr>How many Americans are poor? </vt:lpstr>
      <vt:lpstr>Identifying the Poor </vt:lpstr>
      <vt:lpstr>How are race and ethnicity related to poverty? </vt:lpstr>
      <vt:lpstr>How are gender and age related to poverty? </vt:lpstr>
      <vt:lpstr>PowerPoint Presentation</vt:lpstr>
      <vt:lpstr>Why women have a higher risk of being poor. </vt:lpstr>
      <vt:lpstr>Older Americans</vt:lpstr>
      <vt:lpstr>Americans with disabilities </vt:lpstr>
      <vt:lpstr>Responses to the problem of Poverty </vt:lpstr>
      <vt:lpstr>What were the goals of the war on poverty? </vt:lpstr>
      <vt:lpstr>Has welfare reform worked?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Sociology  Chapter 8  Section 4: </dc:title>
  <dc:creator>Tyler Moudry</dc:creator>
  <cp:lastModifiedBy>Tyler Moudry</cp:lastModifiedBy>
  <cp:revision>6</cp:revision>
  <dcterms:created xsi:type="dcterms:W3CDTF">2019-02-27T20:43:29Z</dcterms:created>
  <dcterms:modified xsi:type="dcterms:W3CDTF">2019-02-28T12:35:34Z</dcterms:modified>
</cp:coreProperties>
</file>