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EFCF-B847-444D-8DAA-47A0809FBD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</a:t>
            </a:r>
            <a:br>
              <a:rPr lang="en-US" dirty="0"/>
            </a:br>
            <a:r>
              <a:rPr lang="en-US" dirty="0"/>
              <a:t>Chapter 8 Section 3: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0715D-3CD9-4A79-86A9-66201FF90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263116"/>
            <a:ext cx="8045373" cy="1458359"/>
          </a:xfrm>
        </p:spPr>
        <p:txBody>
          <a:bodyPr>
            <a:normAutofit/>
          </a:bodyPr>
          <a:lstStyle/>
          <a:p>
            <a:r>
              <a:rPr lang="en-US" sz="4000" dirty="0"/>
              <a:t>Social Classes In America </a:t>
            </a:r>
          </a:p>
        </p:txBody>
      </p:sp>
    </p:spTree>
    <p:extLst>
      <p:ext uri="{BB962C8B-B14F-4D97-AF65-F5344CB8AC3E}">
        <p14:creationId xmlns:p14="http://schemas.microsoft.com/office/powerpoint/2010/main" val="4085883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71910-5833-4078-9D29-2E8FB0E4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022A7-56AF-482F-9C05-FF91F0938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They are typically college educated and have high educational and career goals for their children.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5634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5337-34B8-4EC6-9B9A-1237A6077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6750A-897B-4AC1-A073-D7C65140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middle-middle class (30 percent of the population) is a very mixed bag. </a:t>
            </a:r>
          </a:p>
          <a:p>
            <a:r>
              <a:rPr lang="en-US" dirty="0"/>
              <a:t>Its member include owners of small businesses and farms; independent professionals (small-town doctors and lawyers); other professionals (clergy, teachers, nurses, firefighters, social workers, police officers).</a:t>
            </a:r>
          </a:p>
          <a:p>
            <a:endParaRPr lang="en-US" dirty="0"/>
          </a:p>
          <a:p>
            <a:r>
              <a:rPr lang="en-US" dirty="0"/>
              <a:t>Their income level, which is at about the national average ($45,200), does not permit them to live as well s the upper-middle class. </a:t>
            </a:r>
          </a:p>
        </p:txBody>
      </p:sp>
    </p:spTree>
    <p:extLst>
      <p:ext uri="{BB962C8B-B14F-4D97-AF65-F5344CB8AC3E}">
        <p14:creationId xmlns:p14="http://schemas.microsoft.com/office/powerpoint/2010/main" val="273641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9888-5F05-47E8-B44E-7CBF6F10A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3E16-F21F-47C5-8056-326BBEA04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Many have only a high school education, although many have some college. And some have college degrees. </a:t>
            </a:r>
          </a:p>
        </p:txBody>
      </p:sp>
    </p:spTree>
    <p:extLst>
      <p:ext uri="{BB962C8B-B14F-4D97-AF65-F5344CB8AC3E}">
        <p14:creationId xmlns:p14="http://schemas.microsoft.com/office/powerpoint/2010/main" val="2371039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5AEA-A096-4684-9233-3F9A89515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Working 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4CE4-895A-48FF-B3BD-E17AD0E2C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Often referred to as the lower-middle class- comprises almost one-third of the population. </a:t>
            </a:r>
          </a:p>
          <a:p>
            <a:r>
              <a:rPr lang="en-US" sz="2800" dirty="0"/>
              <a:t>Working class people include roofers, delivery truck drivers, machine operators, and salespeople. </a:t>
            </a:r>
          </a:p>
          <a:p>
            <a:endParaRPr lang="en-US" sz="2800" dirty="0"/>
          </a:p>
          <a:p>
            <a:r>
              <a:rPr lang="en-US" sz="2800" dirty="0"/>
              <a:t>Members of the working class have below-average income and unstable employment. </a:t>
            </a:r>
          </a:p>
          <a:p>
            <a:r>
              <a:rPr lang="en-US" sz="2800" dirty="0"/>
              <a:t>They generally lack hospital insurance and retirement benefits. </a:t>
            </a:r>
          </a:p>
        </p:txBody>
      </p:sp>
    </p:spTree>
    <p:extLst>
      <p:ext uri="{BB962C8B-B14F-4D97-AF65-F5344CB8AC3E}">
        <p14:creationId xmlns:p14="http://schemas.microsoft.com/office/powerpoint/2010/main" val="284780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078E-E726-4233-BA1B-1538BA87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working poor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36DF0-843F-4B76-AE9F-00581891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working poor (13 percent of the population) consists of people employed in low-skill jobs with the lowest pay. </a:t>
            </a:r>
          </a:p>
          <a:p>
            <a:r>
              <a:rPr lang="en-US" sz="2800" dirty="0"/>
              <a:t>Its members are typically the lowest-level clerical workers, manual workers (laborers), and service workers (fast-food servers). </a:t>
            </a:r>
          </a:p>
        </p:txBody>
      </p:sp>
    </p:spTree>
    <p:extLst>
      <p:ext uri="{BB962C8B-B14F-4D97-AF65-F5344CB8AC3E}">
        <p14:creationId xmlns:p14="http://schemas.microsoft.com/office/powerpoint/2010/main" val="2290718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2148D-DEE9-4C58-ACED-5B8C458B6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D967B-8B78-496F-A203-474822A8E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Lacking steady employment, the working poor do not earn enough to rise about the poverty line (a family of 4 with no children under 18 years of age is $22,541).</a:t>
            </a:r>
          </a:p>
        </p:txBody>
      </p:sp>
    </p:spTree>
    <p:extLst>
      <p:ext uri="{BB962C8B-B14F-4D97-AF65-F5344CB8AC3E}">
        <p14:creationId xmlns:p14="http://schemas.microsoft.com/office/powerpoint/2010/main" val="4030730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2830-4573-4FC7-B95B-C3784FBA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Underclass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A7A53-7C48-405C-98AA-6055F4C2A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underclass (12 percent of the population) is composed of people who are usually unemployed and who come from families with a history of unemployment for generations. </a:t>
            </a:r>
          </a:p>
          <a:p>
            <a:endParaRPr lang="en-US" sz="2400" dirty="0"/>
          </a:p>
          <a:p>
            <a:r>
              <a:rPr lang="en-US" sz="2400" dirty="0"/>
              <a:t>They either work in part-time menial jobs (unloading trucks, pick up litter) or are on public assistance. </a:t>
            </a:r>
          </a:p>
          <a:p>
            <a:endParaRPr lang="en-US" sz="2400" dirty="0"/>
          </a:p>
          <a:p>
            <a:r>
              <a:rPr lang="en-US" sz="2400" dirty="0"/>
              <a:t>Physical or mental disabilities are common and many are single mothers with little or no income. </a:t>
            </a:r>
          </a:p>
        </p:txBody>
      </p:sp>
    </p:spTree>
    <p:extLst>
      <p:ext uri="{BB962C8B-B14F-4D97-AF65-F5344CB8AC3E}">
        <p14:creationId xmlns:p14="http://schemas.microsoft.com/office/powerpoint/2010/main" val="1673320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6F5F-2286-4EAB-B420-EFDDF9295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4EC3E-6EDE-49D9-BBCA-83706DF7C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most common shared characteristics of the working poor and the underclass is </a:t>
            </a:r>
            <a:r>
              <a:rPr lang="en-US" sz="3200" u="sng" dirty="0"/>
              <a:t>a lack of skill to obtain jobs that pay enough to meet basic needs. </a:t>
            </a:r>
          </a:p>
          <a:p>
            <a:endParaRPr lang="en-US" sz="3200" dirty="0"/>
          </a:p>
          <a:p>
            <a:r>
              <a:rPr lang="en-US" sz="3200" dirty="0"/>
              <a:t>There are many routs into these classes- birth, old age, loss of marriage partner, lack of education or training, alcoholism, physical or mental disability. </a:t>
            </a:r>
          </a:p>
        </p:txBody>
      </p:sp>
    </p:spTree>
    <p:extLst>
      <p:ext uri="{BB962C8B-B14F-4D97-AF65-F5344CB8AC3E}">
        <p14:creationId xmlns:p14="http://schemas.microsoft.com/office/powerpoint/2010/main" val="140903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C8DA-71C9-46A4-8CE9-15582B48F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Consciousness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B8936-CBF7-4270-8002-F968BAEC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Americans have always been aware of inequality, but they have never developed a sense of </a:t>
            </a:r>
            <a:r>
              <a:rPr lang="en-US" sz="2800" b="1" u="sng" dirty="0"/>
              <a:t>class consciousness- </a:t>
            </a:r>
            <a:r>
              <a:rPr lang="en-US" sz="2800" dirty="0"/>
              <a:t>a sense that identification with the goals and interests of the members of a particular social class. </a:t>
            </a:r>
          </a:p>
          <a:p>
            <a:endParaRPr lang="en-US" sz="2800" dirty="0"/>
          </a:p>
          <a:p>
            <a:r>
              <a:rPr lang="en-US" sz="2800" dirty="0"/>
              <a:t>It was not until the 1920s that sociologists in the United States began systematically to identify social classes. </a:t>
            </a:r>
          </a:p>
        </p:txBody>
      </p:sp>
    </p:spTree>
    <p:extLst>
      <p:ext uri="{BB962C8B-B14F-4D97-AF65-F5344CB8AC3E}">
        <p14:creationId xmlns:p14="http://schemas.microsoft.com/office/powerpoint/2010/main" val="252582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C8F9-DC9C-4994-ABE8-C38FE84C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F78B8-2C33-4641-878B-36F48033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35665"/>
            <a:ext cx="10178322" cy="4943927"/>
          </a:xfrm>
        </p:spPr>
        <p:txBody>
          <a:bodyPr>
            <a:normAutofit/>
          </a:bodyPr>
          <a:lstStyle/>
          <a:p>
            <a:r>
              <a:rPr lang="en-US" sz="3200" dirty="0"/>
              <a:t>Early efforts to study stratification were mostly case studies of specific communities. </a:t>
            </a:r>
          </a:p>
          <a:p>
            <a:r>
              <a:rPr lang="en-US" sz="3200" dirty="0"/>
              <a:t>Only in relatively recent times have attempts been made to describe the stratification structure of America as a whole.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888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47F64-11EF-4244-8B93-06A536F4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7E947-89FD-4D3B-83C8-0EF7461EB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42211"/>
            <a:ext cx="10178322" cy="5037381"/>
          </a:xfrm>
        </p:spPr>
        <p:txBody>
          <a:bodyPr>
            <a:normAutofit/>
          </a:bodyPr>
          <a:lstStyle/>
          <a:p>
            <a:r>
              <a:rPr lang="en-US" sz="2400" dirty="0"/>
              <a:t>Since social classes are changeable and full of exceptions, any attempt to identify the social-class structure of American society is hazardous. </a:t>
            </a:r>
          </a:p>
          <a:p>
            <a:pPr lvl="1"/>
            <a:r>
              <a:rPr lang="en-US" sz="2400" dirty="0"/>
              <a:t>Nevertheless, sociologists have described some of the major classifications. </a:t>
            </a:r>
          </a:p>
        </p:txBody>
      </p:sp>
      <p:pic>
        <p:nvPicPr>
          <p:cNvPr id="2050" name="Picture 2" descr="Image result for social classes in the united states">
            <a:extLst>
              <a:ext uri="{FF2B5EF4-FFF2-40B4-BE49-F238E27FC236}">
                <a16:creationId xmlns:a16="http://schemas.microsoft.com/office/drawing/2014/main" id="{DCB20780-10AC-4DEC-A8D0-070A4A491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500" y="2334343"/>
            <a:ext cx="4557727" cy="4206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71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4316-A0D8-40C5-9373-8F2D40F6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upper 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2AC09-5343-40CA-93F3-4C9DF827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720" y="1180215"/>
            <a:ext cx="10178322" cy="4699378"/>
          </a:xfrm>
        </p:spPr>
        <p:txBody>
          <a:bodyPr>
            <a:noAutofit/>
          </a:bodyPr>
          <a:lstStyle/>
          <a:p>
            <a:r>
              <a:rPr lang="en-US" sz="3200" dirty="0"/>
              <a:t>The upper class includes only one percent of the population and may be divided into the upper-upper class and the lower-upper class. </a:t>
            </a:r>
          </a:p>
          <a:p>
            <a:endParaRPr lang="en-US" sz="3200" dirty="0"/>
          </a:p>
          <a:p>
            <a:r>
              <a:rPr lang="en-US" sz="3200" dirty="0"/>
              <a:t>At the top is the aristocracy- its members represent the old-money families whose names appear in high society- Ford, Rockefeller, Vanderbilt, and du Pont. </a:t>
            </a:r>
          </a:p>
        </p:txBody>
      </p:sp>
      <p:pic>
        <p:nvPicPr>
          <p:cNvPr id="3074" name="Picture 2" descr="Image result for carnegie">
            <a:extLst>
              <a:ext uri="{FF2B5EF4-FFF2-40B4-BE49-F238E27FC236}">
                <a16:creationId xmlns:a16="http://schemas.microsoft.com/office/drawing/2014/main" id="{DD99CDD6-6C9E-4BA3-99B7-37F99A267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481" y="4650596"/>
            <a:ext cx="1554480" cy="2054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66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rockefeller">
            <a:extLst>
              <a:ext uri="{FF2B5EF4-FFF2-40B4-BE49-F238E27FC236}">
                <a16:creationId xmlns:a16="http://schemas.microsoft.com/office/drawing/2014/main" id="{D4478F7C-FAF0-4E25-A612-EA8017770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3" r="23223"/>
          <a:stretch/>
        </p:blipFill>
        <p:spPr bwMode="auto">
          <a:xfrm>
            <a:off x="7373816" y="2145636"/>
            <a:ext cx="4261588" cy="395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8">
            <a:extLst>
              <a:ext uri="{FF2B5EF4-FFF2-40B4-BE49-F238E27FC236}">
                <a16:creationId xmlns:a16="http://schemas.microsoft.com/office/drawing/2014/main" id="{F2AF447E-E08D-4A51-ABEE-3A2D71E1E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679A7-1657-4C41-9D5E-6CDA9E0E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59146B5A-0BC2-431D-8B26-141ADDE36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9B7D7-04B2-4E9A-9C2D-CC85FE156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r>
              <a:rPr lang="en-US"/>
              <a:t>The basis for membership in this most elite of clubs is blood rather than sweat and tears. </a:t>
            </a:r>
          </a:p>
          <a:p>
            <a:r>
              <a:rPr lang="en-US"/>
              <a:t>Parent in this class send their children to the best private school and universities. </a:t>
            </a:r>
          </a:p>
          <a:p>
            <a:r>
              <a:rPr lang="en-US"/>
              <a:t>People in this group seldom marry outside their class.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8A7DA0B-D1CC-428A-941E-C31E8E7BD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404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E536-7914-4EFC-8B03-B987FDE1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4E9EF-75A5-41A9-AA2E-3641740A8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r>
              <a:rPr lang="en-US" sz="3200" dirty="0"/>
              <a:t>People are in the lower-upper class more often because of achievement and earned income than because of birth and inherited wealth. </a:t>
            </a:r>
          </a:p>
        </p:txBody>
      </p:sp>
      <p:pic>
        <p:nvPicPr>
          <p:cNvPr id="5122" name="Picture 2" descr="Image result for stock market employees salary">
            <a:extLst>
              <a:ext uri="{FF2B5EF4-FFF2-40B4-BE49-F238E27FC236}">
                <a16:creationId xmlns:a16="http://schemas.microsoft.com/office/drawing/2014/main" id="{CF2EB021-5D0A-4AFE-8171-8ED05B4B9F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6" r="21469" b="-1"/>
          <a:stretch/>
        </p:blipFill>
        <p:spPr bwMode="auto">
          <a:xfrm>
            <a:off x="7715250" y="2400300"/>
            <a:ext cx="374332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66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F9BDC-ABDF-4F2C-B701-4E3BA56D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Middle 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C177-708D-440F-86AD-4EC7BD31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7610"/>
            <a:ext cx="10178322" cy="2099043"/>
          </a:xfrm>
        </p:spPr>
        <p:txBody>
          <a:bodyPr>
            <a:normAutofit/>
          </a:bodyPr>
          <a:lstStyle/>
          <a:p>
            <a:r>
              <a:rPr lang="en-US" sz="2800" dirty="0"/>
              <a:t>Most Americans think of themselves as middle class. </a:t>
            </a:r>
          </a:p>
          <a:p>
            <a:r>
              <a:rPr lang="en-US" sz="2800" dirty="0"/>
              <a:t>In reality though, only about 40 to 50 percent of Americans fit this description and most of these people are not in the upper-middle class. </a:t>
            </a:r>
          </a:p>
        </p:txBody>
      </p:sp>
      <p:pic>
        <p:nvPicPr>
          <p:cNvPr id="6146" name="Picture 2" descr="Image result for american middle class">
            <a:extLst>
              <a:ext uri="{FF2B5EF4-FFF2-40B4-BE49-F238E27FC236}">
                <a16:creationId xmlns:a16="http://schemas.microsoft.com/office/drawing/2014/main" id="{6779A6EC-BBA9-4DFC-95AC-B3FB7D9B9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120" y="2935214"/>
            <a:ext cx="4763300" cy="3749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198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3F8DB-024F-4F31-A17A-BFEF83BD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65204-2DB6-45B7-B003-2E8591741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r>
              <a:rPr lang="en-US" dirty="0"/>
              <a:t>The upper-middle class (14 percent of the population) is composed of those who have been successful in business, the professions, politics, and the military.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class is made up of individuals and families who benefited from the tremendous corporate and professional expansion following World War II. </a:t>
            </a:r>
          </a:p>
        </p:txBody>
      </p:sp>
      <p:pic>
        <p:nvPicPr>
          <p:cNvPr id="7170" name="Picture 2" descr="Image result for soldiers returning home after ww2 american">
            <a:extLst>
              <a:ext uri="{FF2B5EF4-FFF2-40B4-BE49-F238E27FC236}">
                <a16:creationId xmlns:a16="http://schemas.microsoft.com/office/drawing/2014/main" id="{ABF0635C-C3A6-4ADE-96CD-DAF34039B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7" r="20143" b="-2"/>
          <a:stretch/>
        </p:blipFill>
        <p:spPr bwMode="auto">
          <a:xfrm>
            <a:off x="7715250" y="2400300"/>
            <a:ext cx="374332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03295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716</Words>
  <Application>Microsoft Office PowerPoint</Application>
  <PresentationFormat>Widescreen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Impact</vt:lpstr>
      <vt:lpstr>Badge</vt:lpstr>
      <vt:lpstr>Sociology  Chapter 8 Section 3: </vt:lpstr>
      <vt:lpstr>Class Consciousness </vt:lpstr>
      <vt:lpstr>PowerPoint Presentation</vt:lpstr>
      <vt:lpstr>PowerPoint Presentation</vt:lpstr>
      <vt:lpstr>The upper class </vt:lpstr>
      <vt:lpstr>PowerPoint Presentation</vt:lpstr>
      <vt:lpstr>PowerPoint Presentation</vt:lpstr>
      <vt:lpstr>The Middle Class </vt:lpstr>
      <vt:lpstr>PowerPoint Presentation</vt:lpstr>
      <vt:lpstr>PowerPoint Presentation</vt:lpstr>
      <vt:lpstr>PowerPoint Presentation</vt:lpstr>
      <vt:lpstr>PowerPoint Presentation</vt:lpstr>
      <vt:lpstr>The Working Class </vt:lpstr>
      <vt:lpstr>The working poor</vt:lpstr>
      <vt:lpstr>PowerPoint Presentation</vt:lpstr>
      <vt:lpstr>The Underclass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8 Section 3: </dc:title>
  <dc:creator>Tyler Moudry</dc:creator>
  <cp:lastModifiedBy>Tyler Moudry</cp:lastModifiedBy>
  <cp:revision>2</cp:revision>
  <dcterms:created xsi:type="dcterms:W3CDTF">2019-02-27T10:23:45Z</dcterms:created>
  <dcterms:modified xsi:type="dcterms:W3CDTF">2019-02-27T12:38:38Z</dcterms:modified>
</cp:coreProperties>
</file>