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3A0F-218F-4CA3-9CDC-496A967F4B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Soci0logy</a:t>
            </a:r>
            <a:br>
              <a:rPr lang="en-US" dirty="0"/>
            </a:br>
            <a:r>
              <a:rPr lang="en-US" dirty="0"/>
              <a:t>Chapter 8 Section 1: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E3ED1-EAC1-4705-91B7-B6DC62B83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305648"/>
            <a:ext cx="8045373" cy="1415828"/>
          </a:xfrm>
        </p:spPr>
        <p:txBody>
          <a:bodyPr>
            <a:noAutofit/>
          </a:bodyPr>
          <a:lstStyle/>
          <a:p>
            <a:r>
              <a:rPr lang="en-US" sz="4000" dirty="0"/>
              <a:t>Dimensions of Stratification </a:t>
            </a:r>
          </a:p>
        </p:txBody>
      </p:sp>
    </p:spTree>
    <p:extLst>
      <p:ext uri="{BB962C8B-B14F-4D97-AF65-F5344CB8AC3E}">
        <p14:creationId xmlns:p14="http://schemas.microsoft.com/office/powerpoint/2010/main" val="367803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CB9A-DE1E-4DEC-8131-81A3D3A2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B58F-9795-4179-8F37-46A193878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Marx predicted that because the capitalists owned the means of production, they would rule and exploit the working class. </a:t>
            </a:r>
          </a:p>
        </p:txBody>
      </p:sp>
    </p:spTree>
    <p:extLst>
      <p:ext uri="{BB962C8B-B14F-4D97-AF65-F5344CB8AC3E}">
        <p14:creationId xmlns:p14="http://schemas.microsoft.com/office/powerpoint/2010/main" val="420403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35A4-35D6-428B-A1DB-474EB4B3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there extremes of income and poverty in the United States?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83F75-5443-42C1-BF35-255C8C1B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86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Income: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-the amount of money received within a given time period by an individual or group.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Wealth: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-refers to all the economic resources possessed by an individual or group.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i="1" dirty="0"/>
              <a:t>income is your paycheck and your wealth is what you own</a:t>
            </a:r>
            <a:r>
              <a:rPr lang="en-US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5731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AA24-39FA-487F-BB20-CB4C7CD7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Poverty Guidelines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DF3317-DA1E-4B01-8238-12E7859AC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173429"/>
              </p:ext>
            </p:extLst>
          </p:nvPr>
        </p:nvGraphicFramePr>
        <p:xfrm>
          <a:off x="2200939" y="1967023"/>
          <a:ext cx="8187070" cy="4114800"/>
        </p:xfrm>
        <a:graphic>
          <a:graphicData uri="http://schemas.openxmlformats.org/drawingml/2006/table">
            <a:tbl>
              <a:tblPr/>
              <a:tblGrid>
                <a:gridCol w="4093535">
                  <a:extLst>
                    <a:ext uri="{9D8B030D-6E8A-4147-A177-3AD203B41FA5}">
                      <a16:colId xmlns:a16="http://schemas.microsoft.com/office/drawing/2014/main" val="2821485593"/>
                    </a:ext>
                  </a:extLst>
                </a:gridCol>
                <a:gridCol w="4093535">
                  <a:extLst>
                    <a:ext uri="{9D8B030D-6E8A-4147-A177-3AD203B41FA5}">
                      <a16:colId xmlns:a16="http://schemas.microsoft.com/office/drawing/2014/main" val="97034615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$12,490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9624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2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$16,910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8682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$21,330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3492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$25,750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87781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$30,170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31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49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A7372-FD6F-441A-91A9-6ADE8F27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Wage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EC659-31BE-4F49-ABB0-A6F483B17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The annual earnings for a full-time minimum-wage worker is $15,080 at the current federal minimum wage of $7.25.</a:t>
            </a:r>
          </a:p>
          <a:p>
            <a:endParaRPr lang="en-US" sz="2800" b="1" i="1" dirty="0"/>
          </a:p>
          <a:p>
            <a:r>
              <a:rPr lang="en-US" sz="2800" b="1" i="1" dirty="0"/>
              <a:t>45 million people, or 14.5 percent of all United State Citizens are in poverty. </a:t>
            </a:r>
          </a:p>
        </p:txBody>
      </p:sp>
    </p:spTree>
    <p:extLst>
      <p:ext uri="{BB962C8B-B14F-4D97-AF65-F5344CB8AC3E}">
        <p14:creationId xmlns:p14="http://schemas.microsoft.com/office/powerpoint/2010/main" val="3937396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BD7CD-0D96-4F38-8826-96D6D8DF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Poverty Dimension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A80E-FECB-493E-8F70-72F520C22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Power:</a:t>
            </a:r>
          </a:p>
          <a:p>
            <a:pPr lvl="1"/>
            <a:r>
              <a:rPr lang="en-US" sz="2800" dirty="0"/>
              <a:t> is the ability to control the behavior of others, even against their will.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0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68A7-4C57-43DC-BA4C-63890463F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exercise power without being wealthy?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4CDD0-DF13-47EE-870D-FDEB35306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According to Karl Marx:</a:t>
            </a:r>
          </a:p>
          <a:p>
            <a:pPr lvl="1"/>
            <a:r>
              <a:rPr lang="en-US" sz="2800" dirty="0"/>
              <a:t>Those who own and control capital have the power in a society.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3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8900-F5DC-4050-9887-2EC18FFE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E31F2-AE6D-4BF1-8E2E-0BA830AE2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Max Weber:</a:t>
            </a:r>
          </a:p>
          <a:p>
            <a:pPr lvl="1"/>
            <a:r>
              <a:rPr lang="en-US" sz="2800" dirty="0"/>
              <a:t>While having money certainly helps, economic success and power are not the same. </a:t>
            </a:r>
          </a:p>
        </p:txBody>
      </p:sp>
    </p:spTree>
    <p:extLst>
      <p:ext uri="{BB962C8B-B14F-4D97-AF65-F5344CB8AC3E}">
        <p14:creationId xmlns:p14="http://schemas.microsoft.com/office/powerpoint/2010/main" val="2970815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9E34-C43D-44B1-831C-DD71A4E0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25A71-AC18-451E-99C7-B1F150F3E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Money and ownership of the means of production are not the only resources that can be used as a basis for power. </a:t>
            </a:r>
          </a:p>
          <a:p>
            <a:endParaRPr lang="en-US" sz="2800" dirty="0"/>
          </a:p>
          <a:p>
            <a:r>
              <a:rPr lang="en-US" sz="2800" dirty="0"/>
              <a:t>Expert knowledge can be used to expand power too.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58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96C4-BFFE-478A-8918-E132A585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8FCAA-A1D9-4D90-9DEF-18056BC65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Fame is a basis for power.</a:t>
            </a:r>
          </a:p>
          <a:p>
            <a:endParaRPr lang="en-US" sz="2800" dirty="0"/>
          </a:p>
          <a:p>
            <a:r>
              <a:rPr lang="en-US" sz="2800" dirty="0"/>
              <a:t>Albert Einstein was offered the presidency of Israel.</a:t>
            </a:r>
          </a:p>
          <a:p>
            <a:pPr lvl="1"/>
            <a:r>
              <a:rPr lang="en-US" sz="2800" dirty="0"/>
              <a:t>(He refused saying, “I know a little about nature, and hardly anything about men.”) </a:t>
            </a:r>
          </a:p>
        </p:txBody>
      </p:sp>
    </p:spTree>
    <p:extLst>
      <p:ext uri="{BB962C8B-B14F-4D97-AF65-F5344CB8AC3E}">
        <p14:creationId xmlns:p14="http://schemas.microsoft.com/office/powerpoint/2010/main" val="116762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30E7-4DC6-4950-B17C-9C2CD690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E5D9-D67D-45CD-98BA-169D00E05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in top executive positions in the mass media are powerful, even if they themselves do not have great wealth. </a:t>
            </a:r>
          </a:p>
        </p:txBody>
      </p:sp>
    </p:spTree>
    <p:extLst>
      <p:ext uri="{BB962C8B-B14F-4D97-AF65-F5344CB8AC3E}">
        <p14:creationId xmlns:p14="http://schemas.microsoft.com/office/powerpoint/2010/main" val="10353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09A35-0503-42DB-B833-EFC966DC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5424-4596-408D-8455-C54DB740C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/>
              <a:t>Stratification </a:t>
            </a:r>
          </a:p>
          <a:p>
            <a:pPr lvl="1"/>
            <a:r>
              <a:rPr lang="en-US" sz="2800" dirty="0"/>
              <a:t>the arrangement or classification of something into different groups. </a:t>
            </a:r>
          </a:p>
        </p:txBody>
      </p:sp>
    </p:spTree>
    <p:extLst>
      <p:ext uri="{BB962C8B-B14F-4D97-AF65-F5344CB8AC3E}">
        <p14:creationId xmlns:p14="http://schemas.microsoft.com/office/powerpoint/2010/main" val="2674340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BABB-BB9D-4F38-8330-63F12800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0AB2-1E5B-40A8-8432-4BE51ABB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can overcome a lack of wealth I we have large number of people on our side or if we are skillful at organizing our resources. </a:t>
            </a:r>
          </a:p>
        </p:txBody>
      </p:sp>
    </p:spTree>
    <p:extLst>
      <p:ext uri="{BB962C8B-B14F-4D97-AF65-F5344CB8AC3E}">
        <p14:creationId xmlns:p14="http://schemas.microsoft.com/office/powerpoint/2010/main" val="183992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C37-56BA-4782-A356-289D91D7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Adolf Hitler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2484-61FC-4C6F-8768-435AF4680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Hitler was able to turn the problem of limited resources into a mass political movement. </a:t>
            </a:r>
          </a:p>
          <a:p>
            <a:r>
              <a:rPr lang="en-US" sz="2400" dirty="0"/>
              <a:t>He gained absolute power by promising to deliver Germany from economic hardship following World War I (1914-1918). </a:t>
            </a:r>
          </a:p>
        </p:txBody>
      </p:sp>
    </p:spTree>
    <p:extLst>
      <p:ext uri="{BB962C8B-B14F-4D97-AF65-F5344CB8AC3E}">
        <p14:creationId xmlns:p14="http://schemas.microsoft.com/office/powerpoint/2010/main" val="89776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0238E-D468-4AE6-B085-6E85657B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Prestige Dimension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DC689-B039-4B5F-8DAF-69BADC492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Prestige</a:t>
            </a:r>
            <a:r>
              <a:rPr lang="en-US" sz="2800" dirty="0"/>
              <a:t>- recognition, respect, and admiration attached to social positions. </a:t>
            </a:r>
          </a:p>
          <a:p>
            <a:endParaRPr lang="en-US" sz="2800" dirty="0"/>
          </a:p>
          <a:p>
            <a:pPr lvl="1"/>
            <a:r>
              <a:rPr lang="en-US" sz="2800" dirty="0"/>
              <a:t>Prestige is defined by your culture and society. </a:t>
            </a:r>
          </a:p>
          <a:p>
            <a:pPr lvl="1"/>
            <a:r>
              <a:rPr lang="en-US" sz="2800" dirty="0"/>
              <a:t>Honor, admiration, respect, and deference are extended to dons (</a:t>
            </a:r>
            <a:r>
              <a:rPr lang="en-US" sz="2800" i="1" dirty="0"/>
              <a:t>highest level in a crime family</a:t>
            </a:r>
            <a:r>
              <a:rPr lang="en-US" sz="2800" dirty="0"/>
              <a:t>) within the Mafia. </a:t>
            </a:r>
          </a:p>
        </p:txBody>
      </p:sp>
    </p:spTree>
    <p:extLst>
      <p:ext uri="{BB962C8B-B14F-4D97-AF65-F5344CB8AC3E}">
        <p14:creationId xmlns:p14="http://schemas.microsoft.com/office/powerpoint/2010/main" val="2298112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5356-937F-44B4-AF7B-579F4709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261B2-EB74-4F31-B37A-7CAC853AE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Prestige must be voluntarily given, not claimed.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51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84FAF-1452-4689-9E49-6E8009B8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Prestige Distributed?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CD5A-6F53-4FDD-9792-51902BC33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Americans value the acquisition of wealth and power, they tend to assign higher prestige to persons in positions of wealth and power. </a:t>
            </a:r>
          </a:p>
          <a:p>
            <a:endParaRPr lang="en-US" sz="2800" dirty="0"/>
          </a:p>
          <a:p>
            <a:r>
              <a:rPr lang="en-US" sz="2800" dirty="0"/>
              <a:t>In America, most people achieve prestige because of their occupations. </a:t>
            </a:r>
          </a:p>
        </p:txBody>
      </p:sp>
    </p:spTree>
    <p:extLst>
      <p:ext uri="{BB962C8B-B14F-4D97-AF65-F5344CB8AC3E}">
        <p14:creationId xmlns:p14="http://schemas.microsoft.com/office/powerpoint/2010/main" val="354990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ACB0-9D0E-4F05-9743-11604326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Stratification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F367-9A04-4735-A7C2-1B9C717C3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Social Stratification </a:t>
            </a:r>
            <a:r>
              <a:rPr lang="en-US" sz="3200" dirty="0"/>
              <a:t>is the creation of layers (or strata) of people who possess unequal shares of scarce resources.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most important of these resources are income, wealth, power, and prestige. </a:t>
            </a:r>
          </a:p>
        </p:txBody>
      </p:sp>
    </p:spTree>
    <p:extLst>
      <p:ext uri="{BB962C8B-B14F-4D97-AF65-F5344CB8AC3E}">
        <p14:creationId xmlns:p14="http://schemas.microsoft.com/office/powerpoint/2010/main" val="105129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7443-3669-46A2-A989-CF375838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social Stratification related to social class?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E122-C554-4127-BF59-FCAFC950A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Each of the layers in a stratification system is a </a:t>
            </a:r>
            <a:r>
              <a:rPr lang="en-US" sz="3200" b="1" dirty="0"/>
              <a:t>social class- </a:t>
            </a:r>
            <a:r>
              <a:rPr lang="en-US" sz="3200" i="1" dirty="0"/>
              <a:t>a segment of a population whose members hold similar amounts of scare resources and share values, norms, and an indefinable lifestyle. </a:t>
            </a:r>
          </a:p>
        </p:txBody>
      </p:sp>
    </p:spTree>
    <p:extLst>
      <p:ext uri="{BB962C8B-B14F-4D97-AF65-F5344CB8AC3E}">
        <p14:creationId xmlns:p14="http://schemas.microsoft.com/office/powerpoint/2010/main" val="293710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F9F57-89B3-44B5-9FA0-1B06094C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C12B0-0F40-4E36-A16F-AB66CC6A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Technologically developed countries generally have three broad classes</a:t>
            </a:r>
          </a:p>
          <a:p>
            <a:pPr lvl="1"/>
            <a:r>
              <a:rPr lang="en-US" sz="2800" b="1" i="1" dirty="0"/>
              <a:t>Upper</a:t>
            </a:r>
          </a:p>
          <a:p>
            <a:pPr lvl="1"/>
            <a:r>
              <a:rPr lang="en-US" sz="2800" b="1" i="1" dirty="0"/>
              <a:t>Middle</a:t>
            </a:r>
          </a:p>
          <a:p>
            <a:pPr lvl="1"/>
            <a:r>
              <a:rPr lang="en-US" sz="2800" b="1" i="1" dirty="0"/>
              <a:t>Lower  </a:t>
            </a:r>
          </a:p>
        </p:txBody>
      </p:sp>
    </p:spTree>
    <p:extLst>
      <p:ext uri="{BB962C8B-B14F-4D97-AF65-F5344CB8AC3E}">
        <p14:creationId xmlns:p14="http://schemas.microsoft.com/office/powerpoint/2010/main" val="130277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10C10-7F8B-41B2-B718-419A380E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9A754-BB20-4538-A47B-00548196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Karl Marx and Max Weber made the most significant early contributions to the study of social stratification. </a:t>
            </a:r>
          </a:p>
        </p:txBody>
      </p:sp>
    </p:spTree>
    <p:extLst>
      <p:ext uri="{BB962C8B-B14F-4D97-AF65-F5344CB8AC3E}">
        <p14:creationId xmlns:p14="http://schemas.microsoft.com/office/powerpoint/2010/main" val="313052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D152-3B1A-4C68-8246-8ADEC4DF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DA357-12D7-44D9-9260-6C102A94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Karl Marx</a:t>
            </a:r>
          </a:p>
          <a:p>
            <a:pPr lvl="1"/>
            <a:r>
              <a:rPr lang="en-US" sz="2800" dirty="0"/>
              <a:t>Explained the importance of the economic foundations of social classes. </a:t>
            </a:r>
          </a:p>
        </p:txBody>
      </p:sp>
    </p:spTree>
    <p:extLst>
      <p:ext uri="{BB962C8B-B14F-4D97-AF65-F5344CB8AC3E}">
        <p14:creationId xmlns:p14="http://schemas.microsoft.com/office/powerpoint/2010/main" val="396275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76CA-C9E4-4DEC-95D4-3D03DF41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F2ACB-8F1F-49C7-8661-7DDD5406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Max Weber </a:t>
            </a:r>
          </a:p>
          <a:p>
            <a:pPr lvl="1"/>
            <a:r>
              <a:rPr lang="en-US" sz="2800" dirty="0"/>
              <a:t>Emphasized the prestige and power aspects of stratification. </a:t>
            </a:r>
          </a:p>
        </p:txBody>
      </p:sp>
    </p:spTree>
    <p:extLst>
      <p:ext uri="{BB962C8B-B14F-4D97-AF65-F5344CB8AC3E}">
        <p14:creationId xmlns:p14="http://schemas.microsoft.com/office/powerpoint/2010/main" val="324158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755C-C62E-4A7E-A740-864632881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Economic Dimension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5E07-E0B8-47E2-BC5E-246195D78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Marx identified several social classes in 19</a:t>
            </a:r>
            <a:r>
              <a:rPr lang="en-US" sz="2400" baseline="30000" dirty="0"/>
              <a:t>th</a:t>
            </a:r>
            <a:r>
              <a:rPr lang="en-US" sz="2400" dirty="0"/>
              <a:t> century industrial society, including laborers, servants, factory workers, and craftspeople. </a:t>
            </a:r>
          </a:p>
          <a:p>
            <a:endParaRPr lang="en-US" sz="2400" dirty="0"/>
          </a:p>
          <a:p>
            <a:r>
              <a:rPr lang="en-US" sz="2400" dirty="0"/>
              <a:t>Marx predicated that capitalistic societies would be reduced to two social classes </a:t>
            </a:r>
          </a:p>
          <a:p>
            <a:pPr lvl="1"/>
            <a:r>
              <a:rPr lang="en-US" sz="2400" dirty="0"/>
              <a:t>1. </a:t>
            </a:r>
            <a:r>
              <a:rPr lang="en-US" sz="2400" b="1" u="sng" dirty="0"/>
              <a:t>bourgeoisie</a:t>
            </a:r>
            <a:r>
              <a:rPr lang="en-US" sz="2400" dirty="0"/>
              <a:t>- </a:t>
            </a:r>
            <a:r>
              <a:rPr lang="en-US" sz="2400" i="1" dirty="0"/>
              <a:t>those who owned the means of production. </a:t>
            </a:r>
          </a:p>
          <a:p>
            <a:pPr lvl="1"/>
            <a:r>
              <a:rPr lang="en-US" sz="2400" dirty="0"/>
              <a:t>2. </a:t>
            </a:r>
            <a:r>
              <a:rPr lang="en-US" sz="2400" b="1" u="sng" dirty="0"/>
              <a:t>Proletariat</a:t>
            </a:r>
            <a:r>
              <a:rPr lang="en-US" sz="2400" dirty="0"/>
              <a:t>- </a:t>
            </a:r>
            <a:r>
              <a:rPr lang="en-US" sz="2400" i="1" dirty="0"/>
              <a:t>those who worked for the wages. </a:t>
            </a:r>
          </a:p>
        </p:txBody>
      </p:sp>
    </p:spTree>
    <p:extLst>
      <p:ext uri="{BB962C8B-B14F-4D97-AF65-F5344CB8AC3E}">
        <p14:creationId xmlns:p14="http://schemas.microsoft.com/office/powerpoint/2010/main" val="62649354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45</TotalTime>
  <Words>623</Words>
  <Application>Microsoft Office PowerPoint</Application>
  <PresentationFormat>Widescreen</PresentationFormat>
  <Paragraphs>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Gill Sans MT</vt:lpstr>
      <vt:lpstr>Impact</vt:lpstr>
      <vt:lpstr>Badge</vt:lpstr>
      <vt:lpstr>Soci0logy Chapter 8 Section 1:  </vt:lpstr>
      <vt:lpstr>PowerPoint Presentation</vt:lpstr>
      <vt:lpstr>Social Stratification </vt:lpstr>
      <vt:lpstr>How is social Stratification related to social class? </vt:lpstr>
      <vt:lpstr>PowerPoint Presentation</vt:lpstr>
      <vt:lpstr>PowerPoint Presentation</vt:lpstr>
      <vt:lpstr>PowerPoint Presentation</vt:lpstr>
      <vt:lpstr>PowerPoint Presentation</vt:lpstr>
      <vt:lpstr>The Economic Dimension </vt:lpstr>
      <vt:lpstr>PowerPoint Presentation</vt:lpstr>
      <vt:lpstr>Are there extremes of income and poverty in the United States? </vt:lpstr>
      <vt:lpstr>2019 Poverty Guidelines </vt:lpstr>
      <vt:lpstr>Minimum Wage </vt:lpstr>
      <vt:lpstr>The Poverty Dimension </vt:lpstr>
      <vt:lpstr>Can you exercise power without being wealthy? </vt:lpstr>
      <vt:lpstr>PowerPoint Presentation</vt:lpstr>
      <vt:lpstr>PowerPoint Presentation</vt:lpstr>
      <vt:lpstr>Fame </vt:lpstr>
      <vt:lpstr>PowerPoint Presentation</vt:lpstr>
      <vt:lpstr>PowerPoint Presentation</vt:lpstr>
      <vt:lpstr>Adolf Hitler </vt:lpstr>
      <vt:lpstr>The Prestige Dimension </vt:lpstr>
      <vt:lpstr>PowerPoint Presentation</vt:lpstr>
      <vt:lpstr>How is Prestige Distributed?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Soci0logy Chapter 8 Section 1:  </dc:title>
  <dc:creator>Tyler Moudry</dc:creator>
  <cp:lastModifiedBy>Tyler Moudry</cp:lastModifiedBy>
  <cp:revision>7</cp:revision>
  <dcterms:created xsi:type="dcterms:W3CDTF">2019-02-22T04:51:12Z</dcterms:created>
  <dcterms:modified xsi:type="dcterms:W3CDTF">2019-02-22T05:36:52Z</dcterms:modified>
</cp:coreProperties>
</file>