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0" r:id="rId4"/>
    <p:sldId id="258" r:id="rId5"/>
    <p:sldId id="291" r:id="rId6"/>
    <p:sldId id="259" r:id="rId7"/>
    <p:sldId id="292" r:id="rId8"/>
    <p:sldId id="260" r:id="rId9"/>
    <p:sldId id="293" r:id="rId10"/>
    <p:sldId id="262" r:id="rId11"/>
    <p:sldId id="294" r:id="rId12"/>
    <p:sldId id="263" r:id="rId13"/>
    <p:sldId id="295" r:id="rId14"/>
    <p:sldId id="264" r:id="rId15"/>
    <p:sldId id="296" r:id="rId16"/>
    <p:sldId id="265" r:id="rId17"/>
    <p:sldId id="297" r:id="rId18"/>
    <p:sldId id="266" r:id="rId19"/>
    <p:sldId id="298" r:id="rId20"/>
    <p:sldId id="267" r:id="rId21"/>
    <p:sldId id="299" r:id="rId22"/>
    <p:sldId id="268" r:id="rId23"/>
    <p:sldId id="300" r:id="rId24"/>
    <p:sldId id="269" r:id="rId25"/>
    <p:sldId id="301" r:id="rId26"/>
    <p:sldId id="271" r:id="rId27"/>
    <p:sldId id="302" r:id="rId28"/>
    <p:sldId id="272" r:id="rId29"/>
    <p:sldId id="303" r:id="rId30"/>
    <p:sldId id="273" r:id="rId31"/>
    <p:sldId id="304" r:id="rId32"/>
    <p:sldId id="275" r:id="rId33"/>
    <p:sldId id="305" r:id="rId34"/>
    <p:sldId id="276" r:id="rId35"/>
    <p:sldId id="306" r:id="rId36"/>
    <p:sldId id="277" r:id="rId37"/>
    <p:sldId id="307" r:id="rId38"/>
    <p:sldId id="278" r:id="rId39"/>
    <p:sldId id="308" r:id="rId40"/>
    <p:sldId id="279" r:id="rId41"/>
    <p:sldId id="309" r:id="rId42"/>
    <p:sldId id="280" r:id="rId43"/>
    <p:sldId id="310" r:id="rId44"/>
    <p:sldId id="281" r:id="rId45"/>
    <p:sldId id="311" r:id="rId46"/>
    <p:sldId id="282" r:id="rId47"/>
    <p:sldId id="312" r:id="rId48"/>
    <p:sldId id="283" r:id="rId49"/>
    <p:sldId id="313" r:id="rId50"/>
    <p:sldId id="284" r:id="rId51"/>
    <p:sldId id="314" r:id="rId52"/>
    <p:sldId id="285" r:id="rId53"/>
    <p:sldId id="315" r:id="rId54"/>
    <p:sldId id="286" r:id="rId55"/>
    <p:sldId id="316" r:id="rId56"/>
    <p:sldId id="287" r:id="rId57"/>
    <p:sldId id="317" r:id="rId58"/>
    <p:sldId id="288" r:id="rId59"/>
    <p:sldId id="318" r:id="rId60"/>
    <p:sldId id="289" r:id="rId61"/>
    <p:sldId id="319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2C0F-585F-4C4F-AD0B-888CA22F4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Sociology Chapter 8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F9A43-6F95-48F5-A6E1-205EB993E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0C73-A3B8-43F2-BA76-3944C77B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AF292-CDA5-4D35-9A4C-7E201864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4800" dirty="0"/>
              <a:t>Who explained the importance of the economic foundations of </a:t>
            </a:r>
            <a:r>
              <a:rPr lang="en-US" sz="4800" i="1" dirty="0"/>
              <a:t>social classes</a:t>
            </a:r>
            <a:r>
              <a:rPr lang="en-US" sz="4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9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D3CA-9BE2-4893-8700-1396F2D3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7134D-707D-4A10-9E9D-F9DE5BA63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/>
              <a:t>Karl Marx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9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DA0C9-9CF1-451F-BCFE-F3187815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F85FD-2682-4B0B-BC93-59151D7C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5400" dirty="0"/>
              <a:t>Who emphasized the prestige and power aspects of stratification?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6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7D25B-F823-4D3E-9842-221A0027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CB5D5-881A-401C-B9C2-F127B0832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Max Weber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56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277B-7469-4A4B-91A7-E4F564D8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69D3D-E806-4857-930D-7BA76A808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Karl Marx predicated that capitalistic societies would be reduced to two social classes. Name and define the two classes.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4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33F5-C455-4555-9024-569DE504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5E326-E6B6-47C6-BE27-FD50F398B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400" dirty="0"/>
              <a:t>1. </a:t>
            </a:r>
            <a:r>
              <a:rPr lang="en-US" sz="4400" b="1" u="sng" dirty="0"/>
              <a:t>Bourgeoisie</a:t>
            </a:r>
            <a:r>
              <a:rPr lang="en-US" sz="4400" dirty="0"/>
              <a:t>- </a:t>
            </a:r>
            <a:r>
              <a:rPr lang="en-US" sz="4400" i="1" dirty="0"/>
              <a:t>those who owned the means of production. </a:t>
            </a:r>
          </a:p>
          <a:p>
            <a:pPr lvl="1"/>
            <a:r>
              <a:rPr lang="en-US" sz="4400" dirty="0"/>
              <a:t>2. </a:t>
            </a:r>
            <a:r>
              <a:rPr lang="en-US" sz="4400" b="1" u="sng" dirty="0"/>
              <a:t>Proletariat</a:t>
            </a:r>
            <a:r>
              <a:rPr lang="en-US" sz="4400" dirty="0"/>
              <a:t>- </a:t>
            </a:r>
            <a:r>
              <a:rPr lang="en-US" sz="4400" i="1" dirty="0"/>
              <a:t>those who worked for the wages.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7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678F-4000-4D7E-8882-F4F962A1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FAC6-D57C-4530-9390-43B278F8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According to Karl Marx:</a:t>
            </a:r>
          </a:p>
          <a:p>
            <a:pPr lvl="1"/>
            <a:r>
              <a:rPr lang="en-US" sz="3200" dirty="0"/>
              <a:t>Those who own and control _______________have the power in a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32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6F6D-60E2-4D7C-8AA3-174841D8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B784E-535B-43D7-9AB4-F408B8C96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capital</a:t>
            </a:r>
          </a:p>
        </p:txBody>
      </p:sp>
    </p:spTree>
    <p:extLst>
      <p:ext uri="{BB962C8B-B14F-4D97-AF65-F5344CB8AC3E}">
        <p14:creationId xmlns:p14="http://schemas.microsoft.com/office/powerpoint/2010/main" val="1704227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CD56-3628-475D-8070-DAB5BAC8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18AC9-13E7-4940-B85C-525D6928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Recognition, respect, and admiration attached to social positions. </a:t>
            </a:r>
          </a:p>
          <a:p>
            <a:pPr lvl="1"/>
            <a:r>
              <a:rPr lang="en-US" sz="3600" dirty="0"/>
              <a:t>(</a:t>
            </a:r>
            <a:r>
              <a:rPr lang="en-US" sz="3600" i="1" dirty="0"/>
              <a:t>Vocabulary term</a:t>
            </a:r>
            <a:r>
              <a:rPr lang="en-US" sz="36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0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29B4-0C06-4B9D-AC0E-2E6A5D9F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01DC-5257-4144-ADC2-09EC66BD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Prestige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5441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5436-C4BB-4263-836E-337A2AF6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9E13-3FC6-4086-9756-87EF2EA9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 arrangement or classification of something into different groups.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37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6073-1F10-4730-A72D-F6385200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E800-8FAA-4D6F-AB3B-D7FEACE5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</a:t>
            </a:r>
            <a:r>
              <a:rPr lang="en-US" b="1" dirty="0"/>
              <a:t>________________________</a:t>
            </a:r>
            <a:r>
              <a:rPr lang="en-US" dirty="0"/>
              <a:t>, stratification assures that the most qualified fill the most important positions, that these qualified people perform their tasks competently, and that they are rewarded for their efforts.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46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E9E1-CB2A-45F0-BAE6-A8FF8FD8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C977C-E6EF-49A0-A538-9803CBCC5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15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5C43-EB0A-442D-A796-E437547B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FF60C-ABBA-4888-98B8-48F774BD9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the________________ theory of stratification, inequality exists because some people are willing to exploit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99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8C2C2-C88E-4F5A-B5B7-E5D7577B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A3EE-B684-4CFB-96AC-1C8DCF088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Conflict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2916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60267-D682-4C58-988C-3A27A8BD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29A9-9C8C-4299-844B-B00D983B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Marx used the term</a:t>
            </a:r>
            <a:r>
              <a:rPr lang="en-US" b="1" u="sng" dirty="0"/>
              <a:t> ______________________________ </a:t>
            </a:r>
            <a:r>
              <a:rPr lang="en-US" dirty="0"/>
              <a:t>to refer to working-class acceptance of capitalist ideas and values.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18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FA112-768C-45D0-94C7-BEC5FB3A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F51F-C3AA-4190-856C-7EF2A7E1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False-consciousness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8681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686E3-04CB-4FA7-A708-A49938DA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D642E-3E34-4AF4-A2F2-9CDDA8EA2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Why is attempting to identify the social-class structure of American society hazardous?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87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B7F16-1A53-4237-A7A3-7CCB771C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8CC3-63BD-4C0A-B924-E72C1C403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Social classes are changeable and full of exceptions.</a:t>
            </a:r>
          </a:p>
        </p:txBody>
      </p:sp>
    </p:spTree>
    <p:extLst>
      <p:ext uri="{BB962C8B-B14F-4D97-AF65-F5344CB8AC3E}">
        <p14:creationId xmlns:p14="http://schemas.microsoft.com/office/powerpoint/2010/main" val="3025005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6F99-4A27-4803-B717-78EE37C8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56F1-A1CE-46AB-A853-37514D2BE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upper class includes only one percent of the population and may be divided into the…</a:t>
            </a:r>
          </a:p>
        </p:txBody>
      </p:sp>
    </p:spTree>
    <p:extLst>
      <p:ext uri="{BB962C8B-B14F-4D97-AF65-F5344CB8AC3E}">
        <p14:creationId xmlns:p14="http://schemas.microsoft.com/office/powerpoint/2010/main" val="2175171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0A31-B39F-48EA-8A97-0143401E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4DBC4-38AF-4580-95B7-3D5161604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upper-upper class and the lower-upper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9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26CD-EC2A-4142-8612-7CBB388A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3C103-C18E-49B9-A5ED-4EAC4F859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Stratification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76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4623-6F8F-442A-80BC-30D8A6EC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D258-C211-4610-80B3-05262A55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Why are People more often in the lower-upper class?  </a:t>
            </a:r>
          </a:p>
        </p:txBody>
      </p:sp>
    </p:spTree>
    <p:extLst>
      <p:ext uri="{BB962C8B-B14F-4D97-AF65-F5344CB8AC3E}">
        <p14:creationId xmlns:p14="http://schemas.microsoft.com/office/powerpoint/2010/main" val="430098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6609-DB14-4FFB-AC04-4BAD252D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0EDE-D468-4B89-BBB0-7356CC2D2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Due to achievement and earned income than because of birth and inherited wealth.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50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7A06-1B62-4BA2-A266-4C1EEA23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ACD5-73AE-4A81-B9F7-C52C4A4A5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Often referred to as the __________________- comprises almost one-third of the population. </a:t>
            </a:r>
          </a:p>
          <a:p>
            <a:pPr lvl="1"/>
            <a:r>
              <a:rPr lang="en-US" sz="3400" i="1" dirty="0"/>
              <a:t>Working class people include roofers, delivery truck drivers, machine operators, and salespeople.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13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22C7-69E9-44BC-B9E8-68EC5545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EE33-C9AC-4F45-AF95-E9E5DD8A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lower-middle class</a:t>
            </a:r>
          </a:p>
        </p:txBody>
      </p:sp>
    </p:spTree>
    <p:extLst>
      <p:ext uri="{BB962C8B-B14F-4D97-AF65-F5344CB8AC3E}">
        <p14:creationId xmlns:p14="http://schemas.microsoft.com/office/powerpoint/2010/main" val="4110029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3BFC-5BFF-4D0E-89F0-4A4761CD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E9B5-F471-41E5-99E1-4284CDAA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most common shared characteristics of the working poor and the underclass is…</a:t>
            </a:r>
          </a:p>
        </p:txBody>
      </p:sp>
    </p:spTree>
    <p:extLst>
      <p:ext uri="{BB962C8B-B14F-4D97-AF65-F5344CB8AC3E}">
        <p14:creationId xmlns:p14="http://schemas.microsoft.com/office/powerpoint/2010/main" val="1529792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B16-EC9F-4B81-9C02-BAEAEEB8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7AEF8-9481-43BB-B2BE-908EAFBF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 lack of skill to obtain jobs that pay enough to meet basic needs.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FCF0-3315-4325-AF95-5E3E9A6F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0E49D-9325-4C70-94BE-2CF2A5A6D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/>
              <a:t>________________________ </a:t>
            </a:r>
            <a:r>
              <a:rPr lang="en-US" sz="3600" dirty="0"/>
              <a:t>is the absence of enough money to secure life’s necessities- enough food, a safe place to live, and so forth.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23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2798-2F14-469F-A4E8-367758D7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2044-D8EC-424C-B273-D1595413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Absolute poverty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0036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CF03B-4012-4843-AE4E-5968C140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06A7F-0591-49A2-AB76-D78C5BAAA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We measure </a:t>
            </a:r>
            <a:r>
              <a:rPr lang="en-US" sz="3600" b="1" u="sng" dirty="0"/>
              <a:t>__________________________ </a:t>
            </a:r>
            <a:r>
              <a:rPr lang="en-US" sz="3600" dirty="0"/>
              <a:t>by comparing the economic condition of those at the bottom of society with the economic conditions of other members of that society.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28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79EE-F91B-4991-884E-C3B824D1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5EB4-E009-4E66-8DE4-755738F5A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relative poverty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847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92E7-EE07-4475-8C34-F6959E57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99593-5E72-40A8-B433-3DFDFED8D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4000" dirty="0"/>
              <a:t>-</a:t>
            </a:r>
            <a:r>
              <a:rPr lang="en-US" sz="4800" dirty="0"/>
              <a:t>a country's trade and industry are controlled by private owners for profit, rather than by the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81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15FB-3F6C-44E9-BF2A-E73C9736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3989-3722-4325-BB28-8A55C405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Between 1960 and today, women and children make up a larger proportion of the poor. </a:t>
            </a:r>
          </a:p>
          <a:p>
            <a:r>
              <a:rPr lang="en-US" sz="2400" dirty="0"/>
              <a:t>Sociologists refer to this trend as the </a:t>
            </a:r>
            <a:r>
              <a:rPr lang="en-US" sz="2400" b="1" u="sng" dirty="0"/>
              <a:t>_______________________________.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4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36EE-431C-487E-9257-2C3E825B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B868-62D1-45E9-865B-DF01651AB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feminization of poverty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907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13BDF-3FC4-4F3C-885E-D0BA957D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684B-7A2E-4957-A9D8-EBE2175AB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1964, President Lyndon Johnson marshalled the forces of the federal government to begin a…</a:t>
            </a:r>
          </a:p>
        </p:txBody>
      </p:sp>
    </p:spTree>
    <p:extLst>
      <p:ext uri="{BB962C8B-B14F-4D97-AF65-F5344CB8AC3E}">
        <p14:creationId xmlns:p14="http://schemas.microsoft.com/office/powerpoint/2010/main" val="9819304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D9FC-0AF3-40B0-93D8-EEBDD912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48FE-1E56-45F6-BA7A-ED534725E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/>
              <a:t>War on Poverty</a:t>
            </a:r>
            <a:r>
              <a:rPr lang="en-US" sz="4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62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D3AD2-BD6F-42EF-B20A-09C86230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E302-A8C3-4686-8B27-794708640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was the philosophy of the war on poverty?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328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4F6F-5936-49EE-A20A-4FBDEBFF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A5708-12A7-490B-9BB4-1335EC660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Philosophy – “Help the poor people help themselves).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56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D450-8CA3-4E9E-A5E4-48554278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0026-3116-4736-B6B8-6CBC02BA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problem with most people entering the workforce after receiving welfare?</a:t>
            </a:r>
          </a:p>
        </p:txBody>
      </p:sp>
    </p:spTree>
    <p:extLst>
      <p:ext uri="{BB962C8B-B14F-4D97-AF65-F5344CB8AC3E}">
        <p14:creationId xmlns:p14="http://schemas.microsoft.com/office/powerpoint/2010/main" val="3008732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676D-C6A2-47DD-B58F-2ECD7B1D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A643-AD30-4192-9EF6-D14E83A70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hold entry level jobs- in restaurants, cleaning services, and retail stores.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325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6938-6889-4115-A276-C6172FFB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4F6D-BEE5-43CC-A38F-268C85F7C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Involves changing from one occupation to another at the same social class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067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CBDE-A07F-413D-A7B8-D44564BA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5DCA2-D99A-4CB0-9465-38F8E415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Horizontal mobility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291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326-A154-4996-AD8B-A59B9553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0AE28-5B30-4DD5-8E31-AFC6E631B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Capitalism</a:t>
            </a:r>
          </a:p>
        </p:txBody>
      </p:sp>
    </p:spTree>
    <p:extLst>
      <p:ext uri="{BB962C8B-B14F-4D97-AF65-F5344CB8AC3E}">
        <p14:creationId xmlns:p14="http://schemas.microsoft.com/office/powerpoint/2010/main" val="19642603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55AA-7DCE-4883-B397-DAB6EBB5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0AFFA-C31B-4905-A548-EF91503C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With </a:t>
            </a:r>
            <a:r>
              <a:rPr lang="en-US" sz="2800" b="1" u="sng" dirty="0"/>
              <a:t>___________________________</a:t>
            </a:r>
            <a:r>
              <a:rPr lang="en-US" sz="2800" dirty="0"/>
              <a:t>, a person’s occupational status or social class moves upward or downward.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08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3901-443F-4706-B2BA-AB5D9D21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A0ED-AE0C-4A48-8FC1-A1553E6F4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vertical mobility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4204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B7E9-8A16-4376-904E-44072F78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BC8B8-E52C-4366-B8E9-6549CC79A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a change takes place over a generation, especially a higher level of occupation, it is called…</a:t>
            </a:r>
          </a:p>
        </p:txBody>
      </p:sp>
    </p:spTree>
    <p:extLst>
      <p:ext uri="{BB962C8B-B14F-4D97-AF65-F5344CB8AC3E}">
        <p14:creationId xmlns:p14="http://schemas.microsoft.com/office/powerpoint/2010/main" val="24492564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7CFA-D276-4086-8596-9B13A3A3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07A77-4F43-49C5-929D-851D5AE52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intergenerational mobility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23815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8B4C-5A99-4FEE-9C26-2E76678A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067B-EFBE-4C89-B83D-40A53C6FC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a(n)______________________________, there is no social mobility because social status is inherited and cannot be changed.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913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64B6-01DF-4067-9850-7E5A7A2F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1771-A9B1-4F61-88E0-974E4A087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caste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32415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2735-9D17-4AFE-BDBD-07C6F21A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30F38-A5D8-48B3-9A7F-ADDEE8707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 a(n) _________________________, an individual’s social class is based on merit and individual effort.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38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33FC-CBC4-4EA1-889E-160D293D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E68F8-FD3F-49AE-93C7-8C12186F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open-class system</a:t>
            </a:r>
          </a:p>
        </p:txBody>
      </p:sp>
    </p:spTree>
    <p:extLst>
      <p:ext uri="{BB962C8B-B14F-4D97-AF65-F5344CB8AC3E}">
        <p14:creationId xmlns:p14="http://schemas.microsoft.com/office/powerpoint/2010/main" val="6124766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5C64-3257-48CC-84D2-FAF96711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F37A6-9C61-4863-95B0-0C7F9972E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After World War II, an explosion in the availability of high-paying manufacturing jobs made it relatively easy for people to move upward. </a:t>
            </a:r>
          </a:p>
          <a:p>
            <a:endParaRPr lang="en-US" sz="2400" dirty="0"/>
          </a:p>
          <a:p>
            <a:pPr lvl="1"/>
            <a:r>
              <a:rPr lang="en-US" sz="2400" dirty="0"/>
              <a:t>However, with ______________________________, improved means of communication, and better transportation, it is possible for U. S. companies seeking to lower their costs to move their manufacturing operations overseas.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5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A4BF-D911-4F9D-B8F1-8B56D7EB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02AED-36E1-4B3A-887F-0EF1010E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computer-driven production</a:t>
            </a:r>
          </a:p>
        </p:txBody>
      </p:sp>
    </p:spTree>
    <p:extLst>
      <p:ext uri="{BB962C8B-B14F-4D97-AF65-F5344CB8AC3E}">
        <p14:creationId xmlns:p14="http://schemas.microsoft.com/office/powerpoint/2010/main" val="383541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9921-2CC8-4AF4-A9CC-CB622A25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1FA2F-1F73-42C0-91BD-23FAE5C85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Each of the layers in a stratification system is a(n) </a:t>
            </a:r>
            <a:r>
              <a:rPr lang="en-US" sz="3200" b="1" dirty="0"/>
              <a:t>______________________</a:t>
            </a:r>
            <a:r>
              <a:rPr lang="en-US" sz="3200" i="1" dirty="0"/>
              <a:t>a segment of a population whose members hold similar amounts of scare resources and share values, norms, and an indefinable lifestyle.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496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A6A-D43B-4E58-874F-D6A90814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D8A4-D5F7-4B0B-A355-33E2DFAD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 downwardly mobile people experience?  </a:t>
            </a:r>
          </a:p>
        </p:txBody>
      </p:sp>
    </p:spTree>
    <p:extLst>
      <p:ext uri="{BB962C8B-B14F-4D97-AF65-F5344CB8AC3E}">
        <p14:creationId xmlns:p14="http://schemas.microsoft.com/office/powerpoint/2010/main" val="6272821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98C6-2A98-40C3-A1E4-20DC45A9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13F0-7E9A-4596-8963-19385F1B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lowered self-esteem, despair, depression, feelings of powerlessness, and a loss of sense of honor.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2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3893-EFDD-4D11-8EB2-E49E4B9C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0FC54-17B6-4F33-9483-78A3D99F2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social class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006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3D9A-04B4-4082-812C-4A6DD0AB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E670-DD86-45A2-98DA-AF902F9B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What type of countries generally have three broad classes?</a:t>
            </a:r>
          </a:p>
          <a:p>
            <a:pPr lvl="1"/>
            <a:r>
              <a:rPr lang="en-US" sz="4000" b="1" i="1" dirty="0"/>
              <a:t>Upper</a:t>
            </a:r>
          </a:p>
          <a:p>
            <a:pPr lvl="1"/>
            <a:r>
              <a:rPr lang="en-US" sz="4000" b="1" i="1" dirty="0"/>
              <a:t>Middle</a:t>
            </a:r>
          </a:p>
          <a:p>
            <a:pPr lvl="1"/>
            <a:r>
              <a:rPr lang="en-US" sz="4000" b="1" i="1" dirty="0"/>
              <a:t>Lower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1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E209-B124-4E5D-8FA0-B5573242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014A-518C-4987-85BD-46E989BB8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Technologically developed</a:t>
            </a:r>
          </a:p>
        </p:txBody>
      </p:sp>
    </p:spTree>
    <p:extLst>
      <p:ext uri="{BB962C8B-B14F-4D97-AF65-F5344CB8AC3E}">
        <p14:creationId xmlns:p14="http://schemas.microsoft.com/office/powerpoint/2010/main" val="42147003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799</TotalTime>
  <Words>710</Words>
  <Application>Microsoft Office PowerPoint</Application>
  <PresentationFormat>Widescreen</PresentationFormat>
  <Paragraphs>72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Gill Sans MT</vt:lpstr>
      <vt:lpstr>Impact</vt:lpstr>
      <vt:lpstr>Badge</vt:lpstr>
      <vt:lpstr>Sociology Chapter 8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Chapter 8 Review </dc:title>
  <dc:creator>Tyler Moudry</dc:creator>
  <cp:lastModifiedBy>Tyler Moudry</cp:lastModifiedBy>
  <cp:revision>9</cp:revision>
  <dcterms:created xsi:type="dcterms:W3CDTF">2019-03-05T19:05:39Z</dcterms:created>
  <dcterms:modified xsi:type="dcterms:W3CDTF">2019-03-06T08:24:55Z</dcterms:modified>
</cp:coreProperties>
</file>