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131F9-BBE6-457F-AAF5-F5ACEA2D8C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7 Section 5:</a:t>
            </a:r>
            <a:br>
              <a:rPr lang="en-US" dirty="0"/>
            </a:br>
            <a:r>
              <a:rPr lang="en-US" dirty="0"/>
              <a:t>Crime and Punishment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1E6A5-DE45-43DF-9F66-E354196328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76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5F2F-CF64-401F-B2DA-57ACD5002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has juvenile crime gone down?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461E4-505D-40AA-A63E-733EB0C3F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has been a decline in the demand for crack cocaine. </a:t>
            </a:r>
          </a:p>
          <a:p>
            <a:r>
              <a:rPr lang="en-US" sz="2800" dirty="0"/>
              <a:t>Repeat violent juvenile offenders have been given longer sentences. </a:t>
            </a:r>
          </a:p>
          <a:p>
            <a:r>
              <a:rPr lang="en-US" sz="2800" dirty="0"/>
              <a:t>Police are cracking down on illegal guns on the street. </a:t>
            </a:r>
          </a:p>
        </p:txBody>
      </p:sp>
    </p:spTree>
    <p:extLst>
      <p:ext uri="{BB962C8B-B14F-4D97-AF65-F5344CB8AC3E}">
        <p14:creationId xmlns:p14="http://schemas.microsoft.com/office/powerpoint/2010/main" val="1348324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FF4C-9061-41A9-B41C-53F2F7E1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Crime Control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9BA92-2930-45DE-A6E7-700EAF844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criminal justice system is made up of the institutions and processes responsible for enforcing criminal statues. </a:t>
            </a:r>
          </a:p>
        </p:txBody>
      </p:sp>
    </p:spTree>
    <p:extLst>
      <p:ext uri="{BB962C8B-B14F-4D97-AF65-F5344CB8AC3E}">
        <p14:creationId xmlns:p14="http://schemas.microsoft.com/office/powerpoint/2010/main" val="2510973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9331F-1A22-4AB2-A31A-E9B9ADABD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punishment discourage crime?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6F24A-140E-42A0-8C96-C273BC6BF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9578"/>
          </a:xfrm>
        </p:spPr>
        <p:txBody>
          <a:bodyPr/>
          <a:lstStyle/>
          <a:p>
            <a:r>
              <a:rPr lang="en-US" b="1" u="sng" dirty="0"/>
              <a:t>Deterrence</a:t>
            </a:r>
            <a:r>
              <a:rPr lang="en-US" dirty="0"/>
              <a:t>- uses the threat of punishment to discourage criminal actions. </a:t>
            </a:r>
          </a:p>
          <a:p>
            <a:endParaRPr lang="en-US" dirty="0"/>
          </a:p>
          <a:p>
            <a:r>
              <a:rPr lang="en-US" dirty="0"/>
              <a:t>The threat of punishment does deter crime if potential lawbreakers know two things: </a:t>
            </a:r>
          </a:p>
          <a:p>
            <a:pPr lvl="1"/>
            <a:r>
              <a:rPr lang="en-US" dirty="0"/>
              <a:t>1. that they are likely to get caught.  </a:t>
            </a:r>
          </a:p>
          <a:p>
            <a:pPr lvl="1"/>
            <a:r>
              <a:rPr lang="en-US" dirty="0"/>
              <a:t>2. punishment will be severe.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the U.S., however, the punishment for crime is usually not certain, swift, or severe.</a:t>
            </a:r>
          </a:p>
          <a:p>
            <a:pPr lvl="1"/>
            <a:r>
              <a:rPr lang="en-US" dirty="0"/>
              <a:t>Punishment does not have the deterrent effect that if could have. </a:t>
            </a:r>
          </a:p>
        </p:txBody>
      </p:sp>
    </p:spTree>
    <p:extLst>
      <p:ext uri="{BB962C8B-B14F-4D97-AF65-F5344CB8AC3E}">
        <p14:creationId xmlns:p14="http://schemas.microsoft.com/office/powerpoint/2010/main" val="2000378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AAFB8-3FE7-40F5-B67D-2C1D0AB74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Americans believe capital punishment deters criminals?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96CAC-55AC-41B1-A89D-ADB6A454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About ¾ of Americans believe that the death penalty acts as a deterrent to murder. </a:t>
            </a:r>
          </a:p>
          <a:p>
            <a:endParaRPr lang="en-US" sz="2400" dirty="0"/>
          </a:p>
          <a:p>
            <a:r>
              <a:rPr lang="en-US" sz="2400" dirty="0"/>
              <a:t>Research does show the death penalty does not reduce the murder rate. </a:t>
            </a:r>
          </a:p>
        </p:txBody>
      </p:sp>
    </p:spTree>
    <p:extLst>
      <p:ext uri="{BB962C8B-B14F-4D97-AF65-F5344CB8AC3E}">
        <p14:creationId xmlns:p14="http://schemas.microsoft.com/office/powerpoint/2010/main" val="230539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1DE78-CC68-4311-871B-22C60A0B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the attitude toward the death penalty vary?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88815-FF65-4CF7-A9DB-DE3388D2A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Attitudes toward the death penalty in the United States vary according to race and ethnicity. </a:t>
            </a:r>
          </a:p>
          <a:p>
            <a:endParaRPr lang="en-US" sz="2400" dirty="0"/>
          </a:p>
          <a:p>
            <a:r>
              <a:rPr lang="en-US" sz="2400" dirty="0"/>
              <a:t>Racial minorities constitute half of all inmates in U.S. prisons. </a:t>
            </a:r>
          </a:p>
        </p:txBody>
      </p:sp>
    </p:spTree>
    <p:extLst>
      <p:ext uri="{BB962C8B-B14F-4D97-AF65-F5344CB8AC3E}">
        <p14:creationId xmlns:p14="http://schemas.microsoft.com/office/powerpoint/2010/main" val="2771505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3099-5E29-4A61-88E1-75DC97866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retribution?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9E8AC-0A8B-4AE1-92BE-7FA22BF5C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Retribution is a type of punishment intended to make criminals pay compensation for their acts.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It does not allow individuals to take personal vengeance. </a:t>
            </a:r>
          </a:p>
        </p:txBody>
      </p:sp>
    </p:spTree>
    <p:extLst>
      <p:ext uri="{BB962C8B-B14F-4D97-AF65-F5344CB8AC3E}">
        <p14:creationId xmlns:p14="http://schemas.microsoft.com/office/powerpoint/2010/main" val="3385084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232E-9922-4E01-B1BF-93AAD3CB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society keep criminals in prisons?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BB0D8-910F-48EE-A442-5267A67A4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210945" cy="3880773"/>
          </a:xfrm>
        </p:spPr>
        <p:txBody>
          <a:bodyPr>
            <a:normAutofit/>
          </a:bodyPr>
          <a:lstStyle/>
          <a:p>
            <a:r>
              <a:rPr lang="en-US" sz="3200" dirty="0"/>
              <a:t>The basic idea behind incarceration- keeping criminals in prisons- </a:t>
            </a:r>
            <a:r>
              <a:rPr lang="en-US" sz="3200" b="1" i="1" dirty="0"/>
              <a:t>is that criminals who are not on the street cannot commit crimes. </a:t>
            </a:r>
          </a:p>
        </p:txBody>
      </p:sp>
    </p:spTree>
    <p:extLst>
      <p:ext uri="{BB962C8B-B14F-4D97-AF65-F5344CB8AC3E}">
        <p14:creationId xmlns:p14="http://schemas.microsoft.com/office/powerpoint/2010/main" val="1514752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ADDF-0480-4B21-BDDF-848F69E08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prisons rehabilitate criminals?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BD388-BC12-4528-B7B3-A11D658F7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Rehabilitation is an approach to crime control that attempts to re-socialize  criminals. </a:t>
            </a:r>
          </a:p>
          <a:p>
            <a:endParaRPr lang="en-US" sz="3200" dirty="0"/>
          </a:p>
          <a:p>
            <a:r>
              <a:rPr lang="en-US" sz="3200" dirty="0"/>
              <a:t>Unfortunately, 30 to 60 percent of those released from institutions are sent pack to prison in two to five years. </a:t>
            </a:r>
          </a:p>
        </p:txBody>
      </p:sp>
    </p:spTree>
    <p:extLst>
      <p:ext uri="{BB962C8B-B14F-4D97-AF65-F5344CB8AC3E}">
        <p14:creationId xmlns:p14="http://schemas.microsoft.com/office/powerpoint/2010/main" val="1885200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EC2B-A964-431B-9D39-E75B92FE6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42A70-72F5-4F01-B7D1-F6A414331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998294" cy="4367802"/>
          </a:xfrm>
        </p:spPr>
        <p:txBody>
          <a:bodyPr>
            <a:normAutofit/>
          </a:bodyPr>
          <a:lstStyle/>
          <a:p>
            <a:r>
              <a:rPr lang="en-US" sz="2800" dirty="0"/>
              <a:t>The return to criminal behavior is called </a:t>
            </a:r>
            <a:r>
              <a:rPr lang="en-US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recidivism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r>
              <a:rPr lang="en-US" sz="2800" dirty="0"/>
              <a:t>Reasons for the high rate of recidivism include:</a:t>
            </a:r>
          </a:p>
          <a:p>
            <a:pPr lvl="1"/>
            <a:r>
              <a:rPr lang="en-US" sz="2800" b="1" i="1" dirty="0"/>
              <a:t>The basic nature of the offenders.</a:t>
            </a:r>
          </a:p>
          <a:p>
            <a:pPr lvl="1"/>
            <a:r>
              <a:rPr lang="en-US" sz="2800" b="1" i="1" dirty="0"/>
              <a:t>Influences of more hardened criminals.</a:t>
            </a:r>
          </a:p>
          <a:p>
            <a:pPr lvl="1"/>
            <a:r>
              <a:rPr lang="en-US" sz="2800" b="1" i="1" dirty="0"/>
              <a:t>The stigma of being an ex-convict. </a:t>
            </a:r>
          </a:p>
        </p:txBody>
      </p:sp>
    </p:spTree>
    <p:extLst>
      <p:ext uri="{BB962C8B-B14F-4D97-AF65-F5344CB8AC3E}">
        <p14:creationId xmlns:p14="http://schemas.microsoft.com/office/powerpoint/2010/main" val="2167515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20D8F-005D-4424-AF9B-8E1BEA02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alternatives to prisons?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01784-B9E7-4C8D-AB61-3C353B8F1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1. a combination of prison and probation, not just locked up. </a:t>
            </a:r>
          </a:p>
          <a:p>
            <a:r>
              <a:rPr lang="en-US" sz="2800" dirty="0"/>
              <a:t>2. Community-based programs.</a:t>
            </a:r>
          </a:p>
          <a:p>
            <a:r>
              <a:rPr lang="en-US" sz="2800" dirty="0"/>
              <a:t>3. Diversion strategy (community based treatment).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4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05F93-73E9-48C8-97D8-963B7D446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of Crime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FAFD0-3F61-4A43-8E6B-8AEAB5913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Most Americans think of </a:t>
            </a:r>
            <a:r>
              <a:rPr lang="en-US" sz="2800" b="1" u="sng" dirty="0"/>
              <a:t>crime</a:t>
            </a:r>
            <a:r>
              <a:rPr lang="en-US" sz="2800" dirty="0"/>
              <a:t>-acts in violation of statute law- as including a narrow range of behavior. </a:t>
            </a:r>
          </a:p>
          <a:p>
            <a:endParaRPr lang="en-US" sz="2800" dirty="0"/>
          </a:p>
          <a:p>
            <a:r>
              <a:rPr lang="en-US" sz="2800" dirty="0"/>
              <a:t>More than 2,800 acts are classified as federal crimes. </a:t>
            </a:r>
          </a:p>
        </p:txBody>
      </p:sp>
    </p:spTree>
    <p:extLst>
      <p:ext uri="{BB962C8B-B14F-4D97-AF65-F5344CB8AC3E}">
        <p14:creationId xmlns:p14="http://schemas.microsoft.com/office/powerpoint/2010/main" val="2343128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8806D-66F2-4C14-A3A4-190F97AF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any of these alternatives work?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E5D45-CE4E-4B3B-846D-110484E11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Recently, Americans have taken a harsher view toward criminals, so support for alternatives may be eroding. </a:t>
            </a:r>
          </a:p>
        </p:txBody>
      </p:sp>
    </p:spTree>
    <p:extLst>
      <p:ext uri="{BB962C8B-B14F-4D97-AF65-F5344CB8AC3E}">
        <p14:creationId xmlns:p14="http://schemas.microsoft.com/office/powerpoint/2010/main" val="8877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A63CC-C49E-4925-A972-654B298DE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crime is there is the United States today?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FF1F4-33C0-4FB6-BF80-D8B5E5A36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Crime increased shapely between the 1960s and the 1990s. </a:t>
            </a:r>
          </a:p>
          <a:p>
            <a:endParaRPr lang="en-US" sz="2800" dirty="0"/>
          </a:p>
          <a:p>
            <a:pPr lvl="1"/>
            <a:r>
              <a:rPr lang="en-US" sz="2800" dirty="0"/>
              <a:t>Violent crime rates are considerably higher in the U.S. than in most other industrialized country. </a:t>
            </a:r>
          </a:p>
        </p:txBody>
      </p:sp>
    </p:spTree>
    <p:extLst>
      <p:ext uri="{BB962C8B-B14F-4D97-AF65-F5344CB8AC3E}">
        <p14:creationId xmlns:p14="http://schemas.microsoft.com/office/powerpoint/2010/main" val="131142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26CD3-4C97-439B-9932-CD945B86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crime statistic collected?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46CDE-49E8-42F3-9BD2-7BCE8C991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major source of American crime statistics is the Federal Bureau of Investigation’s Uniform Crime Reports (UCR). 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800" i="1" dirty="0"/>
              <a:t>These official statistics are gathered from police departments across the country. </a:t>
            </a:r>
          </a:p>
        </p:txBody>
      </p:sp>
    </p:spTree>
    <p:extLst>
      <p:ext uri="{BB962C8B-B14F-4D97-AF65-F5344CB8AC3E}">
        <p14:creationId xmlns:p14="http://schemas.microsoft.com/office/powerpoint/2010/main" val="144769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0CC3-37EB-4140-93B8-AB9C3C95B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What do UCR (Uniform Crime Reports) statistics cover?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F861E-0F6B-41AC-980C-D4195DA45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95153"/>
            <a:ext cx="9019559" cy="576284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Nine types of crime (called crime index offenses) are tracked:</a:t>
            </a:r>
          </a:p>
          <a:p>
            <a:pPr lvl="1"/>
            <a:r>
              <a:rPr lang="en-US" sz="2000" b="1" i="1" u="sng" dirty="0"/>
              <a:t>Murder</a:t>
            </a:r>
          </a:p>
          <a:p>
            <a:pPr lvl="1"/>
            <a:r>
              <a:rPr lang="en-US" sz="2000" b="1" i="1" u="sng" dirty="0"/>
              <a:t>Forcible rape- </a:t>
            </a:r>
            <a:r>
              <a:rPr lang="en-US" sz="2000" b="1" i="1" dirty="0"/>
              <a:t>includes marital rape </a:t>
            </a:r>
            <a:endParaRPr lang="en-US" sz="2000" b="1" i="1" u="sng" dirty="0"/>
          </a:p>
          <a:p>
            <a:pPr lvl="1"/>
            <a:r>
              <a:rPr lang="en-US" sz="2000" b="1" i="1" u="sng" dirty="0"/>
              <a:t>Robbery</a:t>
            </a:r>
            <a:r>
              <a:rPr lang="en-US" sz="2000" b="1" i="1" dirty="0"/>
              <a:t> -  does involve person-to-person interaction  with force.</a:t>
            </a:r>
          </a:p>
          <a:p>
            <a:pPr lvl="1"/>
            <a:r>
              <a:rPr lang="en-US" sz="2000" b="1" i="1" u="sng" dirty="0"/>
              <a:t>Aggravated assault </a:t>
            </a:r>
            <a:r>
              <a:rPr lang="en-US" sz="2000" b="1" i="1" dirty="0"/>
              <a:t>-attempt to cause serious bodily injury to another or to cause serious bodily injury purposely, knowingly or recklessly, with an extreme indifference to the value of human life.</a:t>
            </a:r>
            <a:endParaRPr lang="en-US" sz="2000" b="1" i="1" u="sng" dirty="0"/>
          </a:p>
          <a:p>
            <a:pPr lvl="1"/>
            <a:r>
              <a:rPr lang="en-US" sz="2000" b="1" i="1" u="sng" dirty="0"/>
              <a:t>Burglary</a:t>
            </a:r>
            <a:r>
              <a:rPr lang="en-US" sz="2000" b="1" i="1" dirty="0"/>
              <a:t> - the entering of a building or residence with the intention to commit a theft or any felonious crime.</a:t>
            </a:r>
          </a:p>
          <a:p>
            <a:pPr lvl="1"/>
            <a:r>
              <a:rPr lang="en-US" sz="2000" b="1" i="1" u="sng" dirty="0"/>
              <a:t>Larceny</a:t>
            </a:r>
            <a:r>
              <a:rPr lang="en-US" sz="2000" b="1" i="1" dirty="0"/>
              <a:t>-theft-the unauthorized taking of another person's property with the intent to permanently deprive them of the use of the property. </a:t>
            </a:r>
          </a:p>
          <a:p>
            <a:pPr lvl="1"/>
            <a:r>
              <a:rPr lang="en-US" sz="2000" b="1" i="1" u="sng" dirty="0"/>
              <a:t>Motor vehicle theft </a:t>
            </a:r>
          </a:p>
          <a:p>
            <a:pPr lvl="1"/>
            <a:r>
              <a:rPr lang="en-US" sz="2000" b="1" i="1" u="sng" dirty="0"/>
              <a:t>Arson</a:t>
            </a:r>
          </a:p>
          <a:p>
            <a:pPr lvl="1"/>
            <a:r>
              <a:rPr lang="en-US" sz="2000" b="1" i="1" u="sng" dirty="0"/>
              <a:t>Hate crimes </a:t>
            </a:r>
            <a:r>
              <a:rPr lang="en-US" sz="2000" b="1" i="1" dirty="0"/>
              <a:t>-  typically involving violence, that is motivated by prejudice on the basis of race, religion, sexual orientation, or other grounds.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36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60CB4-6D5C-42A4-8F84-002D35B2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Reliable are UCR (Uniform Crime Reports) Statistics?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85ECF-2E16-4998-B94D-690E1A500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UCR tends to overrepresent the lower classes and undercount the middle and upper classes. </a:t>
            </a:r>
          </a:p>
          <a:p>
            <a:r>
              <a:rPr lang="en-US" sz="2400" dirty="0"/>
              <a:t>Some crimes are not as likely  to be reported to the police as murder and auto thefts. </a:t>
            </a:r>
          </a:p>
          <a:p>
            <a:r>
              <a:rPr lang="en-US" sz="2400" dirty="0"/>
              <a:t>Intoxicated people are subject to arrest in public places, but are fairly safe in private settings where the police cannot enter without a warrant. </a:t>
            </a:r>
          </a:p>
          <a:p>
            <a:r>
              <a:rPr lang="en-US" sz="2400" dirty="0"/>
              <a:t>About 2/3 of U.S. crimes are not reported at all. </a:t>
            </a:r>
          </a:p>
          <a:p>
            <a:r>
              <a:rPr lang="en-US" sz="2400" dirty="0"/>
              <a:t>Crime reporting varies from place to place and crime to crime, and white-collar offenders are seldom included. </a:t>
            </a:r>
          </a:p>
        </p:txBody>
      </p:sp>
    </p:spTree>
    <p:extLst>
      <p:ext uri="{BB962C8B-B14F-4D97-AF65-F5344CB8AC3E}">
        <p14:creationId xmlns:p14="http://schemas.microsoft.com/office/powerpoint/2010/main" val="3238747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E7FA-40DC-4E4B-B347-C321DCE54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any other crime statistics available?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7466D-110F-49A5-B25F-3673B0F27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National Crime Victimization Survey (NCVS) </a:t>
            </a:r>
          </a:p>
          <a:p>
            <a:pPr lvl="1"/>
            <a:r>
              <a:rPr lang="en-US" sz="2800" dirty="0"/>
              <a:t>It helps make up for the underreporting of crime.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Its surveys are more scientifically sound than methods used in the UCR (Uniform Crime Reports).  </a:t>
            </a:r>
          </a:p>
        </p:txBody>
      </p:sp>
    </p:spTree>
    <p:extLst>
      <p:ext uri="{BB962C8B-B14F-4D97-AF65-F5344CB8AC3E}">
        <p14:creationId xmlns:p14="http://schemas.microsoft.com/office/powerpoint/2010/main" val="410047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FB44-AE01-4493-BCF4-9182C586D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Juvenile Crime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E7B19-0633-44E0-9DF5-6DB4FAD66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Violations among those under 18 years of 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94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CE3C-F6CC-407D-8731-DDBC48DBA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trend in juvenile crime?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9A08-352F-4B05-A97E-11AD6E2FC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juvenile murder arrest rate dropped by 68 percent.</a:t>
            </a:r>
          </a:p>
          <a:p>
            <a:r>
              <a:rPr lang="en-US" sz="2800" dirty="0"/>
              <a:t>Juvenile arrests for weapons violations declined by a third.</a:t>
            </a:r>
          </a:p>
          <a:p>
            <a:r>
              <a:rPr lang="en-US" sz="2800" dirty="0"/>
              <a:t>The juvenile rape arrest rate went down by 31 percent. </a:t>
            </a:r>
          </a:p>
        </p:txBody>
      </p:sp>
    </p:spTree>
    <p:extLst>
      <p:ext uri="{BB962C8B-B14F-4D97-AF65-F5344CB8AC3E}">
        <p14:creationId xmlns:p14="http://schemas.microsoft.com/office/powerpoint/2010/main" val="33383957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6052</TotalTime>
  <Words>873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Chapter 7 Section 5: Crime and Punishment </vt:lpstr>
      <vt:lpstr>Measurement of Crime </vt:lpstr>
      <vt:lpstr>How much crime is there is the United States today? </vt:lpstr>
      <vt:lpstr>How are crime statistic collected? </vt:lpstr>
      <vt:lpstr>What do UCR (Uniform Crime Reports) statistics cover? </vt:lpstr>
      <vt:lpstr>How Reliable are UCR (Uniform Crime Reports) Statistics? </vt:lpstr>
      <vt:lpstr>Are any other crime statistics available? </vt:lpstr>
      <vt:lpstr>Juvenile Crime </vt:lpstr>
      <vt:lpstr>What is the trend in juvenile crime? </vt:lpstr>
      <vt:lpstr>Why has juvenile crime gone down? </vt:lpstr>
      <vt:lpstr>Approaches to Crime Control </vt:lpstr>
      <vt:lpstr>Does punishment discourage crime? </vt:lpstr>
      <vt:lpstr>Do Americans believe capital punishment deters criminals? </vt:lpstr>
      <vt:lpstr>Why does the attitude toward the death penalty vary? </vt:lpstr>
      <vt:lpstr>What is retribution? </vt:lpstr>
      <vt:lpstr>Why does society keep criminals in prisons? </vt:lpstr>
      <vt:lpstr>Do prisons rehabilitate criminals? </vt:lpstr>
      <vt:lpstr>PowerPoint Presentation</vt:lpstr>
      <vt:lpstr>What are some alternatives to prisons? </vt:lpstr>
      <vt:lpstr>Will any of these alternatives work?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Section 5: Crime and Punishment </dc:title>
  <dc:creator>Tyler Moudry</dc:creator>
  <cp:lastModifiedBy>Tyler Moudry</cp:lastModifiedBy>
  <cp:revision>15</cp:revision>
  <dcterms:created xsi:type="dcterms:W3CDTF">2019-02-04T08:50:21Z</dcterms:created>
  <dcterms:modified xsi:type="dcterms:W3CDTF">2019-02-10T18:15:29Z</dcterms:modified>
</cp:coreProperties>
</file>