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5055-BA3B-428F-BAC1-FDE26E464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Sociology</a:t>
            </a:r>
            <a:br>
              <a:rPr lang="en-US" dirty="0"/>
            </a:br>
            <a:r>
              <a:rPr lang="en-US" dirty="0"/>
              <a:t>Chapter 7 Section 4: </a:t>
            </a:r>
            <a:r>
              <a:rPr lang="en-US" b="1" dirty="0"/>
              <a:t>Conflict theory and Deviance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92414-94F5-4520-9259-43E1DEE5E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E3B7-0678-428C-90E8-75D52484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D3EAC-D388-4ACD-A479-E7161BF4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09600"/>
            <a:ext cx="9905998" cy="6099543"/>
          </a:xfrm>
        </p:spPr>
        <p:txBody>
          <a:bodyPr>
            <a:normAutofit/>
          </a:bodyPr>
          <a:lstStyle/>
          <a:p>
            <a:r>
              <a:rPr lang="en-US" sz="2800" dirty="0"/>
              <a:t>Officially, </a:t>
            </a:r>
            <a:r>
              <a:rPr lang="en-US" sz="2800" b="1" i="1" dirty="0"/>
              <a:t>white collar crime </a:t>
            </a:r>
            <a:r>
              <a:rPr lang="en-US" sz="2800" dirty="0"/>
              <a:t>is used for economic crimes such as…</a:t>
            </a:r>
          </a:p>
          <a:p>
            <a:r>
              <a:rPr lang="en-US" sz="2800" dirty="0"/>
              <a:t> </a:t>
            </a:r>
            <a:r>
              <a:rPr lang="en-US" sz="2800" b="1" i="1" dirty="0"/>
              <a:t>price fixing</a:t>
            </a:r>
          </a:p>
          <a:p>
            <a:r>
              <a:rPr lang="en-US" sz="2800" b="1" i="1" dirty="0"/>
              <a:t>insider trading</a:t>
            </a:r>
          </a:p>
          <a:p>
            <a:r>
              <a:rPr lang="en-US" sz="2800" b="1" i="1" dirty="0"/>
              <a:t>illegal rebates</a:t>
            </a:r>
          </a:p>
          <a:p>
            <a:r>
              <a:rPr lang="en-US" sz="2800" b="1" i="1" dirty="0"/>
              <a:t>Embezzlement</a:t>
            </a:r>
          </a:p>
          <a:p>
            <a:r>
              <a:rPr lang="en-US" sz="2800" b="1" i="1" dirty="0"/>
              <a:t>bribery of a corporate customer</a:t>
            </a:r>
          </a:p>
          <a:p>
            <a:r>
              <a:rPr lang="en-US" sz="2800" b="1" i="1" dirty="0"/>
              <a:t> manufacture of hazardous products</a:t>
            </a:r>
          </a:p>
          <a:p>
            <a:r>
              <a:rPr lang="en-US" sz="2800" b="1" i="1" dirty="0"/>
              <a:t> toxic pollution</a:t>
            </a:r>
          </a:p>
          <a:p>
            <a:r>
              <a:rPr lang="en-US" sz="2800" b="1" i="1" dirty="0"/>
              <a:t>tax evasion</a:t>
            </a:r>
          </a:p>
        </p:txBody>
      </p:sp>
    </p:spTree>
    <p:extLst>
      <p:ext uri="{BB962C8B-B14F-4D97-AF65-F5344CB8AC3E}">
        <p14:creationId xmlns:p14="http://schemas.microsoft.com/office/powerpoint/2010/main" val="288186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E721-5249-47A7-840C-0DB24483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costs of white-collar crime?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E4EA-38C9-4B24-975B-3B225B2F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U.S. Department of Justice, the costs of white-collar crime are eighteen times higher than the costs of street crime. </a:t>
            </a:r>
          </a:p>
          <a:p>
            <a:endParaRPr lang="en-US" dirty="0"/>
          </a:p>
          <a:p>
            <a:r>
              <a:rPr lang="en-US" dirty="0"/>
              <a:t>Five times more Americans are killed each year from illegal job conditions than are murdered on the streets. </a:t>
            </a:r>
          </a:p>
        </p:txBody>
      </p:sp>
    </p:spTree>
    <p:extLst>
      <p:ext uri="{BB962C8B-B14F-4D97-AF65-F5344CB8AC3E}">
        <p14:creationId xmlns:p14="http://schemas.microsoft.com/office/powerpoint/2010/main" val="374298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45B0-0A4D-498C-8901-A5FC83AE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punishment do the majority of white-collar criminals receive?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7F5D-DC8E-4A99-83A1-60E12B49F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people who commit white collar crimes are treated more leniently than other criminals. </a:t>
            </a:r>
          </a:p>
          <a:p>
            <a:endParaRPr lang="en-US" dirty="0"/>
          </a:p>
          <a:p>
            <a:r>
              <a:rPr lang="en-US" dirty="0"/>
              <a:t>In Federal court, where most white collar cases are tried, probation is granted to 40 percent of ani-trust-law violators, 61 percent of fraud defenders, and 70 percent of embezzlers. </a:t>
            </a:r>
          </a:p>
        </p:txBody>
      </p:sp>
    </p:spTree>
    <p:extLst>
      <p:ext uri="{BB962C8B-B14F-4D97-AF65-F5344CB8AC3E}">
        <p14:creationId xmlns:p14="http://schemas.microsoft.com/office/powerpoint/2010/main" val="7795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1164-7EA3-4D8C-9727-B6FEC4B4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79BA-6A86-466C-B0B1-F03C9774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Convicted white-collar criminals are less likely to be imprisoned.</a:t>
            </a:r>
          </a:p>
          <a:p>
            <a:r>
              <a:rPr lang="en-US" sz="2400" dirty="0"/>
              <a:t>If they are imprisoned, they receive shorter average sentences and are more likely to be placed in prisons with extra amenities, such as tennis courts or private rooms. </a:t>
            </a:r>
          </a:p>
        </p:txBody>
      </p:sp>
    </p:spTree>
    <p:extLst>
      <p:ext uri="{BB962C8B-B14F-4D97-AF65-F5344CB8AC3E}">
        <p14:creationId xmlns:p14="http://schemas.microsoft.com/office/powerpoint/2010/main" val="118060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C4D9-6780-4D0D-86DF-EF043A4B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Deviance in industrial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849E-AF06-4537-A8FE-60BA6B9B6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conflict perspective, deviance in an industrial society is behavior that those in control see as threatening to their interests. </a:t>
            </a:r>
          </a:p>
          <a:p>
            <a:endParaRPr lang="en-US" dirty="0"/>
          </a:p>
          <a:p>
            <a:r>
              <a:rPr lang="en-US" dirty="0"/>
              <a:t>The rich and powerful use their positions to determine which acts are deviant and how deviants should be punished. </a:t>
            </a:r>
          </a:p>
        </p:txBody>
      </p:sp>
    </p:spTree>
    <p:extLst>
      <p:ext uri="{BB962C8B-B14F-4D97-AF65-F5344CB8AC3E}">
        <p14:creationId xmlns:p14="http://schemas.microsoft.com/office/powerpoint/2010/main" val="343559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4FA-4EC9-44D4-9845-406AD7B6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3173-042D-42AB-BD1C-0A258241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26"/>
            <a:ext cx="12280605" cy="6751674"/>
          </a:xfrm>
        </p:spPr>
        <p:txBody>
          <a:bodyPr/>
          <a:lstStyle/>
          <a:p>
            <a:r>
              <a:rPr lang="en-US" sz="3200" dirty="0"/>
              <a:t>Sociologist Steven Spitzer proposed some basic ways in which the culture of an industrial society defends itself against deviants. </a:t>
            </a:r>
          </a:p>
          <a:p>
            <a:pPr lvl="1"/>
            <a:r>
              <a:rPr lang="en-US" sz="2400" b="1" i="1" dirty="0"/>
              <a:t>1. Critics of industrial society are considered deviants because their beliefs challenge its economic, political, and social basis. </a:t>
            </a:r>
          </a:p>
          <a:p>
            <a:pPr lvl="1"/>
            <a:r>
              <a:rPr lang="en-US" sz="2400" b="1" i="1" dirty="0"/>
              <a:t>2. Because industrial society requires a willing workforce, those who will not work are considered deviants. </a:t>
            </a:r>
          </a:p>
          <a:p>
            <a:pPr lvl="1"/>
            <a:r>
              <a:rPr lang="en-US" sz="2400" b="1" i="1" dirty="0"/>
              <a:t>3. Those who threaten private property, especially that belonging to the rich, are prime targets for punishment. </a:t>
            </a:r>
          </a:p>
          <a:p>
            <a:pPr lvl="1"/>
            <a:r>
              <a:rPr lang="en-US" sz="2400" b="1" i="1" dirty="0"/>
              <a:t>4. because of society’s need for respect of authority, people who show a lack of respect for authority- agitators  on the job, are treated as deviants. </a:t>
            </a:r>
          </a:p>
          <a:p>
            <a:pPr lvl="1"/>
            <a:r>
              <a:rPr lang="en-US" sz="2400" b="1" i="1" dirty="0"/>
              <a:t>5. Certain activities are encouraged depending on how well they fit within industrial society. </a:t>
            </a:r>
          </a:p>
        </p:txBody>
      </p:sp>
    </p:spTree>
    <p:extLst>
      <p:ext uri="{BB962C8B-B14F-4D97-AF65-F5344CB8AC3E}">
        <p14:creationId xmlns:p14="http://schemas.microsoft.com/office/powerpoint/2010/main" val="238383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237B-6A3E-4F98-957B-2F8BE871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Race, Ethnicity, and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5061-47FE-486C-A545-404ECA9B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relationship between minorities and the judicial system is another way to view deviance from the conflict perspective. </a:t>
            </a:r>
          </a:p>
        </p:txBody>
      </p:sp>
    </p:spTree>
    <p:extLst>
      <p:ext uri="{BB962C8B-B14F-4D97-AF65-F5344CB8AC3E}">
        <p14:creationId xmlns:p14="http://schemas.microsoft.com/office/powerpoint/2010/main" val="141039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158B-680D-4BF1-83C9-A5955917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relationship between race, ethnicity, and crime?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69D6-4047-4C1D-8642-4F8AE77AE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Supporters of the conflict perspective believe that minorities receive unequal treatment in the American criminal justice system. </a:t>
            </a:r>
          </a:p>
          <a:p>
            <a:endParaRPr lang="en-US" dirty="0"/>
          </a:p>
          <a:p>
            <a:pPr lvl="1"/>
            <a:r>
              <a:rPr lang="en-US" dirty="0"/>
              <a:t>African Americans and Latinos are dealt with more harshly than whites. </a:t>
            </a:r>
          </a:p>
        </p:txBody>
      </p:sp>
    </p:spTree>
    <p:extLst>
      <p:ext uri="{BB962C8B-B14F-4D97-AF65-F5344CB8AC3E}">
        <p14:creationId xmlns:p14="http://schemas.microsoft.com/office/powerpoint/2010/main" val="48780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8EAF-ABA1-4A1C-9320-B46C0C60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9BA3-C825-415C-852D-5421EEBDA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Even when the criminal offense is the same, African Americans and Latinos are more likely than whites to be convicted and they serve more time in prison than whites. </a:t>
            </a:r>
          </a:p>
        </p:txBody>
      </p:sp>
    </p:spTree>
    <p:extLst>
      <p:ext uri="{BB962C8B-B14F-4D97-AF65-F5344CB8AC3E}">
        <p14:creationId xmlns:p14="http://schemas.microsoft.com/office/powerpoint/2010/main" val="276874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58C4-C8DF-41D1-8D60-793957BF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0644-3449-4520-AD50-0B1C801B0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About one-half of all homicide victims in the United States are African American. </a:t>
            </a:r>
          </a:p>
        </p:txBody>
      </p:sp>
    </p:spTree>
    <p:extLst>
      <p:ext uri="{BB962C8B-B14F-4D97-AF65-F5344CB8AC3E}">
        <p14:creationId xmlns:p14="http://schemas.microsoft.com/office/powerpoint/2010/main" val="406233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A3CD-9BE3-41AC-833B-04629A53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minorities and whites treated so differently?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81E0-A68A-4B1C-939D-428F79DD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u="sng" dirty="0"/>
              <a:t>The conflict theory suggests several reasons:</a:t>
            </a:r>
          </a:p>
          <a:p>
            <a:pPr lvl="1"/>
            <a:r>
              <a:rPr lang="en-US" sz="2800" dirty="0"/>
              <a:t>Minorities generally do not have the economic resources to buy good legal services. </a:t>
            </a:r>
          </a:p>
          <a:p>
            <a:pPr lvl="1"/>
            <a:r>
              <a:rPr lang="en-US" sz="2800" dirty="0"/>
              <a:t>Crimes against whites tend to be punished more severely than crimes against minorities.</a:t>
            </a:r>
          </a:p>
          <a:p>
            <a:pPr lvl="1"/>
            <a:r>
              <a:rPr lang="en-US" sz="2800" dirty="0"/>
              <a:t>reduces the seriousness of crimes directed at members of lower social classes. </a:t>
            </a:r>
            <a:r>
              <a:rPr lang="en-US" sz="2800" b="1" i="1" u="sng" dirty="0"/>
              <a:t>Victim Discounting-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229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4CE0-EB77-418F-B16A-3AE92C51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Collar crime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892A-D66E-4400-AD68-0B7CEC89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/>
              <a:t>White collar crime- </a:t>
            </a:r>
            <a:r>
              <a:rPr lang="en-US" sz="3200" dirty="0"/>
              <a:t>any crime committed by respectable and high-status people in the course of their occupations. </a:t>
            </a:r>
          </a:p>
        </p:txBody>
      </p:sp>
    </p:spTree>
    <p:extLst>
      <p:ext uri="{BB962C8B-B14F-4D97-AF65-F5344CB8AC3E}">
        <p14:creationId xmlns:p14="http://schemas.microsoft.com/office/powerpoint/2010/main" val="2689973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35</TotalTime>
  <Words>560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Sociology Chapter 7 Section 4: Conflict theory and Deviance </vt:lpstr>
      <vt:lpstr>Deviance in industrial Society </vt:lpstr>
      <vt:lpstr>PowerPoint Presentation</vt:lpstr>
      <vt:lpstr>Race, Ethnicity, and crime</vt:lpstr>
      <vt:lpstr>What is the relationship between race, ethnicity, and crime? </vt:lpstr>
      <vt:lpstr>PowerPoint Presentation</vt:lpstr>
      <vt:lpstr>PowerPoint Presentation</vt:lpstr>
      <vt:lpstr>Why are minorities and whites treated so differently? </vt:lpstr>
      <vt:lpstr>White Collar crime </vt:lpstr>
      <vt:lpstr>PowerPoint Presentation</vt:lpstr>
      <vt:lpstr>What are the costs of white-collar crime? </vt:lpstr>
      <vt:lpstr>What kinds of punishment do the majority of white-collar criminals receive?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Chapter 7 Section 4: Conflict theory and Deviance </dc:title>
  <dc:creator>Tyler Moudry</dc:creator>
  <cp:lastModifiedBy>Tyler Moudry</cp:lastModifiedBy>
  <cp:revision>5</cp:revision>
  <dcterms:created xsi:type="dcterms:W3CDTF">2019-01-29T07:48:38Z</dcterms:created>
  <dcterms:modified xsi:type="dcterms:W3CDTF">2019-01-29T08:24:24Z</dcterms:modified>
</cp:coreProperties>
</file>