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15B6-A2E5-4087-9FF3-059A63AFB6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Sociology </a:t>
            </a:r>
            <a:br>
              <a:rPr lang="en-US" dirty="0"/>
            </a:br>
            <a:r>
              <a:rPr lang="en-US" dirty="0"/>
              <a:t>Chapter 7 Section 3: Symbolic Interactionism and deviance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4599F-965E-412F-B1C7-E5825A9F3E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DB49-4EB1-4A8D-B11E-FAFF9753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6A40F-C49F-4A56-B382-FF991F750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/>
              <a:t>Secondary deviance </a:t>
            </a:r>
            <a:r>
              <a:rPr lang="en-US" sz="3200" dirty="0"/>
              <a:t>refers to deviance as a lifestyle and as a personal identity. </a:t>
            </a:r>
          </a:p>
          <a:p>
            <a:r>
              <a:rPr lang="en-US" sz="3200" dirty="0"/>
              <a:t>Their life is organized around deviance. </a:t>
            </a:r>
          </a:p>
        </p:txBody>
      </p:sp>
    </p:spTree>
    <p:extLst>
      <p:ext uri="{BB962C8B-B14F-4D97-AF65-F5344CB8AC3E}">
        <p14:creationId xmlns:p14="http://schemas.microsoft.com/office/powerpoint/2010/main" val="166491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E32CC-DCC9-45E9-896E-CF542F6E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consequences of labeling?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BBB78-7662-4A28-91D4-7FFBD5809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Labeling people as deviants can cause them pain and suffering, as well as determine the direction of their lives. </a:t>
            </a:r>
          </a:p>
        </p:txBody>
      </p:sp>
    </p:spTree>
    <p:extLst>
      <p:ext uri="{BB962C8B-B14F-4D97-AF65-F5344CB8AC3E}">
        <p14:creationId xmlns:p14="http://schemas.microsoft.com/office/powerpoint/2010/main" val="364124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A89D-EA08-47CD-AC2F-BED96612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F3A2C-A53F-4AA0-AC8E-7ECCB93BC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i="1" u="sng" dirty="0"/>
              <a:t>Stigma</a:t>
            </a:r>
            <a:r>
              <a:rPr lang="en-US" sz="3200" dirty="0"/>
              <a:t>- an undesirable characteristic or label used by others to deny the deviant full social acceptance. </a:t>
            </a:r>
          </a:p>
          <a:p>
            <a:pPr lvl="1"/>
            <a:r>
              <a:rPr lang="en-US" sz="3000" dirty="0"/>
              <a:t>Example: Ex-convicts </a:t>
            </a:r>
          </a:p>
          <a:p>
            <a:pPr lvl="1"/>
            <a:r>
              <a:rPr lang="en-US" sz="3000" dirty="0"/>
              <a:t>People with a disability</a:t>
            </a:r>
          </a:p>
          <a:p>
            <a:pPr lvl="1"/>
            <a:r>
              <a:rPr lang="en-US" sz="3000" dirty="0"/>
              <a:t>Unemployed people  </a:t>
            </a:r>
          </a:p>
        </p:txBody>
      </p:sp>
    </p:spTree>
    <p:extLst>
      <p:ext uri="{BB962C8B-B14F-4D97-AF65-F5344CB8AC3E}">
        <p14:creationId xmlns:p14="http://schemas.microsoft.com/office/powerpoint/2010/main" val="257832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41A4-5399-4B2E-85EF-1DEB6EC7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Association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A0C2-E88C-44A8-8CDC-06CA25EDD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According to symbolic interactionism, deviance is transmitted through socialization in the same way that nondeviant behavior is learned. </a:t>
            </a:r>
          </a:p>
        </p:txBody>
      </p:sp>
    </p:spTree>
    <p:extLst>
      <p:ext uri="{BB962C8B-B14F-4D97-AF65-F5344CB8AC3E}">
        <p14:creationId xmlns:p14="http://schemas.microsoft.com/office/powerpoint/2010/main" val="148174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4CCB1-C2EA-45C7-9031-89F094DB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deviance learned?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EFB3-7F51-49E1-8355-A41295D6F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12536"/>
          </a:xfrm>
        </p:spPr>
        <p:txBody>
          <a:bodyPr>
            <a:normAutofit/>
          </a:bodyPr>
          <a:lstStyle/>
          <a:p>
            <a:r>
              <a:rPr lang="en-US" sz="2800" b="1" i="1" u="sng" dirty="0"/>
              <a:t>Differential association theory </a:t>
            </a:r>
            <a:r>
              <a:rPr lang="en-US" sz="2800" dirty="0"/>
              <a:t>emphasizes the role of primary groups in transmitting deviance.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 more that individuals are exposed to people who break the law, the more apt they are to become criminals. </a:t>
            </a:r>
          </a:p>
        </p:txBody>
      </p:sp>
    </p:spTree>
    <p:extLst>
      <p:ext uri="{BB962C8B-B14F-4D97-AF65-F5344CB8AC3E}">
        <p14:creationId xmlns:p14="http://schemas.microsoft.com/office/powerpoint/2010/main" val="45030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7231-8C65-4C6A-A31A-2B18B4CE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22EF-8216-478C-B510-4B0250A1F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Three characteristics affect differential association:</a:t>
            </a:r>
          </a:p>
          <a:p>
            <a:pPr lvl="1"/>
            <a:r>
              <a:rPr lang="en-US" sz="3200" b="1" i="1" dirty="0"/>
              <a:t>The ratio of deviant to nondeviant individuals.</a:t>
            </a:r>
          </a:p>
          <a:p>
            <a:pPr lvl="1"/>
            <a:r>
              <a:rPr lang="en-US" sz="3200" b="1" i="1" dirty="0"/>
              <a:t>Whether the deviant behavior is practiced by significant others.</a:t>
            </a:r>
          </a:p>
          <a:p>
            <a:pPr lvl="1"/>
            <a:r>
              <a:rPr lang="en-US" sz="3200" b="1" i="1" dirty="0"/>
              <a:t>The age of exposure. </a:t>
            </a:r>
          </a:p>
        </p:txBody>
      </p:sp>
    </p:spTree>
    <p:extLst>
      <p:ext uri="{BB962C8B-B14F-4D97-AF65-F5344CB8AC3E}">
        <p14:creationId xmlns:p14="http://schemas.microsoft.com/office/powerpoint/2010/main" val="268839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9A50-1A7D-4DFB-AC8A-D24F3231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3302D-02B7-426D-B46D-F1505E4B7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/>
              <a:t>Labeling theory </a:t>
            </a:r>
            <a:r>
              <a:rPr lang="en-US" sz="3200" dirty="0"/>
              <a:t>explains why deviance is relative- that is, sometimes of two people breaking the norm only one may be labeled a deviant. </a:t>
            </a:r>
          </a:p>
        </p:txBody>
      </p:sp>
    </p:spTree>
    <p:extLst>
      <p:ext uri="{BB962C8B-B14F-4D97-AF65-F5344CB8AC3E}">
        <p14:creationId xmlns:p14="http://schemas.microsoft.com/office/powerpoint/2010/main" val="294577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384B-E36D-4F88-BCE1-B6D9238E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deviance defined by the act or by the individual?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3221-1A24-4670-B156-A5D9B571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Deviance exists when some members of a group or society label others as deviants. </a:t>
            </a:r>
          </a:p>
        </p:txBody>
      </p:sp>
    </p:spTree>
    <p:extLst>
      <p:ext uri="{BB962C8B-B14F-4D97-AF65-F5344CB8AC3E}">
        <p14:creationId xmlns:p14="http://schemas.microsoft.com/office/powerpoint/2010/main" val="28223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0B10-CF38-4C5A-B06B-F4724306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80D74-0149-46C2-9DA2-98DC628DB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Labeling theory allows us to understand the relativity of deviance. </a:t>
            </a:r>
          </a:p>
          <a:p>
            <a:pPr lvl="1"/>
            <a:r>
              <a:rPr lang="en-US" sz="2800" dirty="0"/>
              <a:t>It explains why unmarried pregnant teenage girls are more negatively sanctioned than the teenage biological fathers. </a:t>
            </a:r>
          </a:p>
          <a:p>
            <a:pPr lvl="1"/>
            <a:r>
              <a:rPr lang="en-US" sz="2800" dirty="0"/>
              <a:t>Traditionally, society expects females to set the boundaries. </a:t>
            </a:r>
          </a:p>
        </p:txBody>
      </p:sp>
    </p:spTree>
    <p:extLst>
      <p:ext uri="{BB962C8B-B14F-4D97-AF65-F5344CB8AC3E}">
        <p14:creationId xmlns:p14="http://schemas.microsoft.com/office/powerpoint/2010/main" val="8161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6D63E-29DF-47D6-8DDE-073D2F80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FBC7D-EC51-4234-821A-5C9D59083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Labeling theory also explains why a middle-class youth who steals a car may go unpunished for “borrowing” the vehicle whereas a lower-class youth goes to court for stealing. </a:t>
            </a:r>
          </a:p>
        </p:txBody>
      </p:sp>
    </p:spTree>
    <p:extLst>
      <p:ext uri="{BB962C8B-B14F-4D97-AF65-F5344CB8AC3E}">
        <p14:creationId xmlns:p14="http://schemas.microsoft.com/office/powerpoint/2010/main" val="247212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E4B5-A9DE-47C6-BF7F-18AAE6FE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degrees of deviance?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5740-17D4-4B76-9F47-8EE0EC8B5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case of </a:t>
            </a:r>
            <a:r>
              <a:rPr lang="en-US" b="1" i="1" u="sng" dirty="0"/>
              <a:t>primary deviance</a:t>
            </a:r>
            <a:r>
              <a:rPr lang="en-US" dirty="0"/>
              <a:t>, a person engages only in isolated acts of deviance. </a:t>
            </a:r>
          </a:p>
          <a:p>
            <a:pPr lvl="1"/>
            <a:r>
              <a:rPr lang="en-US" dirty="0"/>
              <a:t>When college students are asked to respond to a checklist of unlawful activates, most admit to having violated one or more norms.</a:t>
            </a:r>
          </a:p>
          <a:p>
            <a:pPr lvl="1"/>
            <a:r>
              <a:rPr lang="en-US" dirty="0"/>
              <a:t>Yet the vast majority of college students have never been arrested. </a:t>
            </a:r>
          </a:p>
          <a:p>
            <a:pPr lvl="1"/>
            <a:r>
              <a:rPr lang="en-US" dirty="0"/>
              <a:t>If their deviance stops at this point, they have engaged in primary deviance. </a:t>
            </a:r>
          </a:p>
        </p:txBody>
      </p:sp>
    </p:spTree>
    <p:extLst>
      <p:ext uri="{BB962C8B-B14F-4D97-AF65-F5344CB8AC3E}">
        <p14:creationId xmlns:p14="http://schemas.microsoft.com/office/powerpoint/2010/main" val="1652831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</TotalTime>
  <Words>364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Sociology  Chapter 7 Section 3: Symbolic Interactionism and deviance </vt:lpstr>
      <vt:lpstr>Differential Association Theory </vt:lpstr>
      <vt:lpstr>How is deviance learned? </vt:lpstr>
      <vt:lpstr>PowerPoint Presentation</vt:lpstr>
      <vt:lpstr>Labeling Theory </vt:lpstr>
      <vt:lpstr>Is deviance defined by the act or by the individual? </vt:lpstr>
      <vt:lpstr>PowerPoint Presentation</vt:lpstr>
      <vt:lpstr>PowerPoint Presentation</vt:lpstr>
      <vt:lpstr>Are there degrees of deviance? </vt:lpstr>
      <vt:lpstr>PowerPoint Presentation</vt:lpstr>
      <vt:lpstr>What are the consequences of labeling?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 Chapter 7 Section 3: Symbolic Interactionism and deviance </dc:title>
  <dc:creator>Tyler Moudry</dc:creator>
  <cp:lastModifiedBy>Tyler Moudry</cp:lastModifiedBy>
  <cp:revision>4</cp:revision>
  <dcterms:created xsi:type="dcterms:W3CDTF">2019-01-28T06:29:30Z</dcterms:created>
  <dcterms:modified xsi:type="dcterms:W3CDTF">2019-01-28T06:51:28Z</dcterms:modified>
</cp:coreProperties>
</file>