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6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E9B6-9CD8-43E5-9805-6C0EA5E79F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Sociology </a:t>
            </a:r>
            <a:br>
              <a:rPr lang="en-US" dirty="0"/>
            </a:br>
            <a:r>
              <a:rPr lang="en-US" dirty="0"/>
              <a:t>Chapter 7</a:t>
            </a:r>
            <a:br>
              <a:rPr lang="en-US" dirty="0"/>
            </a:br>
            <a:r>
              <a:rPr lang="en-US" dirty="0"/>
              <a:t>Section 2: Functionalism and deviance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D3E831-B816-46D6-9788-013648E87A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954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B40D0-83BD-41CA-908B-2772B4516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Strain Theory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107EF-432F-4960-AA45-D5DE646A3E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i="1" dirty="0"/>
              <a:t>Anomie</a:t>
            </a:r>
            <a:r>
              <a:rPr lang="en-US" sz="3200" dirty="0"/>
              <a:t>- a social condition in which norms are weak, conflicting, or absent. </a:t>
            </a:r>
          </a:p>
          <a:p>
            <a:r>
              <a:rPr lang="en-US" sz="3200" dirty="0"/>
              <a:t>Without shared norms, individuals are uncertain about how they should thing and act. </a:t>
            </a:r>
          </a:p>
        </p:txBody>
      </p:sp>
    </p:spTree>
    <p:extLst>
      <p:ext uri="{BB962C8B-B14F-4D97-AF65-F5344CB8AC3E}">
        <p14:creationId xmlns:p14="http://schemas.microsoft.com/office/powerpoint/2010/main" val="1519536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B833A-F349-4595-BDDF-5947D06A5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99B34-5AD3-4BAB-8AC5-E79FD1962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u="sng" dirty="0"/>
              <a:t>Strain Theory </a:t>
            </a:r>
            <a:r>
              <a:rPr lang="en-US" sz="3200" dirty="0"/>
              <a:t>(Robert Merton) – deviance is more likely to occur when a gap exists between cultural goals and the ability to achieve these goals by legitimate means. </a:t>
            </a:r>
          </a:p>
        </p:txBody>
      </p:sp>
    </p:spTree>
    <p:extLst>
      <p:ext uri="{BB962C8B-B14F-4D97-AF65-F5344CB8AC3E}">
        <p14:creationId xmlns:p14="http://schemas.microsoft.com/office/powerpoint/2010/main" val="3479641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92A9C-865F-4E67-8FE7-534E52D1E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people respond to strain?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200C7-660E-4F2B-B3C8-64A142440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722474"/>
            <a:ext cx="9905998" cy="4997303"/>
          </a:xfrm>
        </p:spPr>
        <p:txBody>
          <a:bodyPr>
            <a:normAutofit/>
          </a:bodyPr>
          <a:lstStyle/>
          <a:p>
            <a:r>
              <a:rPr lang="en-US" dirty="0"/>
              <a:t>Conformity is not deviant behavior. Each of the remaining four responses to strain are considered deviant.</a:t>
            </a:r>
          </a:p>
          <a:p>
            <a:pPr lvl="1"/>
            <a:r>
              <a:rPr lang="en-US" sz="2000" b="1" u="sng" dirty="0"/>
              <a:t>Innovation</a:t>
            </a:r>
            <a:r>
              <a:rPr lang="en-US" sz="2000" dirty="0"/>
              <a:t>- people may use robbery, drug dealing, or other lucrative criminal behavior to be successful. </a:t>
            </a:r>
          </a:p>
          <a:p>
            <a:pPr lvl="1"/>
            <a:r>
              <a:rPr lang="en-US" sz="2000" b="1" u="sng" dirty="0"/>
              <a:t>Ritualism</a:t>
            </a:r>
            <a:r>
              <a:rPr lang="en-US" sz="2000" dirty="0"/>
              <a:t>- people go through the motions without really believing in the process. </a:t>
            </a:r>
          </a:p>
          <a:p>
            <a:pPr lvl="1"/>
            <a:r>
              <a:rPr lang="en-US" sz="2000" b="1" u="sng" dirty="0"/>
              <a:t>Retreatism</a:t>
            </a:r>
            <a:r>
              <a:rPr lang="en-US" sz="2000" dirty="0"/>
              <a:t>- People who have dropped out. They are not successful by either legitimate or illegitimate means and they do not seek success.  </a:t>
            </a:r>
          </a:p>
          <a:p>
            <a:pPr lvl="1"/>
            <a:r>
              <a:rPr lang="en-US" sz="2000" b="1" u="sng" dirty="0"/>
              <a:t>Rebellion</a:t>
            </a:r>
            <a:r>
              <a:rPr lang="en-US" sz="2000" dirty="0"/>
              <a:t>- People reject both success and the approved means for achieving it. They substitute a new set of goals and means (Militia group Members) </a:t>
            </a:r>
          </a:p>
        </p:txBody>
      </p:sp>
    </p:spTree>
    <p:extLst>
      <p:ext uri="{BB962C8B-B14F-4D97-AF65-F5344CB8AC3E}">
        <p14:creationId xmlns:p14="http://schemas.microsoft.com/office/powerpoint/2010/main" val="1609706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C71C0-E403-4175-A23B-BCE852B4A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Theory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5A345-9221-4D48-9C95-14962A2E3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u="sng" dirty="0"/>
              <a:t>Control Theory </a:t>
            </a:r>
            <a:r>
              <a:rPr lang="en-US" sz="3200" dirty="0"/>
              <a:t>(Travis Hirschi) – conformity to social norms depends on the presence of strong bonds between individuals and society. </a:t>
            </a:r>
          </a:p>
          <a:p>
            <a:r>
              <a:rPr lang="en-US" sz="3200" dirty="0"/>
              <a:t>If those bonds are weak- if anomie is present- deviance occurs. </a:t>
            </a:r>
          </a:p>
        </p:txBody>
      </p:sp>
    </p:spTree>
    <p:extLst>
      <p:ext uri="{BB962C8B-B14F-4D97-AF65-F5344CB8AC3E}">
        <p14:creationId xmlns:p14="http://schemas.microsoft.com/office/powerpoint/2010/main" val="3985185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66331-AEF7-4662-B559-5C9DFBE47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basic elements in social bonds?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3665A-74AB-4C7F-AB6E-A274990C1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b="1" i="1" dirty="0"/>
              <a:t>1. Attachment</a:t>
            </a:r>
          </a:p>
          <a:p>
            <a:r>
              <a:rPr lang="en-US" sz="2800" b="1" i="1" dirty="0"/>
              <a:t>2. Commitment</a:t>
            </a:r>
          </a:p>
          <a:p>
            <a:r>
              <a:rPr lang="en-US" sz="2800" b="1" i="1" dirty="0"/>
              <a:t>3. Involvement</a:t>
            </a:r>
          </a:p>
          <a:p>
            <a:r>
              <a:rPr lang="en-US" sz="2800" b="1" i="1" dirty="0"/>
              <a:t>4. Belief </a:t>
            </a:r>
          </a:p>
          <a:p>
            <a:endParaRPr lang="en-US" sz="2800" b="1" i="1" dirty="0"/>
          </a:p>
          <a:p>
            <a:r>
              <a:rPr lang="en-US" sz="2800" dirty="0"/>
              <a:t>Individuals who lack attachment, commitment, involvement, and belief have little incentive to follow the rules of society. </a:t>
            </a:r>
          </a:p>
        </p:txBody>
      </p:sp>
    </p:spTree>
    <p:extLst>
      <p:ext uri="{BB962C8B-B14F-4D97-AF65-F5344CB8AC3E}">
        <p14:creationId xmlns:p14="http://schemas.microsoft.com/office/powerpoint/2010/main" val="503912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DF157-381C-4BC5-9664-BC56C5546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BA354-033C-4E87-A12D-FCF2AAE99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Research a deviance action that brought about social change. </a:t>
            </a:r>
          </a:p>
        </p:txBody>
      </p:sp>
    </p:spTree>
    <p:extLst>
      <p:ext uri="{BB962C8B-B14F-4D97-AF65-F5344CB8AC3E}">
        <p14:creationId xmlns:p14="http://schemas.microsoft.com/office/powerpoint/2010/main" val="3925009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5615C-305A-4865-AD05-8CCC87417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and Benefits of Deviance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3BC8D-7887-4F2E-AC29-F8478B9F9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Functionalist perspective emphasizes social stability and the way the different parts of society contribute to the whole. </a:t>
            </a:r>
          </a:p>
        </p:txBody>
      </p:sp>
    </p:spTree>
    <p:extLst>
      <p:ext uri="{BB962C8B-B14F-4D97-AF65-F5344CB8AC3E}">
        <p14:creationId xmlns:p14="http://schemas.microsoft.com/office/powerpoint/2010/main" val="1699942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30A77-7A75-41EE-A05C-C23E64E18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1609F-1A6A-4187-891D-4679FE0758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It may surprise you to know that functionalists believe that some deviance can contribute to the smooth operation of society. </a:t>
            </a:r>
          </a:p>
        </p:txBody>
      </p:sp>
    </p:spTree>
    <p:extLst>
      <p:ext uri="{BB962C8B-B14F-4D97-AF65-F5344CB8AC3E}">
        <p14:creationId xmlns:p14="http://schemas.microsoft.com/office/powerpoint/2010/main" val="3977208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85219-E67C-4855-9181-689DA13CF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some of the negative effects of deviance?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E99CB-0C00-4180-8094-A4144FEE5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Deviance erodes trust. </a:t>
            </a:r>
          </a:p>
          <a:p>
            <a:r>
              <a:rPr lang="en-US" dirty="0"/>
              <a:t>A society with widespread suspicion and distrust cannot function smoothly. </a:t>
            </a:r>
          </a:p>
          <a:p>
            <a:r>
              <a:rPr lang="en-US" dirty="0"/>
              <a:t>If not punished or corrected, deviance can also cause nonconforming behavior in others. </a:t>
            </a:r>
          </a:p>
        </p:txBody>
      </p:sp>
    </p:spTree>
    <p:extLst>
      <p:ext uri="{BB962C8B-B14F-4D97-AF65-F5344CB8AC3E}">
        <p14:creationId xmlns:p14="http://schemas.microsoft.com/office/powerpoint/2010/main" val="1163644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0F811-D973-4814-91BF-57C6CA62E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12439-B930-48FA-89E6-311096EF8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Deviant behavior is also expensive.</a:t>
            </a:r>
          </a:p>
          <a:p>
            <a:r>
              <a:rPr lang="en-US" sz="3200" dirty="0"/>
              <a:t>It diverts resources, both human and monetary.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905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05ACE-CE76-4A69-B62A-1FF0AD6CE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deviance benefit society?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A49B4-AB45-4B88-84B7-FFD32CD7B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Emile Durkheim observed that deviance clarifies norms by exercising social control to defend its values; society defines, adjusts, and reaffirms norms. </a:t>
            </a:r>
          </a:p>
          <a:p>
            <a:endParaRPr lang="en-US" sz="2800" dirty="0"/>
          </a:p>
          <a:p>
            <a:r>
              <a:rPr lang="en-US" sz="2800" b="1" i="1" dirty="0"/>
              <a:t>Example: </a:t>
            </a:r>
          </a:p>
          <a:p>
            <a:pPr lvl="1"/>
            <a:r>
              <a:rPr lang="en-US" sz="2800" b="1" i="1" dirty="0"/>
              <a:t>When parents are taken to court or lose their children because of neglect, society shows other parents and children how it expects parents to act. </a:t>
            </a:r>
          </a:p>
        </p:txBody>
      </p:sp>
    </p:spTree>
    <p:extLst>
      <p:ext uri="{BB962C8B-B14F-4D97-AF65-F5344CB8AC3E}">
        <p14:creationId xmlns:p14="http://schemas.microsoft.com/office/powerpoint/2010/main" val="1708041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0C355-FAED-4072-AB85-54E9E2BCA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5078C-8FBC-4B62-8E14-A0263DC21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052623"/>
            <a:ext cx="9905998" cy="4738577"/>
          </a:xfrm>
        </p:spPr>
        <p:txBody>
          <a:bodyPr/>
          <a:lstStyle/>
          <a:p>
            <a:r>
              <a:rPr lang="en-US" b="1" dirty="0"/>
              <a:t>Deviance can also be a temporary safety valve. 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Teens listen to music, watch television programs, and wear clothes that adults may view as deviating from expected behavior. 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This relatively minor deviance may act to relieve some of the pressure teens feel from the many authority figures in their lives, including parents, relatives, teachers, and clergy. </a:t>
            </a:r>
          </a:p>
        </p:txBody>
      </p:sp>
    </p:spTree>
    <p:extLst>
      <p:ext uri="{BB962C8B-B14F-4D97-AF65-F5344CB8AC3E}">
        <p14:creationId xmlns:p14="http://schemas.microsoft.com/office/powerpoint/2010/main" val="1013205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B6D0D-9475-4C76-BD6A-B9F4778CA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1BABB-D2DC-446C-B00F-0FF342F324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Deviance increases unity within a society or group.</a:t>
            </a:r>
          </a:p>
          <a:p>
            <a:pPr marL="0" indent="0">
              <a:buNone/>
            </a:pPr>
            <a:endParaRPr lang="en-US" sz="3600" b="1" dirty="0"/>
          </a:p>
          <a:p>
            <a:r>
              <a:rPr lang="en-US" sz="3600" b="1" dirty="0"/>
              <a:t>When deviance reminds people of something they value, it strengthens their commitment to that value. </a:t>
            </a:r>
          </a:p>
        </p:txBody>
      </p:sp>
    </p:spTree>
    <p:extLst>
      <p:ext uri="{BB962C8B-B14F-4D97-AF65-F5344CB8AC3E}">
        <p14:creationId xmlns:p14="http://schemas.microsoft.com/office/powerpoint/2010/main" val="3560971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9DEA5-60E1-4588-9A5B-71547DED5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F3485-C3CC-4191-8F95-D034E204D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Deviance promotes needed social change. </a:t>
            </a:r>
          </a:p>
          <a:p>
            <a:pPr lvl="1"/>
            <a:r>
              <a:rPr lang="en-US" dirty="0"/>
              <a:t>Example: Women’s suffrage movement. </a:t>
            </a:r>
          </a:p>
        </p:txBody>
      </p:sp>
    </p:spTree>
    <p:extLst>
      <p:ext uri="{BB962C8B-B14F-4D97-AF65-F5344CB8AC3E}">
        <p14:creationId xmlns:p14="http://schemas.microsoft.com/office/powerpoint/2010/main" val="16753008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103</TotalTime>
  <Words>523</Words>
  <Application>Microsoft Office PowerPoint</Application>
  <PresentationFormat>Widescreen</PresentationFormat>
  <Paragraphs>47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Century Gothic</vt:lpstr>
      <vt:lpstr>Mesh</vt:lpstr>
      <vt:lpstr>Sociology  Chapter 7 Section 2: Functionalism and deviance </vt:lpstr>
      <vt:lpstr>Cost and Benefits of Deviance </vt:lpstr>
      <vt:lpstr>PowerPoint Presentation</vt:lpstr>
      <vt:lpstr>What are some of the negative effects of deviance? </vt:lpstr>
      <vt:lpstr>PowerPoint Presentation</vt:lpstr>
      <vt:lpstr>How does deviance benefit society? </vt:lpstr>
      <vt:lpstr>PowerPoint Presentation</vt:lpstr>
      <vt:lpstr>PowerPoint Presentation</vt:lpstr>
      <vt:lpstr>PowerPoint Presentation</vt:lpstr>
      <vt:lpstr>Strain Theory </vt:lpstr>
      <vt:lpstr>PowerPoint Presentation</vt:lpstr>
      <vt:lpstr>How do people respond to strain? </vt:lpstr>
      <vt:lpstr>Control Theory </vt:lpstr>
      <vt:lpstr>What are the basic elements in social bonds? </vt:lpstr>
      <vt:lpstr>Project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Sociology  Chapter 7 Section 2: Functionalism and deviance </dc:title>
  <dc:creator>Tyler Moudry</dc:creator>
  <cp:lastModifiedBy>Tyler Moudry</cp:lastModifiedBy>
  <cp:revision>5</cp:revision>
  <dcterms:created xsi:type="dcterms:W3CDTF">2019-01-23T06:56:45Z</dcterms:created>
  <dcterms:modified xsi:type="dcterms:W3CDTF">2019-01-23T08:39:47Z</dcterms:modified>
</cp:coreProperties>
</file>