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2350172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255730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1994782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9370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364326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97790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158031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1650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6592338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37056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16551243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5509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1399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15003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08353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8229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3C633830-2244-49AE-BC4A-47F415C177C6}" type="datetimeFigureOut">
              <a:rPr lang="en-US" smtClean="0"/>
              <a:t>1/21/2019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52403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633830-2244-49AE-BC4A-47F415C177C6}" type="datetimeFigureOut">
              <a:rPr lang="en-US" smtClean="0"/>
              <a:pPr/>
              <a:t>1/21/2019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9666841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3350-051C-45E1-B0C5-F90293D54554}"/>
              </a:ext>
            </a:extLst>
          </p:cNvPr>
          <p:cNvSpPr>
            <a:spLocks noGrp="1"/>
          </p:cNvSpPr>
          <p:nvPr>
            <p:ph type="ctrTitle"/>
          </p:nvPr>
        </p:nvSpPr>
        <p:spPr/>
        <p:txBody>
          <a:bodyPr>
            <a:normAutofit/>
          </a:bodyPr>
          <a:lstStyle/>
          <a:p>
            <a:r>
              <a:rPr lang="en-US" dirty="0"/>
              <a:t>Chapter 7</a:t>
            </a:r>
            <a:br>
              <a:rPr lang="en-US" dirty="0"/>
            </a:br>
            <a:r>
              <a:rPr lang="en-US" dirty="0"/>
              <a:t>Deviance and Social control </a:t>
            </a:r>
          </a:p>
        </p:txBody>
      </p:sp>
      <p:sp>
        <p:nvSpPr>
          <p:cNvPr id="3" name="Subtitle 2">
            <a:extLst>
              <a:ext uri="{FF2B5EF4-FFF2-40B4-BE49-F238E27FC236}">
                <a16:creationId xmlns:a16="http://schemas.microsoft.com/office/drawing/2014/main" id="{77CC3732-4A88-488F-A915-CD2BD9B1BB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909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87A0-1360-4A33-8B2F-AE837D0E76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019501-534E-4179-9E18-054F39DB08F1}"/>
              </a:ext>
            </a:extLst>
          </p:cNvPr>
          <p:cNvSpPr>
            <a:spLocks noGrp="1"/>
          </p:cNvSpPr>
          <p:nvPr>
            <p:ph idx="1"/>
          </p:nvPr>
        </p:nvSpPr>
        <p:spPr/>
        <p:txBody>
          <a:bodyPr>
            <a:normAutofit/>
          </a:bodyPr>
          <a:lstStyle/>
          <a:p>
            <a:r>
              <a:rPr lang="en-US" sz="2800" dirty="0"/>
              <a:t>For a sociologist, a </a:t>
            </a:r>
            <a:r>
              <a:rPr lang="en-US" sz="2800" b="1" i="1" u="sng" dirty="0"/>
              <a:t>deviant</a:t>
            </a:r>
            <a:r>
              <a:rPr lang="en-US" sz="2800" dirty="0"/>
              <a:t> is a person who has violated one or more of society’s most highly valued norms.</a:t>
            </a:r>
          </a:p>
          <a:p>
            <a:r>
              <a:rPr lang="en-US" sz="2800" dirty="0"/>
              <a:t>Reactions to deviants are usually negative and involve attempts to change or control the deviant behavior. </a:t>
            </a:r>
          </a:p>
        </p:txBody>
      </p:sp>
    </p:spTree>
    <p:extLst>
      <p:ext uri="{BB962C8B-B14F-4D97-AF65-F5344CB8AC3E}">
        <p14:creationId xmlns:p14="http://schemas.microsoft.com/office/powerpoint/2010/main" val="160222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9257-E36F-455D-833A-C012678AFA70}"/>
              </a:ext>
            </a:extLst>
          </p:cNvPr>
          <p:cNvSpPr>
            <a:spLocks noGrp="1"/>
          </p:cNvSpPr>
          <p:nvPr>
            <p:ph type="title"/>
          </p:nvPr>
        </p:nvSpPr>
        <p:spPr/>
        <p:txBody>
          <a:bodyPr/>
          <a:lstStyle/>
          <a:p>
            <a:r>
              <a:rPr lang="en-US" dirty="0"/>
              <a:t>Social control </a:t>
            </a:r>
          </a:p>
        </p:txBody>
      </p:sp>
      <p:sp>
        <p:nvSpPr>
          <p:cNvPr id="3" name="Content Placeholder 2">
            <a:extLst>
              <a:ext uri="{FF2B5EF4-FFF2-40B4-BE49-F238E27FC236}">
                <a16:creationId xmlns:a16="http://schemas.microsoft.com/office/drawing/2014/main" id="{A6E90DA8-5E67-411E-A859-ED091EA5BF9F}"/>
              </a:ext>
            </a:extLst>
          </p:cNvPr>
          <p:cNvSpPr>
            <a:spLocks noGrp="1"/>
          </p:cNvSpPr>
          <p:nvPr>
            <p:ph idx="1"/>
          </p:nvPr>
        </p:nvSpPr>
        <p:spPr/>
        <p:txBody>
          <a:bodyPr>
            <a:normAutofit/>
          </a:bodyPr>
          <a:lstStyle/>
          <a:p>
            <a:r>
              <a:rPr lang="en-US" sz="3200" dirty="0"/>
              <a:t>All societies have ways to promote order, stability, and predictability in social life. </a:t>
            </a:r>
          </a:p>
          <a:p>
            <a:r>
              <a:rPr lang="en-US" sz="3200" dirty="0"/>
              <a:t>Without </a:t>
            </a:r>
            <a:r>
              <a:rPr lang="en-US" sz="3200" b="1" i="1" u="sng" dirty="0"/>
              <a:t>social control- </a:t>
            </a:r>
            <a:r>
              <a:rPr lang="en-US" sz="3200" dirty="0"/>
              <a:t>ways to promote conformity to norms- social life would be unpredictable, even chaotic. </a:t>
            </a:r>
          </a:p>
        </p:txBody>
      </p:sp>
    </p:spTree>
    <p:extLst>
      <p:ext uri="{BB962C8B-B14F-4D97-AF65-F5344CB8AC3E}">
        <p14:creationId xmlns:p14="http://schemas.microsoft.com/office/powerpoint/2010/main" val="300625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080F-F960-49E9-A97A-1213B46DBE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009002-796D-42EF-AED4-5056A25A4BA4}"/>
              </a:ext>
            </a:extLst>
          </p:cNvPr>
          <p:cNvSpPr>
            <a:spLocks noGrp="1"/>
          </p:cNvSpPr>
          <p:nvPr>
            <p:ph idx="1"/>
          </p:nvPr>
        </p:nvSpPr>
        <p:spPr/>
        <p:txBody>
          <a:bodyPr>
            <a:normAutofit/>
          </a:bodyPr>
          <a:lstStyle/>
          <a:p>
            <a:r>
              <a:rPr lang="en-US" sz="3600" dirty="0"/>
              <a:t>There are two broad types of social control: </a:t>
            </a:r>
            <a:r>
              <a:rPr lang="en-US" sz="3600" b="1" i="1" dirty="0"/>
              <a:t>internal</a:t>
            </a:r>
            <a:r>
              <a:rPr lang="en-US" sz="3600" dirty="0"/>
              <a:t> and </a:t>
            </a:r>
            <a:r>
              <a:rPr lang="en-US" sz="3600" b="1" i="1" dirty="0"/>
              <a:t>external</a:t>
            </a:r>
            <a:r>
              <a:rPr lang="en-US" sz="3600" dirty="0"/>
              <a:t>. </a:t>
            </a:r>
          </a:p>
        </p:txBody>
      </p:sp>
    </p:spTree>
    <p:extLst>
      <p:ext uri="{BB962C8B-B14F-4D97-AF65-F5344CB8AC3E}">
        <p14:creationId xmlns:p14="http://schemas.microsoft.com/office/powerpoint/2010/main" val="422605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3D8D-F26F-47C2-BD6F-D0572B89CEF5}"/>
              </a:ext>
            </a:extLst>
          </p:cNvPr>
          <p:cNvSpPr>
            <a:spLocks noGrp="1"/>
          </p:cNvSpPr>
          <p:nvPr>
            <p:ph type="title"/>
          </p:nvPr>
        </p:nvSpPr>
        <p:spPr/>
        <p:txBody>
          <a:bodyPr/>
          <a:lstStyle/>
          <a:p>
            <a:r>
              <a:rPr lang="en-US" dirty="0"/>
              <a:t>What is internal social control? </a:t>
            </a:r>
          </a:p>
        </p:txBody>
      </p:sp>
      <p:sp>
        <p:nvSpPr>
          <p:cNvPr id="3" name="Content Placeholder 2">
            <a:extLst>
              <a:ext uri="{FF2B5EF4-FFF2-40B4-BE49-F238E27FC236}">
                <a16:creationId xmlns:a16="http://schemas.microsoft.com/office/drawing/2014/main" id="{1E215B92-B8FD-4CE8-9543-64CE5DEE3A25}"/>
              </a:ext>
            </a:extLst>
          </p:cNvPr>
          <p:cNvSpPr>
            <a:spLocks noGrp="1"/>
          </p:cNvSpPr>
          <p:nvPr>
            <p:ph idx="1"/>
          </p:nvPr>
        </p:nvSpPr>
        <p:spPr/>
        <p:txBody>
          <a:bodyPr>
            <a:normAutofit/>
          </a:bodyPr>
          <a:lstStyle/>
          <a:p>
            <a:r>
              <a:rPr lang="en-US" sz="2400" dirty="0"/>
              <a:t>Internal social control lies within the individual. </a:t>
            </a:r>
          </a:p>
          <a:p>
            <a:r>
              <a:rPr lang="en-US" sz="2400" dirty="0"/>
              <a:t>It is developed during the socialization process. </a:t>
            </a:r>
          </a:p>
          <a:p>
            <a:endParaRPr lang="en-US" sz="2400" dirty="0"/>
          </a:p>
          <a:p>
            <a:r>
              <a:rPr lang="en-US" sz="2400" dirty="0"/>
              <a:t>You are practicing internal social control when you do something because you know it is the right thing to do or when you don’t so something because you know it would be wrong. </a:t>
            </a:r>
          </a:p>
        </p:txBody>
      </p:sp>
    </p:spTree>
    <p:extLst>
      <p:ext uri="{BB962C8B-B14F-4D97-AF65-F5344CB8AC3E}">
        <p14:creationId xmlns:p14="http://schemas.microsoft.com/office/powerpoint/2010/main" val="265008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6660-A48C-4DB4-BA9F-2FFC214A6F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15208D-0FCF-4E78-95AD-E755B7802FB9}"/>
              </a:ext>
            </a:extLst>
          </p:cNvPr>
          <p:cNvSpPr>
            <a:spLocks noGrp="1"/>
          </p:cNvSpPr>
          <p:nvPr>
            <p:ph idx="1"/>
          </p:nvPr>
        </p:nvSpPr>
        <p:spPr>
          <a:xfrm>
            <a:off x="1141413" y="1286540"/>
            <a:ext cx="9905998" cy="4961859"/>
          </a:xfrm>
        </p:spPr>
        <p:txBody>
          <a:bodyPr>
            <a:normAutofit/>
          </a:bodyPr>
          <a:lstStyle/>
          <a:p>
            <a:r>
              <a:rPr lang="en-US" sz="2800" i="1" u="sng" dirty="0"/>
              <a:t>Stealing</a:t>
            </a:r>
          </a:p>
          <a:p>
            <a:r>
              <a:rPr lang="en-US" sz="2800" dirty="0"/>
              <a:t>Most people do not steal because they fear arrest or lack the opportunity to steal.</a:t>
            </a:r>
          </a:p>
          <a:p>
            <a:r>
              <a:rPr lang="en-US" sz="2800" dirty="0"/>
              <a:t>They consider theft to be wrong. </a:t>
            </a:r>
          </a:p>
          <a:p>
            <a:endParaRPr lang="en-US" sz="2800" dirty="0"/>
          </a:p>
          <a:p>
            <a:r>
              <a:rPr lang="en-US" sz="2800" dirty="0"/>
              <a:t>The norm against stealing has become a part of them. </a:t>
            </a:r>
          </a:p>
          <a:p>
            <a:r>
              <a:rPr lang="en-US" sz="2800" dirty="0"/>
              <a:t>This is known as the </a:t>
            </a:r>
            <a:r>
              <a:rPr lang="en-US" sz="2800" b="1" i="1" u="sng" dirty="0"/>
              <a:t>internalization </a:t>
            </a:r>
            <a:r>
              <a:rPr lang="en-US" sz="2800" dirty="0"/>
              <a:t>of social norms. </a:t>
            </a:r>
          </a:p>
        </p:txBody>
      </p:sp>
    </p:spTree>
    <p:extLst>
      <p:ext uri="{BB962C8B-B14F-4D97-AF65-F5344CB8AC3E}">
        <p14:creationId xmlns:p14="http://schemas.microsoft.com/office/powerpoint/2010/main" val="146183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6313-7A84-4E13-97D9-A315CB25898A}"/>
              </a:ext>
            </a:extLst>
          </p:cNvPr>
          <p:cNvSpPr>
            <a:spLocks noGrp="1"/>
          </p:cNvSpPr>
          <p:nvPr>
            <p:ph type="title"/>
          </p:nvPr>
        </p:nvSpPr>
        <p:spPr/>
        <p:txBody>
          <a:bodyPr/>
          <a:lstStyle/>
          <a:p>
            <a:r>
              <a:rPr lang="en-US" dirty="0"/>
              <a:t>What is external social control? </a:t>
            </a:r>
          </a:p>
        </p:txBody>
      </p:sp>
      <p:sp>
        <p:nvSpPr>
          <p:cNvPr id="3" name="Content Placeholder 2">
            <a:extLst>
              <a:ext uri="{FF2B5EF4-FFF2-40B4-BE49-F238E27FC236}">
                <a16:creationId xmlns:a16="http://schemas.microsoft.com/office/drawing/2014/main" id="{6168BB8A-9D81-4FCB-820E-36A941A647B3}"/>
              </a:ext>
            </a:extLst>
          </p:cNvPr>
          <p:cNvSpPr>
            <a:spLocks noGrp="1"/>
          </p:cNvSpPr>
          <p:nvPr>
            <p:ph idx="1"/>
          </p:nvPr>
        </p:nvSpPr>
        <p:spPr/>
        <p:txBody>
          <a:bodyPr>
            <a:noAutofit/>
          </a:bodyPr>
          <a:lstStyle/>
          <a:p>
            <a:r>
              <a:rPr lang="en-US" sz="3200" dirty="0"/>
              <a:t>Unfortunately for society, the process of socialization does not ensure that all people will conform all of the time. </a:t>
            </a:r>
          </a:p>
          <a:p>
            <a:endParaRPr lang="en-US" sz="3200" dirty="0"/>
          </a:p>
          <a:p>
            <a:r>
              <a:rPr lang="en-US" sz="3200" dirty="0"/>
              <a:t>External social control is based on </a:t>
            </a:r>
            <a:r>
              <a:rPr lang="en-US" sz="3200" b="1" i="1" u="sng" dirty="0"/>
              <a:t>social sanctions- </a:t>
            </a:r>
            <a:r>
              <a:rPr lang="en-US" sz="3200" dirty="0"/>
              <a:t>rewards and punishments designed to encourage desired behavior. </a:t>
            </a:r>
          </a:p>
        </p:txBody>
      </p:sp>
    </p:spTree>
    <p:extLst>
      <p:ext uri="{BB962C8B-B14F-4D97-AF65-F5344CB8AC3E}">
        <p14:creationId xmlns:p14="http://schemas.microsoft.com/office/powerpoint/2010/main" val="259413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A67D-B788-4E1A-A24D-32B087FDED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253599-2061-4BE8-A358-5770FA287ACD}"/>
              </a:ext>
            </a:extLst>
          </p:cNvPr>
          <p:cNvSpPr>
            <a:spLocks noGrp="1"/>
          </p:cNvSpPr>
          <p:nvPr>
            <p:ph idx="1"/>
          </p:nvPr>
        </p:nvSpPr>
        <p:spPr/>
        <p:txBody>
          <a:bodyPr>
            <a:noAutofit/>
          </a:bodyPr>
          <a:lstStyle/>
          <a:p>
            <a:r>
              <a:rPr lang="en-US" sz="3200" dirty="0"/>
              <a:t>Positive sanctions, such as awards, increases in allowances, promotions, and smiles of approval, are used to encourage conformity. </a:t>
            </a:r>
          </a:p>
          <a:p>
            <a:endParaRPr lang="en-US" sz="3200" dirty="0"/>
          </a:p>
          <a:p>
            <a:r>
              <a:rPr lang="en-US" sz="3200" dirty="0"/>
              <a:t>Negative sanctions, such as criticism, fines, and imprisonment, are intended to stop socially unacceptable behavior. </a:t>
            </a:r>
          </a:p>
        </p:txBody>
      </p:sp>
    </p:spTree>
    <p:extLst>
      <p:ext uri="{BB962C8B-B14F-4D97-AF65-F5344CB8AC3E}">
        <p14:creationId xmlns:p14="http://schemas.microsoft.com/office/powerpoint/2010/main" val="109287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F71E-8711-45B6-9179-E1AAF355C5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E00C2A-ACAA-4EBF-8C34-E21287B40045}"/>
              </a:ext>
            </a:extLst>
          </p:cNvPr>
          <p:cNvSpPr>
            <a:spLocks noGrp="1"/>
          </p:cNvSpPr>
          <p:nvPr>
            <p:ph idx="1"/>
          </p:nvPr>
        </p:nvSpPr>
        <p:spPr/>
        <p:txBody>
          <a:bodyPr>
            <a:noAutofit/>
          </a:bodyPr>
          <a:lstStyle/>
          <a:p>
            <a:r>
              <a:rPr lang="en-US" sz="2800" dirty="0"/>
              <a:t>Sanctions may be formal or informal.</a:t>
            </a:r>
          </a:p>
          <a:p>
            <a:endParaRPr lang="en-US" sz="2800" dirty="0"/>
          </a:p>
          <a:p>
            <a:r>
              <a:rPr lang="en-US" sz="2800" dirty="0"/>
              <a:t>Ridicule, gossip, and smiles are examples or informal sanctions. </a:t>
            </a:r>
          </a:p>
          <a:p>
            <a:r>
              <a:rPr lang="en-US" sz="2800" dirty="0"/>
              <a:t>Imprisonment, low grades, and official awards are formal sanctions. </a:t>
            </a:r>
          </a:p>
        </p:txBody>
      </p:sp>
    </p:spTree>
    <p:extLst>
      <p:ext uri="{BB962C8B-B14F-4D97-AF65-F5344CB8AC3E}">
        <p14:creationId xmlns:p14="http://schemas.microsoft.com/office/powerpoint/2010/main" val="217714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6B84-539C-41A3-9183-0DF9B645F64D}"/>
              </a:ext>
            </a:extLst>
          </p:cNvPr>
          <p:cNvSpPr>
            <a:spLocks noGrp="1"/>
          </p:cNvSpPr>
          <p:nvPr>
            <p:ph type="title"/>
          </p:nvPr>
        </p:nvSpPr>
        <p:spPr/>
        <p:txBody>
          <a:bodyPr/>
          <a:lstStyle/>
          <a:p>
            <a:r>
              <a:rPr lang="en-US" dirty="0"/>
              <a:t>Chapter 7 section 1: Deviance and social control </a:t>
            </a:r>
          </a:p>
        </p:txBody>
      </p:sp>
      <p:sp>
        <p:nvSpPr>
          <p:cNvPr id="3" name="Content Placeholder 2">
            <a:extLst>
              <a:ext uri="{FF2B5EF4-FFF2-40B4-BE49-F238E27FC236}">
                <a16:creationId xmlns:a16="http://schemas.microsoft.com/office/drawing/2014/main" id="{06B98CFF-8C98-4633-8F32-AC974AA6B78B}"/>
              </a:ext>
            </a:extLst>
          </p:cNvPr>
          <p:cNvSpPr>
            <a:spLocks noGrp="1"/>
          </p:cNvSpPr>
          <p:nvPr>
            <p:ph idx="1"/>
          </p:nvPr>
        </p:nvSpPr>
        <p:spPr/>
        <p:txBody>
          <a:bodyPr>
            <a:normAutofit/>
          </a:bodyPr>
          <a:lstStyle/>
          <a:p>
            <a:r>
              <a:rPr lang="en-US" sz="2800" b="1" u="sng" dirty="0"/>
              <a:t>Deviance</a:t>
            </a:r>
            <a:r>
              <a:rPr lang="en-US" sz="2800" dirty="0"/>
              <a:t> refers to behavior that departs from societal or group norms.</a:t>
            </a:r>
          </a:p>
          <a:p>
            <a:r>
              <a:rPr lang="en-US" sz="2800" dirty="0"/>
              <a:t>It can range from criminal behavior (recognized by almost all members of a society s deviant) to wearing heavy makeup (considered deviant by some religious groups). </a:t>
            </a:r>
          </a:p>
        </p:txBody>
      </p:sp>
    </p:spTree>
    <p:extLst>
      <p:ext uri="{BB962C8B-B14F-4D97-AF65-F5344CB8AC3E}">
        <p14:creationId xmlns:p14="http://schemas.microsoft.com/office/powerpoint/2010/main" val="77863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1627-5EF9-4217-AB0B-A6CE2CDE61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744218-9974-4D0A-8DB8-82CF8EC2F357}"/>
              </a:ext>
            </a:extLst>
          </p:cNvPr>
          <p:cNvSpPr>
            <a:spLocks noGrp="1"/>
          </p:cNvSpPr>
          <p:nvPr>
            <p:ph idx="1"/>
          </p:nvPr>
        </p:nvSpPr>
        <p:spPr/>
        <p:txBody>
          <a:bodyPr>
            <a:normAutofit/>
          </a:bodyPr>
          <a:lstStyle/>
          <a:p>
            <a:r>
              <a:rPr lang="en-US" sz="2400" dirty="0"/>
              <a:t>Some people violate norms by robbing banks or committing assault or murder. </a:t>
            </a:r>
          </a:p>
          <a:p>
            <a:r>
              <a:rPr lang="en-US" sz="2400" dirty="0"/>
              <a:t>Incidents of deviance sometimes receive a great deal of attention because they involve prominent figures whose behavior is captured on national television. </a:t>
            </a:r>
          </a:p>
        </p:txBody>
      </p:sp>
    </p:spTree>
    <p:extLst>
      <p:ext uri="{BB962C8B-B14F-4D97-AF65-F5344CB8AC3E}">
        <p14:creationId xmlns:p14="http://schemas.microsoft.com/office/powerpoint/2010/main" val="137324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9D7F-A341-49F3-B119-6BCF3FB0FA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FD0E92-6BCD-43E3-88F3-13F73CCB56B3}"/>
              </a:ext>
            </a:extLst>
          </p:cNvPr>
          <p:cNvSpPr>
            <a:spLocks noGrp="1"/>
          </p:cNvSpPr>
          <p:nvPr>
            <p:ph idx="1"/>
          </p:nvPr>
        </p:nvSpPr>
        <p:spPr/>
        <p:txBody>
          <a:bodyPr>
            <a:normAutofit/>
          </a:bodyPr>
          <a:lstStyle/>
          <a:p>
            <a:r>
              <a:rPr lang="en-US" sz="3200" dirty="0"/>
              <a:t>Mike Tyson </a:t>
            </a:r>
          </a:p>
          <a:p>
            <a:r>
              <a:rPr lang="en-US" sz="3200" dirty="0"/>
              <a:t>In a bout with Evander Holyfield, actually pit off the tip of Holyfield’s right ear and spat it onto the ring mat. </a:t>
            </a:r>
          </a:p>
        </p:txBody>
      </p:sp>
    </p:spTree>
    <p:extLst>
      <p:ext uri="{BB962C8B-B14F-4D97-AF65-F5344CB8AC3E}">
        <p14:creationId xmlns:p14="http://schemas.microsoft.com/office/powerpoint/2010/main" val="424411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C1C5-A672-4896-A4C7-CAFA9DE68C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D656C0-CE77-43DE-A736-6FF3ADFF127F}"/>
              </a:ext>
            </a:extLst>
          </p:cNvPr>
          <p:cNvSpPr>
            <a:spLocks noGrp="1"/>
          </p:cNvSpPr>
          <p:nvPr>
            <p:ph idx="1"/>
          </p:nvPr>
        </p:nvSpPr>
        <p:spPr/>
        <p:txBody>
          <a:bodyPr>
            <a:normAutofit/>
          </a:bodyPr>
          <a:lstStyle/>
          <a:p>
            <a:r>
              <a:rPr lang="en-US" sz="2800" dirty="0"/>
              <a:t>Because deviance is a matter of social definition, it can vary from group to group and society to society. </a:t>
            </a:r>
          </a:p>
          <a:p>
            <a:r>
              <a:rPr lang="en-US" sz="2800" dirty="0"/>
              <a:t>In a diverse society like that of the United States, it is often difficult to agree on what is or is not deviant behavior. </a:t>
            </a:r>
          </a:p>
        </p:txBody>
      </p:sp>
    </p:spTree>
    <p:extLst>
      <p:ext uri="{BB962C8B-B14F-4D97-AF65-F5344CB8AC3E}">
        <p14:creationId xmlns:p14="http://schemas.microsoft.com/office/powerpoint/2010/main" val="17226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B22A-9C28-49A7-8DE1-9D2B1737BF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8DD8A8-7F44-405C-8828-179C94BAF869}"/>
              </a:ext>
            </a:extLst>
          </p:cNvPr>
          <p:cNvSpPr>
            <a:spLocks noGrp="1"/>
          </p:cNvSpPr>
          <p:nvPr>
            <p:ph idx="1"/>
          </p:nvPr>
        </p:nvSpPr>
        <p:spPr/>
        <p:txBody>
          <a:bodyPr>
            <a:noAutofit/>
          </a:bodyPr>
          <a:lstStyle/>
          <a:p>
            <a:r>
              <a:rPr lang="en-US" sz="3600" dirty="0"/>
              <a:t>Deviance may be either positive or negative. </a:t>
            </a:r>
          </a:p>
          <a:p>
            <a:endParaRPr lang="en-US" sz="3600" b="1" u="sng" dirty="0"/>
          </a:p>
          <a:p>
            <a:r>
              <a:rPr lang="en-US" sz="3600" b="1" u="sng" dirty="0"/>
              <a:t>Negative deviance- </a:t>
            </a:r>
            <a:r>
              <a:rPr lang="en-US" sz="3600" dirty="0"/>
              <a:t>involves behavior that fails to meet accepted norms. </a:t>
            </a:r>
          </a:p>
          <a:p>
            <a:r>
              <a:rPr lang="en-US" sz="3600" b="1" u="sng" dirty="0"/>
              <a:t>Positive deviance- </a:t>
            </a:r>
            <a:r>
              <a:rPr lang="en-US" sz="3600" dirty="0"/>
              <a:t>involves over conformity to norms leading to imbalance and extremes of perfectionism. </a:t>
            </a:r>
          </a:p>
        </p:txBody>
      </p:sp>
    </p:spTree>
    <p:extLst>
      <p:ext uri="{BB962C8B-B14F-4D97-AF65-F5344CB8AC3E}">
        <p14:creationId xmlns:p14="http://schemas.microsoft.com/office/powerpoint/2010/main" val="420615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A879-2417-43B6-B7B2-1542E19D7D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3AD2B3-78B2-4C90-BACF-F93C9B3BE332}"/>
              </a:ext>
            </a:extLst>
          </p:cNvPr>
          <p:cNvSpPr>
            <a:spLocks noGrp="1"/>
          </p:cNvSpPr>
          <p:nvPr>
            <p:ph idx="1"/>
          </p:nvPr>
        </p:nvSpPr>
        <p:spPr/>
        <p:txBody>
          <a:bodyPr>
            <a:normAutofit/>
          </a:bodyPr>
          <a:lstStyle/>
          <a:p>
            <a:r>
              <a:rPr lang="en-US" sz="3200" dirty="0"/>
              <a:t>Positive deviants idealize group norms. </a:t>
            </a:r>
          </a:p>
        </p:txBody>
      </p:sp>
    </p:spTree>
    <p:extLst>
      <p:ext uri="{BB962C8B-B14F-4D97-AF65-F5344CB8AC3E}">
        <p14:creationId xmlns:p14="http://schemas.microsoft.com/office/powerpoint/2010/main" val="132459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A036-9FA1-4602-B2A9-814E864DFC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A288D7-AEA8-482C-B28E-4E84BA631DAC}"/>
              </a:ext>
            </a:extLst>
          </p:cNvPr>
          <p:cNvSpPr>
            <a:spLocks noGrp="1"/>
          </p:cNvSpPr>
          <p:nvPr>
            <p:ph idx="1"/>
          </p:nvPr>
        </p:nvSpPr>
        <p:spPr/>
        <p:txBody>
          <a:bodyPr>
            <a:normAutofit/>
          </a:bodyPr>
          <a:lstStyle/>
          <a:p>
            <a:r>
              <a:rPr lang="en-US" sz="2800" dirty="0"/>
              <a:t>Minor instances of behavior that some might consider deviant occur frequently in modern societies. </a:t>
            </a:r>
          </a:p>
          <a:p>
            <a:r>
              <a:rPr lang="en-US" sz="2800" dirty="0"/>
              <a:t>Sociologists generally reserve the term deviance for violations of significant social norms. </a:t>
            </a:r>
          </a:p>
        </p:txBody>
      </p:sp>
    </p:spTree>
    <p:extLst>
      <p:ext uri="{BB962C8B-B14F-4D97-AF65-F5344CB8AC3E}">
        <p14:creationId xmlns:p14="http://schemas.microsoft.com/office/powerpoint/2010/main" val="123147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90AF-4C68-41D3-98FB-7548A55ED7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1A974-5511-4A84-838D-B0F8BEDC30BE}"/>
              </a:ext>
            </a:extLst>
          </p:cNvPr>
          <p:cNvSpPr>
            <a:spLocks noGrp="1"/>
          </p:cNvSpPr>
          <p:nvPr>
            <p:ph idx="1"/>
          </p:nvPr>
        </p:nvSpPr>
        <p:spPr/>
        <p:txBody>
          <a:bodyPr>
            <a:normAutofit/>
          </a:bodyPr>
          <a:lstStyle/>
          <a:p>
            <a:r>
              <a:rPr lang="en-US" sz="2800" dirty="0"/>
              <a:t>Significant norms are those that are highly important either to most members of a society or to the members with the most power. </a:t>
            </a:r>
          </a:p>
        </p:txBody>
      </p:sp>
    </p:spTree>
    <p:extLst>
      <p:ext uri="{BB962C8B-B14F-4D97-AF65-F5344CB8AC3E}">
        <p14:creationId xmlns:p14="http://schemas.microsoft.com/office/powerpoint/2010/main" val="318356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2044</TotalTime>
  <Words>562</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Mesh</vt:lpstr>
      <vt:lpstr>Chapter 7 Deviance and Social control </vt:lpstr>
      <vt:lpstr>Chapter 7 section 1: Deviance and social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control </vt:lpstr>
      <vt:lpstr>PowerPoint Presentation</vt:lpstr>
      <vt:lpstr>What is internal social control? </vt:lpstr>
      <vt:lpstr>PowerPoint Presentation</vt:lpstr>
      <vt:lpstr>What is external social control?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Deviance and Social control </dc:title>
  <dc:creator>Tyler Moudry</dc:creator>
  <cp:lastModifiedBy>Tyler Moudry</cp:lastModifiedBy>
  <cp:revision>6</cp:revision>
  <dcterms:created xsi:type="dcterms:W3CDTF">2019-01-22T00:29:49Z</dcterms:created>
  <dcterms:modified xsi:type="dcterms:W3CDTF">2019-01-23T12:28:59Z</dcterms:modified>
</cp:coreProperties>
</file>