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06B48-9B1C-4968-8B8A-D580581A5C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Sociology </a:t>
            </a:r>
            <a:br>
              <a:rPr lang="en-US" sz="4800" dirty="0"/>
            </a:br>
            <a:r>
              <a:rPr lang="en-US" sz="4800" dirty="0"/>
              <a:t>Chapter 5 Section 4: </a:t>
            </a:r>
            <a:br>
              <a:rPr lang="en-US" sz="4800" dirty="0"/>
            </a:br>
            <a:r>
              <a:rPr lang="en-US" sz="4800" dirty="0"/>
              <a:t>Industrial and Postindustrial Societies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F10C3-B0C7-45EB-A675-A42BD2C538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6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C61E0-5B1B-42F9-8DFA-6168C52B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260E0-3E5E-4119-A706-018915822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Organic Solidarity </a:t>
            </a:r>
          </a:p>
          <a:p>
            <a:pPr lvl="1"/>
            <a:r>
              <a:rPr lang="en-US" dirty="0"/>
              <a:t>A type of social unity in which members’ interdependence is based on specialized functions and statuses. </a:t>
            </a:r>
          </a:p>
        </p:txBody>
      </p:sp>
    </p:spTree>
    <p:extLst>
      <p:ext uri="{BB962C8B-B14F-4D97-AF65-F5344CB8AC3E}">
        <p14:creationId xmlns:p14="http://schemas.microsoft.com/office/powerpoint/2010/main" val="1661713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FA80-0B57-40B4-8951-34CCF839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 of Postindustrial society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81752-5521-423A-9B42-3ED1FAA2E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7747"/>
          </a:xfrm>
        </p:spPr>
        <p:txBody>
          <a:bodyPr/>
          <a:lstStyle/>
          <a:p>
            <a:r>
              <a:rPr lang="en-US" dirty="0"/>
              <a:t>Postindustrial Society</a:t>
            </a:r>
          </a:p>
          <a:p>
            <a:pPr lvl="1"/>
            <a:r>
              <a:rPr lang="en-US" dirty="0"/>
              <a:t>A society in which the economic emphasis is on providing services and information. </a:t>
            </a:r>
          </a:p>
          <a:p>
            <a:pPr lvl="1"/>
            <a:endParaRPr lang="en-US" dirty="0"/>
          </a:p>
          <a:p>
            <a:pPr lvl="2"/>
            <a:r>
              <a:rPr lang="en-US" b="1" i="1" dirty="0"/>
              <a:t>1. For the first time, the majority of the labor force are employed in services rather than in agriculture or manufacturing. </a:t>
            </a:r>
          </a:p>
          <a:p>
            <a:pPr lvl="2"/>
            <a:r>
              <a:rPr lang="en-US" b="1" i="1" dirty="0"/>
              <a:t>2. White-collar employment replaces much blue-collar work. </a:t>
            </a:r>
          </a:p>
          <a:p>
            <a:pPr lvl="2"/>
            <a:r>
              <a:rPr lang="en-US" b="1" i="1" dirty="0"/>
              <a:t>3. Technical knowledge is the key organizing feature in postindustrial society. </a:t>
            </a:r>
          </a:p>
          <a:p>
            <a:pPr lvl="2"/>
            <a:r>
              <a:rPr lang="en-US" b="1" i="1" dirty="0"/>
              <a:t>4. Technological change is planned and assessed. </a:t>
            </a:r>
          </a:p>
          <a:p>
            <a:pPr lvl="2"/>
            <a:r>
              <a:rPr lang="en-US" b="1" i="1" dirty="0"/>
              <a:t>5. Reliance on computer modeling in all areas. </a:t>
            </a:r>
          </a:p>
        </p:txBody>
      </p:sp>
    </p:spTree>
    <p:extLst>
      <p:ext uri="{BB962C8B-B14F-4D97-AF65-F5344CB8AC3E}">
        <p14:creationId xmlns:p14="http://schemas.microsoft.com/office/powerpoint/2010/main" val="2094353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2A870-268F-48DA-829F-BD5654F6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instability in postindustrial society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E250F-B431-4E6C-A507-30B1773C5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 to a service economy has increased social instability in nations undergoing this change. </a:t>
            </a:r>
          </a:p>
        </p:txBody>
      </p:sp>
    </p:spTree>
    <p:extLst>
      <p:ext uri="{BB962C8B-B14F-4D97-AF65-F5344CB8AC3E}">
        <p14:creationId xmlns:p14="http://schemas.microsoft.com/office/powerpoint/2010/main" val="1982681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2B2F-EF14-43C7-86EF-B205DAD9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social instability continue?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C63D9-5989-4908-8A8F-3847488F8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societies have seen a reversal of rates in crime, divorce, illegitimacy, and distrust. </a:t>
            </a:r>
          </a:p>
        </p:txBody>
      </p:sp>
    </p:spTree>
    <p:extLst>
      <p:ext uri="{BB962C8B-B14F-4D97-AF65-F5344CB8AC3E}">
        <p14:creationId xmlns:p14="http://schemas.microsoft.com/office/powerpoint/2010/main" val="1120184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2095E-D496-4559-8615-50D3547FB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caused the return to social stability?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689D9-8287-4843-997F-2EFE41471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Humans find it difficult to live without values and norms. </a:t>
            </a:r>
          </a:p>
          <a:p>
            <a:endParaRPr lang="en-US" dirty="0"/>
          </a:p>
          <a:p>
            <a:r>
              <a:rPr lang="en-US" dirty="0"/>
              <a:t>Because culture can be changed, it can be used to create new social structures better adapted to changing social and economic circumstances. </a:t>
            </a:r>
          </a:p>
        </p:txBody>
      </p:sp>
    </p:spTree>
    <p:extLst>
      <p:ext uri="{BB962C8B-B14F-4D97-AF65-F5344CB8AC3E}">
        <p14:creationId xmlns:p14="http://schemas.microsoft.com/office/powerpoint/2010/main" val="92499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500FC-C4AF-4462-A173-031123A84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248F3-7E59-4245-85FD-B959A953E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industrial revolution created a society that is dependent upon science and technology to produce its basic goods and services. </a:t>
            </a:r>
          </a:p>
        </p:txBody>
      </p:sp>
    </p:spTree>
    <p:extLst>
      <p:ext uri="{BB962C8B-B14F-4D97-AF65-F5344CB8AC3E}">
        <p14:creationId xmlns:p14="http://schemas.microsoft.com/office/powerpoint/2010/main" val="294398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21BF-83E2-48F7-AED4-F29172E68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with agricultural societies become industrial societies?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891CD-203A-4AE2-B656-D17B7AFC1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application of scientific knowledge is developed to create more complex technological devices. </a:t>
            </a:r>
          </a:p>
          <a:p>
            <a:pPr lvl="1"/>
            <a:r>
              <a:rPr lang="en-US" dirty="0"/>
              <a:t>Examples: steam engine and electrical power.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0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EA34-F265-4EB9-9D57-7481E57A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207E8-26B2-4F12-B426-A637B2598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Mechanization</a:t>
            </a:r>
          </a:p>
          <a:p>
            <a:pPr lvl="1"/>
            <a:r>
              <a:rPr lang="en-US" sz="2400" dirty="0"/>
              <a:t>Animal and human labor is replaced with power-driven machines. </a:t>
            </a:r>
          </a:p>
        </p:txBody>
      </p:sp>
    </p:spTree>
    <p:extLst>
      <p:ext uri="{BB962C8B-B14F-4D97-AF65-F5344CB8AC3E}">
        <p14:creationId xmlns:p14="http://schemas.microsoft.com/office/powerpoint/2010/main" val="143215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EC53-09ED-49C3-926E-F9609D146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000F6-FA7A-4B98-9327-D03A1AFC4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Urbanization </a:t>
            </a:r>
          </a:p>
          <a:p>
            <a:pPr lvl="1"/>
            <a:r>
              <a:rPr lang="en-US" sz="2800" dirty="0"/>
              <a:t>Growing population in large cities. </a:t>
            </a:r>
          </a:p>
        </p:txBody>
      </p:sp>
    </p:spTree>
    <p:extLst>
      <p:ext uri="{BB962C8B-B14F-4D97-AF65-F5344CB8AC3E}">
        <p14:creationId xmlns:p14="http://schemas.microsoft.com/office/powerpoint/2010/main" val="174592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C8BD2-F74A-4853-BC1E-10DC648F2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role of the family change?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CC59A-6656-44CA-9AB5-137F6DF8E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 activities, once carried out in the home, move to the factory. </a:t>
            </a:r>
          </a:p>
          <a:p>
            <a:r>
              <a:rPr lang="en-US" dirty="0"/>
              <a:t>The education of the young, which in agricultural societies centered on teaching farming, moves from the home to the formal school. </a:t>
            </a:r>
          </a:p>
          <a:p>
            <a:endParaRPr lang="en-US" dirty="0"/>
          </a:p>
          <a:p>
            <a:r>
              <a:rPr lang="en-US" dirty="0"/>
              <a:t>Individual mobility increases dramatically, and social class is based more on occupational achievement than the social class of one’s parents. </a:t>
            </a:r>
          </a:p>
        </p:txBody>
      </p:sp>
    </p:spTree>
    <p:extLst>
      <p:ext uri="{BB962C8B-B14F-4D97-AF65-F5344CB8AC3E}">
        <p14:creationId xmlns:p14="http://schemas.microsoft.com/office/powerpoint/2010/main" val="110235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DDB9-1BD0-4828-9F85-98C08AA9D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conversation with two sociologists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0391F-90C5-4A9E-8FF9-1D8552D2D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Ferdinand </a:t>
            </a:r>
            <a:r>
              <a:rPr lang="en-US" b="1" dirty="0" err="1"/>
              <a:t>Tonnies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Early German sociologist </a:t>
            </a:r>
          </a:p>
          <a:p>
            <a:pPr lvl="1"/>
            <a:r>
              <a:rPr lang="en-US" dirty="0"/>
              <a:t>Distinguished between Gemeinschaft (</a:t>
            </a:r>
            <a:r>
              <a:rPr lang="en-US" i="1" dirty="0"/>
              <a:t>community</a:t>
            </a:r>
            <a:r>
              <a:rPr lang="en-US" dirty="0"/>
              <a:t>) and Gesellschaft (</a:t>
            </a:r>
            <a:r>
              <a:rPr lang="en-US" i="1" dirty="0"/>
              <a:t>society</a:t>
            </a:r>
            <a:r>
              <a:rPr lang="en-US" dirty="0"/>
              <a:t>).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Community describes  society based on tradition, kinship, and intimate social relationships. </a:t>
            </a:r>
          </a:p>
          <a:p>
            <a:pPr lvl="1"/>
            <a:r>
              <a:rPr lang="en-US" dirty="0"/>
              <a:t>Industrial society is characterized by weak family ties, competition, and less personal social </a:t>
            </a:r>
            <a:r>
              <a:rPr lang="en-US" dirty="0" err="1"/>
              <a:t>realtionships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043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0C0DB-8941-4E31-A9E1-F7FBAC74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32128-0BBD-4F12-B2C3-CF0D48713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Emile Durkheim </a:t>
            </a:r>
          </a:p>
          <a:p>
            <a:pPr lvl="1"/>
            <a:r>
              <a:rPr lang="en-US" dirty="0"/>
              <a:t>Distinguished the two types of societies by the nature of their social solidarity. </a:t>
            </a:r>
          </a:p>
          <a:p>
            <a:pPr lvl="1"/>
            <a:r>
              <a:rPr lang="en-US" b="1" u="sng" dirty="0"/>
              <a:t>Social solidarity </a:t>
            </a:r>
            <a:r>
              <a:rPr lang="en-US" dirty="0"/>
              <a:t>is the degree to which a society is unified or can hold itself together in the face of obstacles. </a:t>
            </a:r>
          </a:p>
          <a:p>
            <a:pPr lvl="1"/>
            <a:r>
              <a:rPr lang="en-US" dirty="0"/>
              <a:t>Social solidarity, Durkheim contended, is a result of society’s division of labor. </a:t>
            </a:r>
          </a:p>
        </p:txBody>
      </p:sp>
    </p:spTree>
    <p:extLst>
      <p:ext uri="{BB962C8B-B14F-4D97-AF65-F5344CB8AC3E}">
        <p14:creationId xmlns:p14="http://schemas.microsoft.com/office/powerpoint/2010/main" val="374181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ACA4-2E17-4884-A1A4-07597A44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286A3-5F2B-42D5-947C-709551941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Mechanical Solidarity </a:t>
            </a:r>
          </a:p>
          <a:p>
            <a:pPr lvl="1"/>
            <a:r>
              <a:rPr lang="en-US" dirty="0"/>
              <a:t>A type of social unity achieved by people doing the same type of work and holding similar values. </a:t>
            </a:r>
          </a:p>
        </p:txBody>
      </p:sp>
    </p:spTree>
    <p:extLst>
      <p:ext uri="{BB962C8B-B14F-4D97-AF65-F5344CB8AC3E}">
        <p14:creationId xmlns:p14="http://schemas.microsoft.com/office/powerpoint/2010/main" val="4423655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460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Gallery</vt:lpstr>
      <vt:lpstr>Sociology  Chapter 5 Section 4:  Industrial and Postindustrial Societies </vt:lpstr>
      <vt:lpstr>PowerPoint Presentation</vt:lpstr>
      <vt:lpstr>What happens with agricultural societies become industrial societies? </vt:lpstr>
      <vt:lpstr>PowerPoint Presentation</vt:lpstr>
      <vt:lpstr>PowerPoint Presentation</vt:lpstr>
      <vt:lpstr>How does the role of the family change? </vt:lpstr>
      <vt:lpstr>A conversation with two sociologists </vt:lpstr>
      <vt:lpstr>PowerPoint Presentation</vt:lpstr>
      <vt:lpstr>PowerPoint Presentation</vt:lpstr>
      <vt:lpstr>PowerPoint Presentation</vt:lpstr>
      <vt:lpstr>Major features of Postindustrial society </vt:lpstr>
      <vt:lpstr>Social instability in postindustrial society </vt:lpstr>
      <vt:lpstr>Will social instability continue? </vt:lpstr>
      <vt:lpstr>What has caused the return to social stability?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Chapter 5 Section 4:  Industrial and Postindustrial Societies </dc:title>
  <dc:creator>Tyler Moudry</dc:creator>
  <cp:lastModifiedBy>Tyler Moudry</cp:lastModifiedBy>
  <cp:revision>4</cp:revision>
  <dcterms:created xsi:type="dcterms:W3CDTF">2019-01-04T05:37:35Z</dcterms:created>
  <dcterms:modified xsi:type="dcterms:W3CDTF">2019-01-04T06:08:47Z</dcterms:modified>
</cp:coreProperties>
</file>