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1/3/2019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1/3/2019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F621F-282F-488E-8AAC-9265852220FC}"/>
              </a:ext>
            </a:extLst>
          </p:cNvPr>
          <p:cNvSpPr>
            <a:spLocks noGrp="1"/>
          </p:cNvSpPr>
          <p:nvPr>
            <p:ph type="ctrTitle"/>
          </p:nvPr>
        </p:nvSpPr>
        <p:spPr/>
        <p:txBody>
          <a:bodyPr>
            <a:normAutofit fontScale="90000"/>
          </a:bodyPr>
          <a:lstStyle/>
          <a:p>
            <a:r>
              <a:rPr lang="en-US" dirty="0"/>
              <a:t>Sociology </a:t>
            </a:r>
            <a:br>
              <a:rPr lang="en-US" dirty="0"/>
            </a:br>
            <a:r>
              <a:rPr lang="en-US" dirty="0"/>
              <a:t>chapter 5 section 3: Preindustrial societies </a:t>
            </a:r>
          </a:p>
        </p:txBody>
      </p:sp>
      <p:sp>
        <p:nvSpPr>
          <p:cNvPr id="3" name="Subtitle 2">
            <a:extLst>
              <a:ext uri="{FF2B5EF4-FFF2-40B4-BE49-F238E27FC236}">
                <a16:creationId xmlns:a16="http://schemas.microsoft.com/office/drawing/2014/main" id="{E838078C-5364-4EB7-BCBF-AC397C21786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03401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9E1CF-DADB-4E0C-9CF8-2FD6A9ECA0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1A1EE0-E567-43B9-B11C-D4A127CF24B7}"/>
              </a:ext>
            </a:extLst>
          </p:cNvPr>
          <p:cNvSpPr>
            <a:spLocks noGrp="1"/>
          </p:cNvSpPr>
          <p:nvPr>
            <p:ph idx="1"/>
          </p:nvPr>
        </p:nvSpPr>
        <p:spPr/>
        <p:txBody>
          <a:bodyPr/>
          <a:lstStyle/>
          <a:p>
            <a:r>
              <a:rPr lang="en-US" dirty="0"/>
              <a:t>The creation of a surplus also permits the development of social inequality, although it is limited. </a:t>
            </a:r>
          </a:p>
        </p:txBody>
      </p:sp>
    </p:spTree>
    <p:extLst>
      <p:ext uri="{BB962C8B-B14F-4D97-AF65-F5344CB8AC3E}">
        <p14:creationId xmlns:p14="http://schemas.microsoft.com/office/powerpoint/2010/main" val="2546108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F5257-15BA-460D-8768-A1788D179C83}"/>
              </a:ext>
            </a:extLst>
          </p:cNvPr>
          <p:cNvSpPr>
            <a:spLocks noGrp="1"/>
          </p:cNvSpPr>
          <p:nvPr>
            <p:ph type="title"/>
          </p:nvPr>
        </p:nvSpPr>
        <p:spPr/>
        <p:txBody>
          <a:bodyPr/>
          <a:lstStyle/>
          <a:p>
            <a:r>
              <a:rPr lang="en-US" dirty="0"/>
              <a:t>Agricultural </a:t>
            </a:r>
            <a:r>
              <a:rPr lang="en-US" dirty="0" err="1"/>
              <a:t>socieities</a:t>
            </a:r>
            <a:r>
              <a:rPr lang="en-US" dirty="0"/>
              <a:t> </a:t>
            </a:r>
          </a:p>
        </p:txBody>
      </p:sp>
      <p:sp>
        <p:nvSpPr>
          <p:cNvPr id="3" name="Content Placeholder 2">
            <a:extLst>
              <a:ext uri="{FF2B5EF4-FFF2-40B4-BE49-F238E27FC236}">
                <a16:creationId xmlns:a16="http://schemas.microsoft.com/office/drawing/2014/main" id="{DB8040D4-E11B-4B53-89A2-211630A9B449}"/>
              </a:ext>
            </a:extLst>
          </p:cNvPr>
          <p:cNvSpPr>
            <a:spLocks noGrp="1"/>
          </p:cNvSpPr>
          <p:nvPr>
            <p:ph idx="1"/>
          </p:nvPr>
        </p:nvSpPr>
        <p:spPr>
          <a:xfrm>
            <a:off x="1451579" y="2015732"/>
            <a:ext cx="10446254" cy="3895970"/>
          </a:xfrm>
        </p:spPr>
        <p:txBody>
          <a:bodyPr>
            <a:normAutofit lnSpcReduction="10000"/>
          </a:bodyPr>
          <a:lstStyle/>
          <a:p>
            <a:r>
              <a:rPr lang="en-US" dirty="0"/>
              <a:t>Subsists by growing food. </a:t>
            </a:r>
          </a:p>
          <a:p>
            <a:r>
              <a:rPr lang="en-US" dirty="0"/>
              <a:t>The difference is that agricultural societies use plows and animals. </a:t>
            </a:r>
          </a:p>
          <a:p>
            <a:endParaRPr lang="en-US" dirty="0"/>
          </a:p>
          <a:p>
            <a:r>
              <a:rPr lang="en-US" dirty="0"/>
              <a:t>The transition from horticultural to agricultural society was made possible largely through the invention of the plow. </a:t>
            </a:r>
          </a:p>
          <a:p>
            <a:endParaRPr lang="en-US" dirty="0"/>
          </a:p>
          <a:p>
            <a:r>
              <a:rPr lang="en-US" dirty="0"/>
              <a:t>Using animals also increases productivity, because larger areas can be cultivated with fewer people. </a:t>
            </a:r>
          </a:p>
          <a:p>
            <a:r>
              <a:rPr lang="en-US" dirty="0"/>
              <a:t>As a result, more people are free to engage in noneconomic activities. </a:t>
            </a:r>
          </a:p>
        </p:txBody>
      </p:sp>
    </p:spTree>
    <p:extLst>
      <p:ext uri="{BB962C8B-B14F-4D97-AF65-F5344CB8AC3E}">
        <p14:creationId xmlns:p14="http://schemas.microsoft.com/office/powerpoint/2010/main" val="70500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7F437-A146-4B56-B31D-93B165210F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04A8E3-B951-4A98-B40A-FB89A11C5317}"/>
              </a:ext>
            </a:extLst>
          </p:cNvPr>
          <p:cNvSpPr>
            <a:spLocks noGrp="1"/>
          </p:cNvSpPr>
          <p:nvPr>
            <p:ph idx="1"/>
          </p:nvPr>
        </p:nvSpPr>
        <p:spPr/>
        <p:txBody>
          <a:bodyPr>
            <a:normAutofit/>
          </a:bodyPr>
          <a:lstStyle/>
          <a:p>
            <a:r>
              <a:rPr lang="en-US" sz="3200" dirty="0"/>
              <a:t>Cities can be built and occupations appear that re not directly tied to farming, such as politician, blacksmith, and hat maker. </a:t>
            </a:r>
          </a:p>
        </p:txBody>
      </p:sp>
    </p:spTree>
    <p:extLst>
      <p:ext uri="{BB962C8B-B14F-4D97-AF65-F5344CB8AC3E}">
        <p14:creationId xmlns:p14="http://schemas.microsoft.com/office/powerpoint/2010/main" val="128734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DBFCA-CFA4-48E1-8A01-5271C2B2F880}"/>
              </a:ext>
            </a:extLst>
          </p:cNvPr>
          <p:cNvSpPr>
            <a:spLocks noGrp="1"/>
          </p:cNvSpPr>
          <p:nvPr>
            <p:ph type="title"/>
          </p:nvPr>
        </p:nvSpPr>
        <p:spPr/>
        <p:txBody>
          <a:bodyPr/>
          <a:lstStyle/>
          <a:p>
            <a:r>
              <a:rPr lang="en-US" dirty="0"/>
              <a:t>Types of society </a:t>
            </a:r>
          </a:p>
        </p:txBody>
      </p:sp>
      <p:sp>
        <p:nvSpPr>
          <p:cNvPr id="3" name="Content Placeholder 2">
            <a:extLst>
              <a:ext uri="{FF2B5EF4-FFF2-40B4-BE49-F238E27FC236}">
                <a16:creationId xmlns:a16="http://schemas.microsoft.com/office/drawing/2014/main" id="{2830AC58-3E4B-4721-B9DE-2AF364E88E29}"/>
              </a:ext>
            </a:extLst>
          </p:cNvPr>
          <p:cNvSpPr>
            <a:spLocks noGrp="1"/>
          </p:cNvSpPr>
          <p:nvPr>
            <p:ph idx="1"/>
          </p:nvPr>
        </p:nvSpPr>
        <p:spPr/>
        <p:txBody>
          <a:bodyPr/>
          <a:lstStyle/>
          <a:p>
            <a:r>
              <a:rPr lang="en-US" dirty="0"/>
              <a:t>The culture and social structure of a society are greatly affected by the way the society provides for basic needs. </a:t>
            </a:r>
          </a:p>
          <a:p>
            <a:endParaRPr lang="en-US" dirty="0"/>
          </a:p>
          <a:p>
            <a:r>
              <a:rPr lang="en-US" dirty="0"/>
              <a:t>A </a:t>
            </a:r>
            <a:r>
              <a:rPr lang="en-US" b="1" i="1" u="sng" dirty="0"/>
              <a:t>society</a:t>
            </a:r>
            <a:r>
              <a:rPr lang="en-US" dirty="0"/>
              <a:t> is composed of people living within defined territorial borders who share a common culture. </a:t>
            </a:r>
          </a:p>
        </p:txBody>
      </p:sp>
    </p:spTree>
    <p:extLst>
      <p:ext uri="{BB962C8B-B14F-4D97-AF65-F5344CB8AC3E}">
        <p14:creationId xmlns:p14="http://schemas.microsoft.com/office/powerpoint/2010/main" val="30547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1CF4-BCC6-4093-B805-954A0ECDB4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544525-5C52-45B9-96EB-9316ED9131DA}"/>
              </a:ext>
            </a:extLst>
          </p:cNvPr>
          <p:cNvSpPr>
            <a:spLocks noGrp="1"/>
          </p:cNvSpPr>
          <p:nvPr>
            <p:ph idx="1"/>
          </p:nvPr>
        </p:nvSpPr>
        <p:spPr/>
        <p:txBody>
          <a:bodyPr/>
          <a:lstStyle/>
          <a:p>
            <a:r>
              <a:rPr lang="en-US" dirty="0"/>
              <a:t>Societies meet their members’ basic needs in different ways. </a:t>
            </a:r>
          </a:p>
          <a:p>
            <a:r>
              <a:rPr lang="en-US" dirty="0"/>
              <a:t>These differences from the basis of a system anthropologists often use to classify societies.  </a:t>
            </a:r>
          </a:p>
          <a:p>
            <a:endParaRPr lang="en-US" dirty="0"/>
          </a:p>
          <a:p>
            <a:r>
              <a:rPr lang="en-US" dirty="0"/>
              <a:t>In this system, societies are classified as preindustrial, industrial, or post industrial. </a:t>
            </a:r>
          </a:p>
        </p:txBody>
      </p:sp>
    </p:spTree>
    <p:extLst>
      <p:ext uri="{BB962C8B-B14F-4D97-AF65-F5344CB8AC3E}">
        <p14:creationId xmlns:p14="http://schemas.microsoft.com/office/powerpoint/2010/main" val="84923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5498F-CFF7-4B92-AA7F-2EBB4C5DDD4C}"/>
              </a:ext>
            </a:extLst>
          </p:cNvPr>
          <p:cNvSpPr>
            <a:spLocks noGrp="1"/>
          </p:cNvSpPr>
          <p:nvPr>
            <p:ph type="title"/>
          </p:nvPr>
        </p:nvSpPr>
        <p:spPr/>
        <p:txBody>
          <a:bodyPr/>
          <a:lstStyle/>
          <a:p>
            <a:r>
              <a:rPr lang="en-US" dirty="0"/>
              <a:t>Hunting and gathering societies </a:t>
            </a:r>
          </a:p>
        </p:txBody>
      </p:sp>
      <p:sp>
        <p:nvSpPr>
          <p:cNvPr id="3" name="Content Placeholder 2">
            <a:extLst>
              <a:ext uri="{FF2B5EF4-FFF2-40B4-BE49-F238E27FC236}">
                <a16:creationId xmlns:a16="http://schemas.microsoft.com/office/drawing/2014/main" id="{2159D935-9076-48E3-A64A-9B42362B688B}"/>
              </a:ext>
            </a:extLst>
          </p:cNvPr>
          <p:cNvSpPr>
            <a:spLocks noGrp="1"/>
          </p:cNvSpPr>
          <p:nvPr>
            <p:ph idx="1"/>
          </p:nvPr>
        </p:nvSpPr>
        <p:spPr/>
        <p:txBody>
          <a:bodyPr/>
          <a:lstStyle/>
          <a:p>
            <a:r>
              <a:rPr lang="en-US" dirty="0"/>
              <a:t>Survives by hunting animals and gathering edible foods such as wild fruits and vegetables. </a:t>
            </a:r>
          </a:p>
          <a:p>
            <a:r>
              <a:rPr lang="en-US" dirty="0"/>
              <a:t>Usually nomadic and have few possessions. </a:t>
            </a:r>
          </a:p>
          <a:p>
            <a:r>
              <a:rPr lang="en-US" dirty="0"/>
              <a:t>Groups tend to be small, usually around 50 people. </a:t>
            </a:r>
          </a:p>
          <a:p>
            <a:endParaRPr lang="en-US" dirty="0"/>
          </a:p>
          <a:p>
            <a:r>
              <a:rPr lang="en-US" dirty="0"/>
              <a:t>Economic relationships within hunting and gathering societies are based on cooperation- members share what they have with other members. </a:t>
            </a:r>
          </a:p>
        </p:txBody>
      </p:sp>
    </p:spTree>
    <p:extLst>
      <p:ext uri="{BB962C8B-B14F-4D97-AF65-F5344CB8AC3E}">
        <p14:creationId xmlns:p14="http://schemas.microsoft.com/office/powerpoint/2010/main" val="365414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3A70-583F-42BC-B732-F320408A46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6C33DD-5A17-4E9F-890A-3F57995CC53F}"/>
              </a:ext>
            </a:extLst>
          </p:cNvPr>
          <p:cNvSpPr>
            <a:spLocks noGrp="1"/>
          </p:cNvSpPr>
          <p:nvPr>
            <p:ph idx="1"/>
          </p:nvPr>
        </p:nvSpPr>
        <p:spPr/>
        <p:txBody>
          <a:bodyPr>
            <a:normAutofit fontScale="85000" lnSpcReduction="10000"/>
          </a:bodyPr>
          <a:lstStyle/>
          <a:p>
            <a:r>
              <a:rPr lang="en-US" dirty="0"/>
              <a:t>Generosity and hospitality are valued. </a:t>
            </a:r>
          </a:p>
          <a:p>
            <a:r>
              <a:rPr lang="en-US" dirty="0"/>
              <a:t>Because the obligation to share goods is one of the most binding aspects of their culture, members of hunting and gathering societies have little or no conception of private property or ownership. </a:t>
            </a:r>
          </a:p>
          <a:p>
            <a:endParaRPr lang="en-US" dirty="0"/>
          </a:p>
          <a:p>
            <a:r>
              <a:rPr lang="en-US" dirty="0"/>
              <a:t>The division of labor in hunting and gathering societies is limited to the sex and age distinctions found in most families,  since the family is the only institution. </a:t>
            </a:r>
          </a:p>
          <a:p>
            <a:endParaRPr lang="en-US" dirty="0"/>
          </a:p>
          <a:p>
            <a:r>
              <a:rPr lang="en-US" dirty="0"/>
              <a:t>Men and women are assigned separate tasks, and certain tasks are given to the old, the young, and young adults. </a:t>
            </a:r>
          </a:p>
        </p:txBody>
      </p:sp>
    </p:spTree>
    <p:extLst>
      <p:ext uri="{BB962C8B-B14F-4D97-AF65-F5344CB8AC3E}">
        <p14:creationId xmlns:p14="http://schemas.microsoft.com/office/powerpoint/2010/main" val="169461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87561-DCAA-4035-BC74-A86527C0522E}"/>
              </a:ext>
            </a:extLst>
          </p:cNvPr>
          <p:cNvSpPr>
            <a:spLocks noGrp="1"/>
          </p:cNvSpPr>
          <p:nvPr>
            <p:ph type="title"/>
          </p:nvPr>
        </p:nvSpPr>
        <p:spPr/>
        <p:txBody>
          <a:bodyPr/>
          <a:lstStyle/>
          <a:p>
            <a:r>
              <a:rPr lang="en-US" dirty="0"/>
              <a:t>Horticultural Societies </a:t>
            </a:r>
          </a:p>
        </p:txBody>
      </p:sp>
      <p:sp>
        <p:nvSpPr>
          <p:cNvPr id="3" name="Content Placeholder 2">
            <a:extLst>
              <a:ext uri="{FF2B5EF4-FFF2-40B4-BE49-F238E27FC236}">
                <a16:creationId xmlns:a16="http://schemas.microsoft.com/office/drawing/2014/main" id="{2CDA80F5-B2A0-43AC-91E6-D9816B424BB3}"/>
              </a:ext>
            </a:extLst>
          </p:cNvPr>
          <p:cNvSpPr>
            <a:spLocks noGrp="1"/>
          </p:cNvSpPr>
          <p:nvPr>
            <p:ph idx="1"/>
          </p:nvPr>
        </p:nvSpPr>
        <p:spPr/>
        <p:txBody>
          <a:bodyPr/>
          <a:lstStyle/>
          <a:p>
            <a:r>
              <a:rPr lang="en-US" dirty="0"/>
              <a:t>Grows plants. </a:t>
            </a:r>
          </a:p>
          <a:p>
            <a:r>
              <a:rPr lang="en-US" dirty="0"/>
              <a:t>Came into being about ten to twelve thousand years ago.</a:t>
            </a:r>
          </a:p>
          <a:p>
            <a:r>
              <a:rPr lang="en-US" dirty="0"/>
              <a:t>The gradual change from hunting and gathering to horticultural societies occurred over several centuries. </a:t>
            </a:r>
          </a:p>
          <a:p>
            <a:endParaRPr lang="en-US" dirty="0"/>
          </a:p>
          <a:p>
            <a:r>
              <a:rPr lang="en-US" dirty="0"/>
              <a:t>The relative stability permitted the growth of metacommunity societies averaging 1,000 to 2,000 people each. </a:t>
            </a:r>
          </a:p>
        </p:txBody>
      </p:sp>
    </p:spTree>
    <p:extLst>
      <p:ext uri="{BB962C8B-B14F-4D97-AF65-F5344CB8AC3E}">
        <p14:creationId xmlns:p14="http://schemas.microsoft.com/office/powerpoint/2010/main" val="4220669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1E542-2764-405F-B50F-7D3AB3D604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CE6AA7-FF82-4AA2-95B8-2FB986A92782}"/>
              </a:ext>
            </a:extLst>
          </p:cNvPr>
          <p:cNvSpPr>
            <a:spLocks noGrp="1"/>
          </p:cNvSpPr>
          <p:nvPr>
            <p:ph idx="1"/>
          </p:nvPr>
        </p:nvSpPr>
        <p:spPr/>
        <p:txBody>
          <a:bodyPr/>
          <a:lstStyle/>
          <a:p>
            <a:r>
              <a:rPr lang="en-US" dirty="0"/>
              <a:t>With the labor necessary for survival, households depend more on themselves and less on others outside the family unit for their subsistence. </a:t>
            </a:r>
          </a:p>
        </p:txBody>
      </p:sp>
    </p:spTree>
    <p:extLst>
      <p:ext uri="{BB962C8B-B14F-4D97-AF65-F5344CB8AC3E}">
        <p14:creationId xmlns:p14="http://schemas.microsoft.com/office/powerpoint/2010/main" val="2626805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CF5E-9E44-4D07-B1E1-26F6F03EEF7C}"/>
              </a:ext>
            </a:extLst>
          </p:cNvPr>
          <p:cNvSpPr>
            <a:spLocks noGrp="1"/>
          </p:cNvSpPr>
          <p:nvPr>
            <p:ph type="title"/>
          </p:nvPr>
        </p:nvSpPr>
        <p:spPr/>
        <p:txBody>
          <a:bodyPr/>
          <a:lstStyle/>
          <a:p>
            <a:r>
              <a:rPr lang="en-US" dirty="0"/>
              <a:t>Pastoral societies </a:t>
            </a:r>
          </a:p>
        </p:txBody>
      </p:sp>
      <p:sp>
        <p:nvSpPr>
          <p:cNvPr id="3" name="Content Placeholder 2">
            <a:extLst>
              <a:ext uri="{FF2B5EF4-FFF2-40B4-BE49-F238E27FC236}">
                <a16:creationId xmlns:a16="http://schemas.microsoft.com/office/drawing/2014/main" id="{F46CD965-AB36-4A90-9429-0F9AD827DB32}"/>
              </a:ext>
            </a:extLst>
          </p:cNvPr>
          <p:cNvSpPr>
            <a:spLocks noGrp="1"/>
          </p:cNvSpPr>
          <p:nvPr>
            <p:ph idx="1"/>
          </p:nvPr>
        </p:nvSpPr>
        <p:spPr/>
        <p:txBody>
          <a:bodyPr/>
          <a:lstStyle/>
          <a:p>
            <a:r>
              <a:rPr lang="en-US" dirty="0"/>
              <a:t>Food is obtained primarily by raising and taking care or animals. </a:t>
            </a:r>
          </a:p>
          <a:p>
            <a:r>
              <a:rPr lang="en-US" dirty="0"/>
              <a:t>These are herd animals such as cattle, camels, goats, and sheep, all of which provide both milk and meat. </a:t>
            </a:r>
          </a:p>
          <a:p>
            <a:endParaRPr lang="en-US" dirty="0"/>
          </a:p>
          <a:p>
            <a:r>
              <a:rPr lang="en-US" dirty="0"/>
              <a:t>Since grains are needed to feed the animals, pastoralists must also either farm or trade with people who so.</a:t>
            </a:r>
          </a:p>
        </p:txBody>
      </p:sp>
    </p:spTree>
    <p:extLst>
      <p:ext uri="{BB962C8B-B14F-4D97-AF65-F5344CB8AC3E}">
        <p14:creationId xmlns:p14="http://schemas.microsoft.com/office/powerpoint/2010/main" val="31620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2ABF3-B7A8-4008-974E-2039B7B546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3F849B1-B386-4C4B-AFFA-A62047DDB740}"/>
              </a:ext>
            </a:extLst>
          </p:cNvPr>
          <p:cNvSpPr>
            <a:spLocks noGrp="1"/>
          </p:cNvSpPr>
          <p:nvPr>
            <p:ph idx="1"/>
          </p:nvPr>
        </p:nvSpPr>
        <p:spPr/>
        <p:txBody>
          <a:bodyPr/>
          <a:lstStyle/>
          <a:p>
            <a:r>
              <a:rPr lang="en-US" dirty="0"/>
              <a:t>Because both horticultural and pastoral societies can produce a surplus of food, they usher in important social changes unknown in hunting and gathering societies. </a:t>
            </a:r>
          </a:p>
          <a:p>
            <a:endParaRPr lang="en-US" dirty="0"/>
          </a:p>
          <a:p>
            <a:r>
              <a:rPr lang="en-US" dirty="0"/>
              <a:t>With a surplus food supply, some members of the community are free to create a more complex division of labor. </a:t>
            </a:r>
          </a:p>
          <a:p>
            <a:r>
              <a:rPr lang="en-US" dirty="0"/>
              <a:t>People can become pollical and religious leaders or make goods such as pottery, spears, and clothing. </a:t>
            </a:r>
          </a:p>
        </p:txBody>
      </p:sp>
    </p:spTree>
    <p:extLst>
      <p:ext uri="{BB962C8B-B14F-4D97-AF65-F5344CB8AC3E}">
        <p14:creationId xmlns:p14="http://schemas.microsoft.com/office/powerpoint/2010/main" val="29622469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38</TotalTime>
  <Words>541</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Sociology  chapter 5 section 3: Preindustrial societies </vt:lpstr>
      <vt:lpstr>Types of society </vt:lpstr>
      <vt:lpstr>PowerPoint Presentation</vt:lpstr>
      <vt:lpstr>Hunting and gathering societies </vt:lpstr>
      <vt:lpstr>PowerPoint Presentation</vt:lpstr>
      <vt:lpstr>Horticultural Societies </vt:lpstr>
      <vt:lpstr>PowerPoint Presentation</vt:lpstr>
      <vt:lpstr>Pastoral societies </vt:lpstr>
      <vt:lpstr>PowerPoint Presentation</vt:lpstr>
      <vt:lpstr>PowerPoint Presentation</vt:lpstr>
      <vt:lpstr>Agricultural socieities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chapter 5 section 3: Preindustrial societies </dc:title>
  <dc:creator>Tyler Moudry</dc:creator>
  <cp:lastModifiedBy>Tyler Moudry</cp:lastModifiedBy>
  <cp:revision>5</cp:revision>
  <dcterms:created xsi:type="dcterms:W3CDTF">2019-01-04T04:58:35Z</dcterms:created>
  <dcterms:modified xsi:type="dcterms:W3CDTF">2019-01-04T05:37:28Z</dcterms:modified>
</cp:coreProperties>
</file>