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04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38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28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8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3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6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63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1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0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8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45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8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BFDF-759D-4FB4-B39A-E4E015F9D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Sociology </a:t>
            </a:r>
            <a:br>
              <a:rPr lang="en-US" sz="3600" dirty="0"/>
            </a:br>
            <a:r>
              <a:rPr lang="en-US" sz="3600" dirty="0"/>
              <a:t>Chapter 5 Social Structure and Society</a:t>
            </a:r>
            <a:br>
              <a:rPr lang="en-US" sz="3600" dirty="0"/>
            </a:br>
            <a:r>
              <a:rPr lang="en-US" sz="3600" dirty="0"/>
              <a:t> Section 1: Social Structure and Status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A010F-EEA4-4DF4-8751-FF6B1F9D34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8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1E308-FDBF-4374-8753-6590C762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B35C-B8FE-4D30-B3CE-61266409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Age, gender, race, and ethnicity are examples or ascribed master statuses because they significantly affect the likelihood of achieving other social statuses. </a:t>
            </a:r>
          </a:p>
          <a:p>
            <a:pPr lvl="1"/>
            <a:r>
              <a:rPr lang="en-US" sz="2600" b="1" i="1" dirty="0"/>
              <a:t>Will the United States have female president? </a:t>
            </a:r>
          </a:p>
          <a:p>
            <a:pPr lvl="1"/>
            <a:r>
              <a:rPr lang="en-US" sz="2600" b="1" i="1" dirty="0"/>
              <a:t>Would you let a 19 year old handle your court case or remove your appendix? </a:t>
            </a:r>
          </a:p>
          <a:p>
            <a:pPr lvl="1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2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DB61-08AD-431B-9479-BAB89B86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Structure is all around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6C930-F69F-454B-A192-D11BDE873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Culture guides us in our thinking, feeling, and behaving. </a:t>
            </a:r>
          </a:p>
          <a:p>
            <a:r>
              <a:rPr lang="en-US" sz="2800" dirty="0"/>
              <a:t>Without culture, humans would have no blueprint for social living.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C43C7-E07B-4352-BA14-32CF81AA3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social structure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15DBE-2A24-4DB4-91F5-82A4E4BAB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underlying patterns of relationships in a group.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8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726D-37BB-415F-8293-842A8A1F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Everyone has status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86F0-8BC4-4437-BAEA-023B4A31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learn about </a:t>
            </a:r>
            <a:r>
              <a:rPr lang="en-US" sz="3200" i="1" dirty="0"/>
              <a:t>statuses</a:t>
            </a:r>
            <a:r>
              <a:rPr lang="en-US" sz="3200" dirty="0"/>
              <a:t> and </a:t>
            </a:r>
            <a:r>
              <a:rPr lang="en-US" sz="3200" i="1" dirty="0"/>
              <a:t>roles</a:t>
            </a:r>
            <a:r>
              <a:rPr lang="en-US" sz="3200" dirty="0"/>
              <a:t> – major elements of social structure. </a:t>
            </a:r>
          </a:p>
        </p:txBody>
      </p:sp>
    </p:spTree>
    <p:extLst>
      <p:ext uri="{BB962C8B-B14F-4D97-AF65-F5344CB8AC3E}">
        <p14:creationId xmlns:p14="http://schemas.microsoft.com/office/powerpoint/2010/main" val="204872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2A0C-6676-465D-A304-E0E6A8A1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sociologists mean by 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4A4E4-A5D4-4C36-9A02-DD70A91E4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Status- a position a person occupies within a social structure. </a:t>
            </a:r>
          </a:p>
          <a:p>
            <a:r>
              <a:rPr lang="en-US" dirty="0"/>
              <a:t>Status helps us define who and what we are in relation to others within the same social structure. </a:t>
            </a:r>
          </a:p>
          <a:p>
            <a:endParaRPr lang="en-US" dirty="0"/>
          </a:p>
          <a:p>
            <a:r>
              <a:rPr lang="en-US" dirty="0"/>
              <a:t>There are two types of social statuses:</a:t>
            </a:r>
          </a:p>
          <a:p>
            <a:pPr lvl="1"/>
            <a:r>
              <a:rPr lang="en-US" b="1" i="1" dirty="0"/>
              <a:t>1. ascribed</a:t>
            </a:r>
          </a:p>
          <a:p>
            <a:pPr lvl="1"/>
            <a:r>
              <a:rPr lang="en-US" b="1" i="1" dirty="0"/>
              <a:t>2. achieved </a:t>
            </a:r>
          </a:p>
        </p:txBody>
      </p:sp>
    </p:spTree>
    <p:extLst>
      <p:ext uri="{BB962C8B-B14F-4D97-AF65-F5344CB8AC3E}">
        <p14:creationId xmlns:p14="http://schemas.microsoft.com/office/powerpoint/2010/main" val="309933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1CA5-3C85-43E1-B586-8B4EC847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ascribed status?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37217-6015-4417-8E6A-7F2F3AA0C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Ascribed status- a position that is neither earned nor chosen but is assigned. </a:t>
            </a:r>
          </a:p>
          <a:p>
            <a:endParaRPr lang="en-US" dirty="0"/>
          </a:p>
          <a:p>
            <a:r>
              <a:rPr lang="en-US" b="1" i="1" dirty="0"/>
              <a:t>At birth and infant is either a male or a female. </a:t>
            </a:r>
          </a:p>
          <a:p>
            <a:r>
              <a:rPr lang="en-US" b="1" i="1" dirty="0"/>
              <a:t>We do not chose our gender. </a:t>
            </a:r>
          </a:p>
          <a:p>
            <a:r>
              <a:rPr lang="en-US" b="1" i="1" dirty="0"/>
              <a:t>Age is also an ascribed status. </a:t>
            </a:r>
          </a:p>
        </p:txBody>
      </p:sp>
    </p:spTree>
    <p:extLst>
      <p:ext uri="{BB962C8B-B14F-4D97-AF65-F5344CB8AC3E}">
        <p14:creationId xmlns:p14="http://schemas.microsoft.com/office/powerpoint/2010/main" val="84756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D2719-B020-4627-B5EA-B819FAA5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status achieved?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3763-2A33-46DB-956E-18176A4BE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Achieved status is earned or chosen. </a:t>
            </a:r>
          </a:p>
          <a:p>
            <a:r>
              <a:rPr lang="en-US" dirty="0"/>
              <a:t>Achieving status is possible where people have some degree of control and choice. </a:t>
            </a:r>
          </a:p>
          <a:p>
            <a:endParaRPr lang="en-US" b="1" i="1" dirty="0"/>
          </a:p>
          <a:p>
            <a:r>
              <a:rPr lang="en-US" b="1" i="1" dirty="0"/>
              <a:t>An individual can choose to become a spouse or a parent. </a:t>
            </a:r>
          </a:p>
          <a:p>
            <a:r>
              <a:rPr lang="en-US" b="1" i="1" dirty="0"/>
              <a:t>Occupations are also achieved statuses. </a:t>
            </a:r>
          </a:p>
        </p:txBody>
      </p:sp>
    </p:spTree>
    <p:extLst>
      <p:ext uri="{BB962C8B-B14F-4D97-AF65-F5344CB8AC3E}">
        <p14:creationId xmlns:p14="http://schemas.microsoft.com/office/powerpoint/2010/main" val="302011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6004B-08BC-46B6-9EB4-F82D3E5F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status set?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F4220-2885-4E95-963E-5FEFF48DC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 set- all of the statuses that a person occupies at any particular time. </a:t>
            </a:r>
          </a:p>
          <a:p>
            <a:endParaRPr lang="en-US" b="1" i="1" dirty="0"/>
          </a:p>
          <a:p>
            <a:pPr lvl="1"/>
            <a:r>
              <a:rPr lang="en-US" b="1" i="1" dirty="0"/>
              <a:t>One social worker may be a wife, mother, author, and church choir director. </a:t>
            </a:r>
          </a:p>
        </p:txBody>
      </p:sp>
    </p:spTree>
    <p:extLst>
      <p:ext uri="{BB962C8B-B14F-4D97-AF65-F5344CB8AC3E}">
        <p14:creationId xmlns:p14="http://schemas.microsoft.com/office/powerpoint/2010/main" val="376049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6F03-84A9-488A-9BC4-07AC3D831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of a person’s statuses equal?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6253-7BE8-461B-A8D6-DD2DDD11C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status- important because they influence most other aspects of the person’s life. </a:t>
            </a:r>
          </a:p>
          <a:p>
            <a:endParaRPr lang="en-US" b="1" i="1" dirty="0"/>
          </a:p>
          <a:p>
            <a:pPr lvl="1"/>
            <a:r>
              <a:rPr lang="en-US" b="1" i="1" dirty="0"/>
              <a:t>Master statuses may be ascribed or achieved.</a:t>
            </a:r>
          </a:p>
          <a:p>
            <a:pPr lvl="1"/>
            <a:r>
              <a:rPr lang="en-US" b="1" i="1" dirty="0"/>
              <a:t> occupations- achieved statuses for the most part, are master statuses. </a:t>
            </a:r>
          </a:p>
        </p:txBody>
      </p:sp>
    </p:spTree>
    <p:extLst>
      <p:ext uri="{BB962C8B-B14F-4D97-AF65-F5344CB8AC3E}">
        <p14:creationId xmlns:p14="http://schemas.microsoft.com/office/powerpoint/2010/main" val="62248017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</TotalTime>
  <Words>332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Sociology  Chapter 5 Social Structure and Society  Section 1: Social Structure and Status  </vt:lpstr>
      <vt:lpstr>Social Structure is all around you </vt:lpstr>
      <vt:lpstr>So what is social structure  </vt:lpstr>
      <vt:lpstr>Everyone has status </vt:lpstr>
      <vt:lpstr>What do sociologists mean by status?</vt:lpstr>
      <vt:lpstr>What is ascribed status? </vt:lpstr>
      <vt:lpstr>How is status achieved? </vt:lpstr>
      <vt:lpstr>What is a status set? </vt:lpstr>
      <vt:lpstr>Are all of a person’s statuses equal?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5 Social Structure and Society  Section 1: Social Structure and Status  </dc:title>
  <dc:creator>Tyler Moudry</dc:creator>
  <cp:lastModifiedBy>Tyler Moudry</cp:lastModifiedBy>
  <cp:revision>2</cp:revision>
  <dcterms:created xsi:type="dcterms:W3CDTF">2018-12-18T09:04:12Z</dcterms:created>
  <dcterms:modified xsi:type="dcterms:W3CDTF">2018-12-18T09:20:00Z</dcterms:modified>
</cp:coreProperties>
</file>