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C041-0581-4FD0-AF0C-99FBC1399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</a:t>
            </a:r>
            <a:br>
              <a:rPr lang="en-US" dirty="0"/>
            </a:br>
            <a:r>
              <a:rPr lang="en-US" dirty="0"/>
              <a:t>Chapter 4 Section 3: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4171B-5C66-48F6-B711-B330C3A4E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Agents of Socialization </a:t>
            </a:r>
          </a:p>
        </p:txBody>
      </p:sp>
    </p:spTree>
    <p:extLst>
      <p:ext uri="{BB962C8B-B14F-4D97-AF65-F5344CB8AC3E}">
        <p14:creationId xmlns:p14="http://schemas.microsoft.com/office/powerpoint/2010/main" val="240633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C5F1-E844-4CEF-B683-7D015D33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friends or family have more influence on young people?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0740-103C-4BB8-A5BF-602D0F3F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Once children reach the upper levels of grade school, they may spend more time with their peers than they do with their parents. </a:t>
            </a:r>
          </a:p>
        </p:txBody>
      </p:sp>
    </p:spTree>
    <p:extLst>
      <p:ext uri="{BB962C8B-B14F-4D97-AF65-F5344CB8AC3E}">
        <p14:creationId xmlns:p14="http://schemas.microsoft.com/office/powerpoint/2010/main" val="22157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0F2F-9ECA-4074-A071-F9C90D92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F93E-EA61-45FE-9335-FC013ABA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According to psychologist Judith Harris, peers are more important than parents in socializing children. </a:t>
            </a:r>
          </a:p>
        </p:txBody>
      </p:sp>
    </p:spTree>
    <p:extLst>
      <p:ext uri="{BB962C8B-B14F-4D97-AF65-F5344CB8AC3E}">
        <p14:creationId xmlns:p14="http://schemas.microsoft.com/office/powerpoint/2010/main" val="217105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443A-D2B3-48B6-BE70-680D45B9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Mass Media and Socialization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BA39-BA41-42B5-B0C9-DBC0DD1B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 media </a:t>
            </a:r>
            <a:r>
              <a:rPr lang="en-US" dirty="0"/>
              <a:t>are means of communication designed to reach the general population. </a:t>
            </a:r>
          </a:p>
          <a:p>
            <a:endParaRPr lang="en-US" dirty="0"/>
          </a:p>
          <a:p>
            <a:r>
              <a:rPr lang="en-US" dirty="0"/>
              <a:t>Many popular images presented in the mass media are highly distorted.</a:t>
            </a:r>
          </a:p>
          <a:p>
            <a:pPr lvl="1"/>
            <a:r>
              <a:rPr lang="en-US" b="1" i="1" dirty="0"/>
              <a:t>Example: Police and detective shows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99376-06D7-4C4A-BB53-1601FF14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037" y="4074771"/>
            <a:ext cx="189411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8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0BAE-0420-4A8A-AAEE-7592B429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role do the mass media play in socialization?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0241-3881-4A3E-9D74-69CE4889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mass media display role models for children to imitate. </a:t>
            </a:r>
          </a:p>
          <a:p>
            <a:endParaRPr lang="en-US" dirty="0"/>
          </a:p>
          <a:p>
            <a:r>
              <a:rPr lang="en-US" dirty="0"/>
              <a:t>They provide children with images of achievement and success, activity and work, equality and democracy.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11E2A-BA3F-48F1-B638-592F9BC8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539" y="4121571"/>
            <a:ext cx="4663440" cy="261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3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207B-E46C-4E2D-BB94-D9527EC5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violence in the mass media?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FE75-7487-4447-BB32-A625B26D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530767" cy="3797300"/>
          </a:xfrm>
        </p:spPr>
        <p:txBody>
          <a:bodyPr>
            <a:normAutofit/>
          </a:bodyPr>
          <a:lstStyle/>
          <a:p>
            <a:r>
              <a:rPr lang="en-US" sz="2400" dirty="0"/>
              <a:t>By age sixteen, the average American child will have seen twenty thousand homicides on television.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Based on hundreds of studies involving over ten thousand children, most social scientists conclude that watching aggressive behavior on television significantly increases aggression. </a:t>
            </a:r>
          </a:p>
        </p:txBody>
      </p:sp>
    </p:spTree>
    <p:extLst>
      <p:ext uri="{BB962C8B-B14F-4D97-AF65-F5344CB8AC3E}">
        <p14:creationId xmlns:p14="http://schemas.microsoft.com/office/powerpoint/2010/main" val="145457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D981-66C3-4498-AC0E-2706DAD0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B18F-567C-4DAB-BD0A-0E4E4907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Examples: A two year girl died when her older brother, age five, set the house on fire with matches while imitating behavior he had seen on the cartoon program </a:t>
            </a:r>
            <a:r>
              <a:rPr lang="en-US" sz="2400" i="1" dirty="0"/>
              <a:t>Beavis and Butt-Head</a:t>
            </a:r>
            <a:r>
              <a:rPr lang="en-US" sz="24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256EF-9333-45E8-B42B-62042F2B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188" y="4230306"/>
            <a:ext cx="4543425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121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D478-9A9A-4BD4-BDE9-812C0CB0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CCC8-1B70-45CF-9658-80EF2DA4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34804" cy="3416300"/>
          </a:xfrm>
        </p:spPr>
        <p:txBody>
          <a:bodyPr>
            <a:normAutofit/>
          </a:bodyPr>
          <a:lstStyle/>
          <a:p>
            <a:r>
              <a:rPr lang="en-US" dirty="0"/>
              <a:t>Based on televised reports of violence, a rash of would-be copycat crimes followed the shooting massacre of thirteen students and one teacher at Columbine High School.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4A5B5-865A-4C05-8B88-71A55556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74" y="3373490"/>
            <a:ext cx="5029200" cy="34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595B-6D27-4472-9274-572259EC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Family and Socialization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652F-7C9A-43F4-B916-E9EF00AA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82360"/>
          </a:xfrm>
        </p:spPr>
        <p:txBody>
          <a:bodyPr>
            <a:normAutofit/>
          </a:bodyPr>
          <a:lstStyle/>
          <a:p>
            <a:r>
              <a:rPr lang="en-US" dirty="0"/>
              <a:t>The child’s first exposure to the world occurs within the family. </a:t>
            </a:r>
          </a:p>
          <a:p>
            <a:r>
              <a:rPr lang="en-US" dirty="0"/>
              <a:t>Within the family the child learns to…</a:t>
            </a:r>
          </a:p>
          <a:p>
            <a:pPr lvl="1"/>
            <a:r>
              <a:rPr lang="en-US" sz="2400" b="1" i="1" dirty="0"/>
              <a:t>Think and speak</a:t>
            </a:r>
          </a:p>
          <a:p>
            <a:pPr lvl="1"/>
            <a:r>
              <a:rPr lang="en-US" sz="2400" b="1" i="1" dirty="0"/>
              <a:t>Internalize norms, beliefs, and values </a:t>
            </a:r>
          </a:p>
          <a:p>
            <a:pPr lvl="1"/>
            <a:r>
              <a:rPr lang="en-US" sz="2400" b="1" i="1" dirty="0"/>
              <a:t>Form some basic attitudes</a:t>
            </a:r>
          </a:p>
          <a:p>
            <a:pPr lvl="1"/>
            <a:r>
              <a:rPr lang="en-US" sz="2400" b="1" i="1" dirty="0"/>
              <a:t>Develop a capacity for intimate and personal relationships</a:t>
            </a:r>
          </a:p>
          <a:p>
            <a:pPr lvl="1"/>
            <a:r>
              <a:rPr lang="en-US" sz="2400" b="1" i="1" dirty="0"/>
              <a:t>Acquire a self-image </a:t>
            </a:r>
          </a:p>
        </p:txBody>
      </p:sp>
    </p:spTree>
    <p:extLst>
      <p:ext uri="{BB962C8B-B14F-4D97-AF65-F5344CB8AC3E}">
        <p14:creationId xmlns:p14="http://schemas.microsoft.com/office/powerpoint/2010/main" val="144834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12C0-6E47-4716-9B43-E2ACA522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A0CE-85FC-4A2A-B076-F474DD34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family’s social class shapes what we think of ourselves and how others treat us, even far into adulthood. </a:t>
            </a:r>
          </a:p>
        </p:txBody>
      </p:sp>
    </p:spTree>
    <p:extLst>
      <p:ext uri="{BB962C8B-B14F-4D97-AF65-F5344CB8AC3E}">
        <p14:creationId xmlns:p14="http://schemas.microsoft.com/office/powerpoint/2010/main" val="353301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D48C-16BE-45B5-9B59-01FF806F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Socialization in Schools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1094A-B2AF-4182-9AE0-D53D3CE1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Rewards and punishments are based on performance rather than affection. </a:t>
            </a:r>
          </a:p>
          <a:p>
            <a:endParaRPr lang="en-US" sz="2400" dirty="0"/>
          </a:p>
          <a:p>
            <a:r>
              <a:rPr lang="en-US" sz="2400" dirty="0"/>
              <a:t>A teacher evaluates students by more objective standards.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school creates feelings of loyalty and allegiance to something beyond the family. </a:t>
            </a:r>
          </a:p>
        </p:txBody>
      </p:sp>
    </p:spTree>
    <p:extLst>
      <p:ext uri="{BB962C8B-B14F-4D97-AF65-F5344CB8AC3E}">
        <p14:creationId xmlns:p14="http://schemas.microsoft.com/office/powerpoint/2010/main" val="405521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35C5-AC37-4374-B29A-8FEC08F3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so schools socialize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851B-6428-40B1-9301-819D017C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82360"/>
          </a:xfrm>
        </p:spPr>
        <p:txBody>
          <a:bodyPr>
            <a:normAutofit/>
          </a:bodyPr>
          <a:lstStyle/>
          <a:p>
            <a:r>
              <a:rPr lang="en-US" sz="2400" dirty="0"/>
              <a:t>Underlying the formal goals of the school is the </a:t>
            </a:r>
            <a:r>
              <a:rPr lang="en-US" sz="2400" b="1" i="1" dirty="0"/>
              <a:t>hidden curriculum </a:t>
            </a:r>
            <a:r>
              <a:rPr lang="en-US" sz="2400" dirty="0"/>
              <a:t>– the informal and unofficial aspects of culture that children are taught in preparation for life.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hidden curriculum teaches children discipline, order, cooperation, and conformity- characteristics required for success in the adult world of work. </a:t>
            </a:r>
          </a:p>
        </p:txBody>
      </p:sp>
    </p:spTree>
    <p:extLst>
      <p:ext uri="{BB962C8B-B14F-4D97-AF65-F5344CB8AC3E}">
        <p14:creationId xmlns:p14="http://schemas.microsoft.com/office/powerpoint/2010/main" val="271066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F55D-161C-4D61-B50D-F09242F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B106-19FF-42C5-B143-CF0A8223A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School also teaches children the reality of how we experience time in the real world. </a:t>
            </a:r>
          </a:p>
        </p:txBody>
      </p:sp>
    </p:spTree>
    <p:extLst>
      <p:ext uri="{BB962C8B-B14F-4D97-AF65-F5344CB8AC3E}">
        <p14:creationId xmlns:p14="http://schemas.microsoft.com/office/powerpoint/2010/main" val="2913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D0A7-4E74-461A-8C63-B13FDD7C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Group Socialization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089E-9F6D-48EC-826E-935986587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child’s </a:t>
            </a:r>
            <a:r>
              <a:rPr lang="en-US" sz="2800" b="1" dirty="0"/>
              <a:t>peer group- </a:t>
            </a:r>
            <a:r>
              <a:rPr lang="en-US" sz="2800" dirty="0"/>
              <a:t>composed of individuals of roughly the same age and interests- is the only agency of socialization that is not controlled primarily by adults. </a:t>
            </a:r>
          </a:p>
        </p:txBody>
      </p:sp>
    </p:spTree>
    <p:extLst>
      <p:ext uri="{BB962C8B-B14F-4D97-AF65-F5344CB8AC3E}">
        <p14:creationId xmlns:p14="http://schemas.microsoft.com/office/powerpoint/2010/main" val="38975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427A-32C8-4994-A5D0-7AD38C22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peer groups contribute to socialization?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B356-4239-40C9-9BB8-B3CE80AB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83390" cy="3871728"/>
          </a:xfrm>
        </p:spPr>
        <p:txBody>
          <a:bodyPr>
            <a:normAutofit/>
          </a:bodyPr>
          <a:lstStyle/>
          <a:p>
            <a:r>
              <a:rPr lang="en-US" sz="2800" dirty="0"/>
              <a:t>In the peer group, young people have an opportunity to engage in give-and-take relationships. </a:t>
            </a:r>
          </a:p>
          <a:p>
            <a:endParaRPr lang="en-US" sz="2800" dirty="0"/>
          </a:p>
          <a:p>
            <a:r>
              <a:rPr lang="en-US" sz="2800" dirty="0"/>
              <a:t>The peer group also gives children experience in self-direction. They begin to make their own decisions. </a:t>
            </a:r>
          </a:p>
        </p:txBody>
      </p:sp>
    </p:spTree>
    <p:extLst>
      <p:ext uri="{BB962C8B-B14F-4D97-AF65-F5344CB8AC3E}">
        <p14:creationId xmlns:p14="http://schemas.microsoft.com/office/powerpoint/2010/main" val="256831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4192-6103-4861-839D-D269BB63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D66E-B8CA-46F2-A134-E19BBF4C2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Children learn to be different from their parents in ways that help to develop self-sufficiency. </a:t>
            </a:r>
          </a:p>
        </p:txBody>
      </p:sp>
    </p:spTree>
    <p:extLst>
      <p:ext uri="{BB962C8B-B14F-4D97-AF65-F5344CB8AC3E}">
        <p14:creationId xmlns:p14="http://schemas.microsoft.com/office/powerpoint/2010/main" val="3494376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6357</TotalTime>
  <Words>515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Sociology  Chapter 4 Section 3: </vt:lpstr>
      <vt:lpstr>The Family and Socialization </vt:lpstr>
      <vt:lpstr>PowerPoint Presentation</vt:lpstr>
      <vt:lpstr>Socialization in Schools </vt:lpstr>
      <vt:lpstr>How so schools socialize students?</vt:lpstr>
      <vt:lpstr>PowerPoint Presentation</vt:lpstr>
      <vt:lpstr>Peer Group Socialization </vt:lpstr>
      <vt:lpstr>How do peer groups contribute to socialization? </vt:lpstr>
      <vt:lpstr>PowerPoint Presentation</vt:lpstr>
      <vt:lpstr>Do friends or family have more influence on young people? </vt:lpstr>
      <vt:lpstr>PowerPoint Presentation</vt:lpstr>
      <vt:lpstr>The Mass Media and Socialization </vt:lpstr>
      <vt:lpstr>What role do the mass media play in socialization? </vt:lpstr>
      <vt:lpstr>What about violence in the mass media?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 Chapter 4 Section 3: </dc:title>
  <dc:creator>Tyler Moudry</dc:creator>
  <cp:lastModifiedBy>Tyler Moudry</cp:lastModifiedBy>
  <cp:revision>10</cp:revision>
  <dcterms:created xsi:type="dcterms:W3CDTF">2018-11-30T04:23:50Z</dcterms:created>
  <dcterms:modified xsi:type="dcterms:W3CDTF">2018-12-04T14:21:29Z</dcterms:modified>
</cp:coreProperties>
</file>