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1955D-2959-4720-A1B8-2319860217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Sociology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14D8AA-C7AC-42A7-9644-9290619887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Chapter 4 Section 2: Socialization and the Self </a:t>
            </a:r>
          </a:p>
        </p:txBody>
      </p:sp>
    </p:spTree>
    <p:extLst>
      <p:ext uri="{BB962C8B-B14F-4D97-AF65-F5344CB8AC3E}">
        <p14:creationId xmlns:p14="http://schemas.microsoft.com/office/powerpoint/2010/main" val="2576143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A1DFE-9C1F-415B-B9B7-A1C63CB86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FE116-95E3-4988-A541-0C968EF5A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Can the looking class be distorted? </a:t>
            </a:r>
          </a:p>
          <a:p>
            <a:pPr lvl="1"/>
            <a:r>
              <a:rPr lang="en-US" sz="2400" dirty="0"/>
              <a:t>Yes, because it comes from our imagination. </a:t>
            </a:r>
          </a:p>
          <a:p>
            <a:pPr lvl="1"/>
            <a:r>
              <a:rPr lang="en-US" sz="2400" dirty="0"/>
              <a:t>However, the consequences are just as real. </a:t>
            </a:r>
          </a:p>
        </p:txBody>
      </p:sp>
    </p:spTree>
    <p:extLst>
      <p:ext uri="{BB962C8B-B14F-4D97-AF65-F5344CB8AC3E}">
        <p14:creationId xmlns:p14="http://schemas.microsoft.com/office/powerpoint/2010/main" val="16908018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04A9A-2131-4526-A8DC-3403DA004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1F364-620B-46B0-AB12-1919B1088C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Do we use some people as mirrors more than others? </a:t>
            </a:r>
          </a:p>
          <a:p>
            <a:pPr lvl="1"/>
            <a:r>
              <a:rPr lang="en-US" sz="1800" dirty="0"/>
              <a:t>The people whose judgements are most important to of self-concepts are called </a:t>
            </a:r>
            <a:r>
              <a:rPr lang="en-US" sz="1800" b="1" dirty="0"/>
              <a:t>significant others. </a:t>
            </a:r>
          </a:p>
          <a:p>
            <a:pPr lvl="1"/>
            <a:endParaRPr lang="en-US" sz="1800" b="1" dirty="0"/>
          </a:p>
          <a:p>
            <a:pPr lvl="2"/>
            <a:r>
              <a:rPr lang="en-US" sz="1800" b="1" dirty="0"/>
              <a:t>Mother</a:t>
            </a:r>
          </a:p>
          <a:p>
            <a:pPr lvl="2"/>
            <a:r>
              <a:rPr lang="en-US" sz="1800" b="1" dirty="0"/>
              <a:t>Father</a:t>
            </a:r>
          </a:p>
          <a:p>
            <a:pPr lvl="2"/>
            <a:r>
              <a:rPr lang="en-US" sz="1800" b="1" dirty="0"/>
              <a:t>Grandparents</a:t>
            </a:r>
          </a:p>
          <a:p>
            <a:pPr lvl="2"/>
            <a:r>
              <a:rPr lang="en-US" sz="1800" b="1" dirty="0"/>
              <a:t>Teachers</a:t>
            </a:r>
          </a:p>
          <a:p>
            <a:pPr lvl="2"/>
            <a:r>
              <a:rPr lang="en-US" sz="1800" b="1" dirty="0"/>
              <a:t>Playmates </a:t>
            </a:r>
          </a:p>
        </p:txBody>
      </p:sp>
    </p:spTree>
    <p:extLst>
      <p:ext uri="{BB962C8B-B14F-4D97-AF65-F5344CB8AC3E}">
        <p14:creationId xmlns:p14="http://schemas.microsoft.com/office/powerpoint/2010/main" val="3178252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E5242-B740-4E7C-A239-585D34784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9F040E-1A8F-4DA7-A4BD-F9D9E1D858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variety of significant others is great for adults, ranging from spouses, parents, and friends to ministers and employers. </a:t>
            </a:r>
          </a:p>
        </p:txBody>
      </p:sp>
    </p:spTree>
    <p:extLst>
      <p:ext uri="{BB962C8B-B14F-4D97-AF65-F5344CB8AC3E}">
        <p14:creationId xmlns:p14="http://schemas.microsoft.com/office/powerpoint/2010/main" val="4022127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DB4D8-AE6F-4EE3-B6FD-0E8E9D85A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3954D-5BB9-4F64-98F5-346C0092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What is role taking? </a:t>
            </a:r>
          </a:p>
          <a:p>
            <a:pPr lvl="1"/>
            <a:r>
              <a:rPr lang="en-US" sz="2800" dirty="0"/>
              <a:t>Allows us to see ourselves through the eyes of someone else. </a:t>
            </a:r>
          </a:p>
          <a:p>
            <a:pPr lvl="1"/>
            <a:r>
              <a:rPr lang="en-US" sz="2800" dirty="0"/>
              <a:t>We can play out scenes in our minds and anticipate what others will say or do. </a:t>
            </a:r>
          </a:p>
        </p:txBody>
      </p:sp>
    </p:spTree>
    <p:extLst>
      <p:ext uri="{BB962C8B-B14F-4D97-AF65-F5344CB8AC3E}">
        <p14:creationId xmlns:p14="http://schemas.microsoft.com/office/powerpoint/2010/main" val="1780774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16738-626A-4052-8CC6-900DB0832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8022B-4521-4442-9707-2F6A6F0A3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How does the ability for role taking develop? </a:t>
            </a:r>
          </a:p>
          <a:p>
            <a:pPr lvl="1"/>
            <a:r>
              <a:rPr lang="en-US" sz="2800" b="1" u="sng" dirty="0"/>
              <a:t>Imitation stage </a:t>
            </a:r>
          </a:p>
          <a:p>
            <a:pPr marL="457200" lvl="1" indent="0">
              <a:buNone/>
            </a:pPr>
            <a:endParaRPr lang="en-US" sz="2800" b="1" u="sng" dirty="0"/>
          </a:p>
          <a:p>
            <a:pPr lvl="1"/>
            <a:r>
              <a:rPr lang="en-US" sz="2800" dirty="0"/>
              <a:t>Begins at around  one and a half to two years old.</a:t>
            </a:r>
          </a:p>
          <a:p>
            <a:pPr lvl="1"/>
            <a:r>
              <a:rPr lang="en-US" sz="2800" dirty="0"/>
              <a:t>Child imitates the physical and verbal behavior of  significant other. </a:t>
            </a:r>
          </a:p>
        </p:txBody>
      </p:sp>
    </p:spTree>
    <p:extLst>
      <p:ext uri="{BB962C8B-B14F-4D97-AF65-F5344CB8AC3E}">
        <p14:creationId xmlns:p14="http://schemas.microsoft.com/office/powerpoint/2010/main" val="976114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DB28A-61D0-4EA0-BAC9-DF7FB366C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336A4-7103-45AF-9CCA-99878CC2B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Play stage </a:t>
            </a:r>
          </a:p>
          <a:p>
            <a:pPr lvl="1"/>
            <a:r>
              <a:rPr lang="en-US" sz="2800" dirty="0"/>
              <a:t>The stage during which children take on roles of others one at a time.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43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AA878-7DB0-4CC8-A860-79B07B9A6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5387D-A4F1-473E-BDD2-DBE6F2A9BE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Game Stage </a:t>
            </a:r>
          </a:p>
          <a:p>
            <a:pPr lvl="1"/>
            <a:r>
              <a:rPr lang="en-US" sz="2400" dirty="0"/>
              <a:t>Children learn to engage in more sophisticated role taking as they become able to consider the roles of several people simultaneously. </a:t>
            </a:r>
          </a:p>
        </p:txBody>
      </p:sp>
    </p:spTree>
    <p:extLst>
      <p:ext uri="{BB962C8B-B14F-4D97-AF65-F5344CB8AC3E}">
        <p14:creationId xmlns:p14="http://schemas.microsoft.com/office/powerpoint/2010/main" val="3094102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974C1-9608-485D-BE55-23762A32C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20A4DF-4C1D-4CC7-A491-C51288E5D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 do we start acting out of principle? </a:t>
            </a:r>
          </a:p>
          <a:p>
            <a:pPr lvl="1"/>
            <a:r>
              <a:rPr lang="en-US" sz="2400" dirty="0"/>
              <a:t>It begins to seem wrong in principle to be dishonest.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A </a:t>
            </a:r>
            <a:r>
              <a:rPr lang="en-US" sz="2400" b="1" u="sng" dirty="0"/>
              <a:t>generalized other- </a:t>
            </a:r>
            <a:r>
              <a:rPr lang="en-US" sz="2400" dirty="0"/>
              <a:t>an integrated conception of the norms, values, and beliefs of one’s community or society. </a:t>
            </a:r>
          </a:p>
        </p:txBody>
      </p:sp>
    </p:spTree>
    <p:extLst>
      <p:ext uri="{BB962C8B-B14F-4D97-AF65-F5344CB8AC3E}">
        <p14:creationId xmlns:p14="http://schemas.microsoft.com/office/powerpoint/2010/main" val="2943739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9F953-A7EE-4F83-9E4F-19DAC4B5F6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CA069-DA1F-48DD-9B6B-AB13C25B9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What is the self? </a:t>
            </a:r>
          </a:p>
          <a:p>
            <a:pPr lvl="1"/>
            <a:r>
              <a:rPr lang="en-US" sz="2400" dirty="0"/>
              <a:t>Composed of two parts. </a:t>
            </a:r>
          </a:p>
          <a:p>
            <a:pPr lvl="1"/>
            <a:endParaRPr lang="en-US" sz="2400" dirty="0"/>
          </a:p>
          <a:p>
            <a:pPr lvl="1"/>
            <a:endParaRPr lang="en-US" sz="2400" dirty="0"/>
          </a:p>
          <a:p>
            <a:pPr lvl="2"/>
            <a:r>
              <a:rPr lang="en-US" sz="2400" dirty="0"/>
              <a:t>1. The “</a:t>
            </a:r>
            <a:r>
              <a:rPr lang="en-US" sz="2400" b="1" u="sng" dirty="0"/>
              <a:t>me”</a:t>
            </a:r>
            <a:r>
              <a:rPr lang="en-US" sz="2400" dirty="0"/>
              <a:t> – the part of the self created through socialization. Accounts for predictability and conformity.</a:t>
            </a:r>
          </a:p>
          <a:p>
            <a:pPr lvl="2"/>
            <a:r>
              <a:rPr lang="en-US" sz="2400" dirty="0"/>
              <a:t>2. The “</a:t>
            </a:r>
            <a:r>
              <a:rPr lang="en-US" sz="2400" b="1" u="sng" dirty="0"/>
              <a:t>I” </a:t>
            </a:r>
            <a:r>
              <a:rPr lang="en-US" sz="2400" dirty="0"/>
              <a:t>– the part of the self that accounts for unlearned spontaneous acts. </a:t>
            </a:r>
          </a:p>
        </p:txBody>
      </p:sp>
    </p:spTree>
    <p:extLst>
      <p:ext uri="{BB962C8B-B14F-4D97-AF65-F5344CB8AC3E}">
        <p14:creationId xmlns:p14="http://schemas.microsoft.com/office/powerpoint/2010/main" val="2796854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25BD9-5A44-4A30-B1E3-636AF4383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Functionalist and Conflict Perspective on Socialization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C97DA-78CB-4554-9096-040718F46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does the functionalist perspective explain socialization? </a:t>
            </a:r>
          </a:p>
          <a:p>
            <a:pPr lvl="1"/>
            <a:r>
              <a:rPr lang="en-US" sz="2400" dirty="0"/>
              <a:t>Functionalism stresses the ways in which groups work together to create a stable society.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803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FBF58-2FC5-486E-B88F-4144784C8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7CAE1-971E-4DB8-8C82-D8B2DD30A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does the conflict perspective explain socialization? </a:t>
            </a:r>
          </a:p>
          <a:p>
            <a:pPr marL="0" indent="0">
              <a:buNone/>
            </a:pPr>
            <a:endParaRPr lang="en-US" sz="2400" dirty="0"/>
          </a:p>
          <a:p>
            <a:pPr lvl="1"/>
            <a:r>
              <a:rPr lang="en-US" sz="2400" dirty="0"/>
              <a:t>Views socialization as a way of perpetuating the status quo. </a:t>
            </a:r>
          </a:p>
          <a:p>
            <a:pPr lvl="1"/>
            <a:r>
              <a:rPr lang="en-US" sz="2400" dirty="0"/>
              <a:t>When people are socialized to accept their family’s social class, they help preserve the current class system.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962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4AE61-6CD8-4BF5-AD73-C0A2CB7C6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Symbolic Interactionism and Socialization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97E997-87D9-4D57-927C-F04A7A352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Charles Horton Cooley and George Herbert Meade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Developed the </a:t>
            </a:r>
            <a:r>
              <a:rPr lang="en-US" sz="2400" b="1" dirty="0"/>
              <a:t>symbolic interactionist perspective</a:t>
            </a:r>
            <a:r>
              <a:rPr lang="en-US" sz="2400" dirty="0"/>
              <a:t>.</a:t>
            </a:r>
          </a:p>
          <a:p>
            <a:pPr lvl="1"/>
            <a:r>
              <a:rPr lang="en-US" sz="2400" dirty="0"/>
              <a:t>They challenged the once widely held belief that human nature is biologically determined. Human nature was a product of society. </a:t>
            </a:r>
          </a:p>
        </p:txBody>
      </p:sp>
    </p:spTree>
    <p:extLst>
      <p:ext uri="{BB962C8B-B14F-4D97-AF65-F5344CB8AC3E}">
        <p14:creationId xmlns:p14="http://schemas.microsoft.com/office/powerpoint/2010/main" val="344243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72330-2DE9-4394-A3FD-85ED6718D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6AC9C-CD83-4CD4-A7EC-C059CB9C4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How does symbolic interactionism help us understand socialization? </a:t>
            </a:r>
          </a:p>
          <a:p>
            <a:r>
              <a:rPr lang="en-US" sz="2000" dirty="0"/>
              <a:t>Uses key concepts to explain socialization</a:t>
            </a:r>
          </a:p>
          <a:p>
            <a:pPr lvl="1"/>
            <a:r>
              <a:rPr lang="en-US" sz="2000" dirty="0"/>
              <a:t>The self-concept</a:t>
            </a:r>
          </a:p>
          <a:p>
            <a:pPr lvl="1"/>
            <a:r>
              <a:rPr lang="en-US" sz="2000" dirty="0"/>
              <a:t>The looking-glass self </a:t>
            </a:r>
          </a:p>
          <a:p>
            <a:pPr lvl="1"/>
            <a:r>
              <a:rPr lang="en-US" sz="2000" dirty="0"/>
              <a:t>Significant others </a:t>
            </a:r>
          </a:p>
          <a:p>
            <a:pPr lvl="1"/>
            <a:r>
              <a:rPr lang="en-US" sz="2000" dirty="0"/>
              <a:t>Role taking</a:t>
            </a:r>
          </a:p>
          <a:p>
            <a:pPr lvl="1"/>
            <a:r>
              <a:rPr lang="en-US" sz="2000" dirty="0"/>
              <a:t>The generalized other </a:t>
            </a:r>
          </a:p>
        </p:txBody>
      </p:sp>
    </p:spTree>
    <p:extLst>
      <p:ext uri="{BB962C8B-B14F-4D97-AF65-F5344CB8AC3E}">
        <p14:creationId xmlns:p14="http://schemas.microsoft.com/office/powerpoint/2010/main" val="273495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FE84C-B35D-42C1-BDF0-165F28327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DC862-31A7-4FDB-8550-0CDB5F08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Where does the self-concept come from? </a:t>
            </a:r>
          </a:p>
          <a:p>
            <a:pPr lvl="1"/>
            <a:r>
              <a:rPr lang="en-US" sz="2800" dirty="0"/>
              <a:t>Your self-concept is your image of yourself as having an identity separate from other people. 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Children learn to judge themselves in terms of how they imagine others will react to them. </a:t>
            </a:r>
          </a:p>
        </p:txBody>
      </p:sp>
    </p:spTree>
    <p:extLst>
      <p:ext uri="{BB962C8B-B14F-4D97-AF65-F5344CB8AC3E}">
        <p14:creationId xmlns:p14="http://schemas.microsoft.com/office/powerpoint/2010/main" val="7498930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C98FD-B8DD-425D-8C44-16A356FBC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354C3-F795-46D7-8AB8-9CFDF2909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Looking-glass self </a:t>
            </a:r>
          </a:p>
          <a:p>
            <a:pPr lvl="1"/>
            <a:r>
              <a:rPr lang="en-US" sz="2400" dirty="0"/>
              <a:t>A self concept based on our idea of others’ judgements of us. </a:t>
            </a:r>
          </a:p>
        </p:txBody>
      </p:sp>
    </p:spTree>
    <p:extLst>
      <p:ext uri="{BB962C8B-B14F-4D97-AF65-F5344CB8AC3E}">
        <p14:creationId xmlns:p14="http://schemas.microsoft.com/office/powerpoint/2010/main" val="1065767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7A7C1-3D22-4E49-9FD2-B63DAE5E2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5B5595-FA3C-454B-BD2E-A23DCC923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How does the looking-glass process work? </a:t>
            </a:r>
          </a:p>
          <a:p>
            <a:pPr lvl="1"/>
            <a:r>
              <a:rPr lang="en-US" sz="2800" dirty="0"/>
              <a:t>We use other people as mirrors to reflect back what we imagine they think of us. </a:t>
            </a:r>
          </a:p>
        </p:txBody>
      </p:sp>
    </p:spTree>
    <p:extLst>
      <p:ext uri="{BB962C8B-B14F-4D97-AF65-F5344CB8AC3E}">
        <p14:creationId xmlns:p14="http://schemas.microsoft.com/office/powerpoint/2010/main" val="2065962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DC66B-EA1E-4E89-AF26-554804556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E6FD4-74E4-491F-8525-F84886D2B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looking-glass self is the product of a three-stage process that is constantly taking place. </a:t>
            </a:r>
          </a:p>
          <a:p>
            <a:endParaRPr lang="en-US" sz="2400" dirty="0"/>
          </a:p>
          <a:p>
            <a:pPr lvl="1"/>
            <a:r>
              <a:rPr lang="en-US" sz="2400" dirty="0"/>
              <a:t>1. imagine how we appear to others. </a:t>
            </a:r>
          </a:p>
          <a:p>
            <a:pPr lvl="1"/>
            <a:r>
              <a:rPr lang="en-US" sz="2400" dirty="0"/>
              <a:t>2. imagine the reaction of others to our appearance. </a:t>
            </a:r>
          </a:p>
          <a:p>
            <a:pPr lvl="1"/>
            <a:r>
              <a:rPr lang="en-US" sz="2400" dirty="0"/>
              <a:t>3. we evaluate ourselves according to how we imagine other have judged us. </a:t>
            </a:r>
          </a:p>
        </p:txBody>
      </p:sp>
    </p:spTree>
    <p:extLst>
      <p:ext uri="{BB962C8B-B14F-4D97-AF65-F5344CB8AC3E}">
        <p14:creationId xmlns:p14="http://schemas.microsoft.com/office/powerpoint/2010/main" val="729420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1798</TotalTime>
  <Words>554</Words>
  <Application>Microsoft Office PowerPoint</Application>
  <PresentationFormat>Widescreen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 Boardroom</vt:lpstr>
      <vt:lpstr>Sociology </vt:lpstr>
      <vt:lpstr>The Functionalist and Conflict Perspective on Socialization </vt:lpstr>
      <vt:lpstr>PowerPoint Presentation</vt:lpstr>
      <vt:lpstr>Symbolic Interactionism and Socialization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</dc:title>
  <dc:creator>Tyler Moudry</dc:creator>
  <cp:lastModifiedBy>Tyler Moudry</cp:lastModifiedBy>
  <cp:revision>7</cp:revision>
  <dcterms:created xsi:type="dcterms:W3CDTF">2018-11-28T07:16:02Z</dcterms:created>
  <dcterms:modified xsi:type="dcterms:W3CDTF">2018-11-29T13:14:29Z</dcterms:modified>
</cp:coreProperties>
</file>