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0797-7FD4-4329-B113-6606E398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Chapter 3 Section 5: Cultural Diversity and Similarity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E3C88-5925-4BE0-9415-526251A3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3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3274-A59C-4C76-BD22-43C4C499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examples of ethnocentrism?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FC24-7089-498F-81B7-D7B3A0807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Olympic Games </a:t>
            </a:r>
          </a:p>
          <a:p>
            <a:pPr lvl="1"/>
            <a:r>
              <a:rPr lang="en-US" dirty="0"/>
              <a:t>Ranking is frequently taken as a reflection of the country’s worth and status on the world stage.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0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F813-4E9E-4580-86F9-5C0C8625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E63A-AE5F-4F07-8F71-D703C2A01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Boston is said to be the hub of the universe.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Texans often claim to have the biggest and best of everything.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New Yorkers bemoan (express sorrow) the lack of culture in Los Angeles. </a:t>
            </a:r>
          </a:p>
        </p:txBody>
      </p:sp>
    </p:spTree>
    <p:extLst>
      <p:ext uri="{BB962C8B-B14F-4D97-AF65-F5344CB8AC3E}">
        <p14:creationId xmlns:p14="http://schemas.microsoft.com/office/powerpoint/2010/main" val="242369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6BD4-C39F-42F1-B697-D0ECD41F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ethnocentrism help or hurt society?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457B-0D55-4861-B868-C98FFED3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Ethnocentrism has two faces- </a:t>
            </a:r>
          </a:p>
          <a:p>
            <a:pPr lvl="1"/>
            <a:r>
              <a:rPr lang="en-US" sz="2800" dirty="0"/>
              <a:t> It offers both advantages and disadvantages. 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People feel good about themselves and about others in their group when they believe that what they are doing is right and superior to what other groups do. </a:t>
            </a:r>
          </a:p>
        </p:txBody>
      </p:sp>
    </p:spTree>
    <p:extLst>
      <p:ext uri="{BB962C8B-B14F-4D97-AF65-F5344CB8AC3E}">
        <p14:creationId xmlns:p14="http://schemas.microsoft.com/office/powerpoint/2010/main" val="4527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D223-93E7-4CE1-A889-61A2A5999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97EC-1366-4571-9CE0-2EC59199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Societies whose members are firmly convinced of their superiority tend not to create anything new. </a:t>
            </a:r>
          </a:p>
          <a:p>
            <a:endParaRPr lang="en-US" sz="2800" dirty="0"/>
          </a:p>
          <a:p>
            <a:r>
              <a:rPr lang="en-US" sz="2800" dirty="0"/>
              <a:t>The ancient Chinese built a wall to keep both invaders and new ideas out. </a:t>
            </a:r>
          </a:p>
        </p:txBody>
      </p:sp>
    </p:spTree>
    <p:extLst>
      <p:ext uri="{BB962C8B-B14F-4D97-AF65-F5344CB8AC3E}">
        <p14:creationId xmlns:p14="http://schemas.microsoft.com/office/powerpoint/2010/main" val="106450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4A39-A9B2-4F11-8C59-EAF32A3A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D6FB-7C27-4AEE-91B9-BAAF44BD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civil rights movement was born to combat racial ethnocentrism. </a:t>
            </a:r>
          </a:p>
        </p:txBody>
      </p:sp>
    </p:spTree>
    <p:extLst>
      <p:ext uri="{BB962C8B-B14F-4D97-AF65-F5344CB8AC3E}">
        <p14:creationId xmlns:p14="http://schemas.microsoft.com/office/powerpoint/2010/main" val="76609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61A7-CE7B-4CAB-BF0C-E1B94B58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63D1B-5B6D-423F-A1FD-99AC3CA40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Hitler’s Final Solution was ethnocentrism at its worst. </a:t>
            </a:r>
          </a:p>
        </p:txBody>
      </p:sp>
    </p:spTree>
    <p:extLst>
      <p:ext uri="{BB962C8B-B14F-4D97-AF65-F5344CB8AC3E}">
        <p14:creationId xmlns:p14="http://schemas.microsoft.com/office/powerpoint/2010/main" val="3605156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B5B8-EDD3-404C-A12D-6C10D1C6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cultural universals expressed?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189D-D137-4D59-A962-8A0B0996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u="sng" dirty="0"/>
              <a:t>Cultural universals- </a:t>
            </a:r>
            <a:r>
              <a:rPr lang="en-US" sz="3600" dirty="0"/>
              <a:t>general cultural traits that exist in all cultures, are not always carried out in the same way. </a:t>
            </a:r>
          </a:p>
          <a:p>
            <a:endParaRPr lang="en-US" sz="3600" dirty="0"/>
          </a:p>
          <a:p>
            <a:pPr lvl="1"/>
            <a:r>
              <a:rPr lang="en-US" sz="3600" dirty="0"/>
              <a:t>Cultures have developed different ways to express universals.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96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ECC7-7A08-4785-8330-6B577E512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1597306"/>
            <a:ext cx="9613861" cy="23686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CE8C0-F5FE-4F8D-97BA-925B1FE39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639720" cy="4237547"/>
          </a:xfrm>
        </p:spPr>
        <p:txBody>
          <a:bodyPr>
            <a:normAutofit/>
          </a:bodyPr>
          <a:lstStyle/>
          <a:p>
            <a:r>
              <a:rPr lang="en-US" b="1" u="sng" dirty="0"/>
              <a:t>Cultural particulars- </a:t>
            </a:r>
            <a:r>
              <a:rPr lang="en-US" dirty="0"/>
              <a:t>ways in which a culture expresses universal traits. </a:t>
            </a:r>
          </a:p>
          <a:p>
            <a:r>
              <a:rPr lang="en-US" dirty="0"/>
              <a:t>Example: Caring for children: women have traditionally worked within the home caring for children. </a:t>
            </a:r>
          </a:p>
          <a:p>
            <a:endParaRPr lang="en-US" dirty="0"/>
          </a:p>
          <a:p>
            <a:r>
              <a:rPr lang="en-US" dirty="0"/>
              <a:t>Among the Manus of New Guinea, the man is completely in charge of child rearing. </a:t>
            </a:r>
          </a:p>
          <a:p>
            <a:endParaRPr lang="en-US" dirty="0"/>
          </a:p>
          <a:p>
            <a:r>
              <a:rPr lang="en-US" dirty="0"/>
              <a:t>Navajo and Iroquois Native Americans share equally in domestic and economic tasks.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0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8258-3CC3-4594-916A-D33105A9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cultural universals exist?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510D-73FF-4916-B376-8AAF03E72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Biological similarities </a:t>
            </a:r>
          </a:p>
          <a:p>
            <a:endParaRPr lang="en-US" dirty="0"/>
          </a:p>
          <a:p>
            <a:pPr lvl="1"/>
            <a:r>
              <a:rPr lang="en-US" dirty="0"/>
              <a:t>There must be some type of care, meal preparation, medical treatment, funeral rites, and inheritance to rules.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Environmental factors – constructing a shelter.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Armies were formed to settle disputes over boundaries and important waterways. </a:t>
            </a:r>
          </a:p>
        </p:txBody>
      </p:sp>
    </p:spTree>
    <p:extLst>
      <p:ext uri="{BB962C8B-B14F-4D97-AF65-F5344CB8AC3E}">
        <p14:creationId xmlns:p14="http://schemas.microsoft.com/office/powerpoint/2010/main" val="2706351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AB61-882F-4775-A6A4-CAB73C0E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71A84-368B-4DF7-B2B5-0EF6E0B49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Cultural universals exist because societies face many of the same social problems.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If society is to survive, new members must be taught the culture. </a:t>
            </a:r>
          </a:p>
        </p:txBody>
      </p:sp>
    </p:spTree>
    <p:extLst>
      <p:ext uri="{BB962C8B-B14F-4D97-AF65-F5344CB8AC3E}">
        <p14:creationId xmlns:p14="http://schemas.microsoft.com/office/powerpoint/2010/main" val="68621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EE52-867D-41C2-9A92-BF086AE5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AB5F3-FD55-4AA0-9708-4752BC39E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cultures experience change. </a:t>
            </a:r>
          </a:p>
          <a:p>
            <a:r>
              <a:rPr lang="en-US" dirty="0"/>
              <a:t>Norms, values, and beliefs are relatively stable, but they do change over time. </a:t>
            </a:r>
          </a:p>
        </p:txBody>
      </p:sp>
    </p:spTree>
    <p:extLst>
      <p:ext uri="{BB962C8B-B14F-4D97-AF65-F5344CB8AC3E}">
        <p14:creationId xmlns:p14="http://schemas.microsoft.com/office/powerpoint/2010/main" val="94369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228A1-73C0-4B6D-BD5D-EA49998CB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culture change?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5271-E04F-40E2-AB2C-F638F7CC9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1. </a:t>
            </a:r>
            <a:r>
              <a:rPr lang="en-US" sz="3600" b="1" u="sng" dirty="0"/>
              <a:t>Discovery</a:t>
            </a:r>
            <a:r>
              <a:rPr lang="en-US" sz="3600" dirty="0"/>
              <a:t> – the process of finding something that already exists. </a:t>
            </a:r>
          </a:p>
          <a:p>
            <a:pPr marL="0" indent="0">
              <a:buNone/>
            </a:pPr>
            <a:endParaRPr lang="en-US" sz="3600" dirty="0"/>
          </a:p>
          <a:p>
            <a:pPr lvl="1"/>
            <a:r>
              <a:rPr lang="en-US" sz="2800" dirty="0"/>
              <a:t>Generally unrecognized athletic abilities of females. </a:t>
            </a:r>
          </a:p>
        </p:txBody>
      </p:sp>
    </p:spTree>
    <p:extLst>
      <p:ext uri="{BB962C8B-B14F-4D97-AF65-F5344CB8AC3E}">
        <p14:creationId xmlns:p14="http://schemas.microsoft.com/office/powerpoint/2010/main" val="166523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14D4-AA18-4439-B0DB-332486D7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9736A-13F2-44B5-B24B-C5AD2143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2. </a:t>
            </a:r>
            <a:r>
              <a:rPr lang="en-US" sz="3600" b="1" u="sng" dirty="0"/>
              <a:t>Invention</a:t>
            </a:r>
            <a:r>
              <a:rPr lang="en-US" sz="3600" dirty="0"/>
              <a:t> – creation of something new. </a:t>
            </a:r>
          </a:p>
          <a:p>
            <a:pPr lvl="1"/>
            <a:r>
              <a:rPr lang="en-US" sz="3600" dirty="0"/>
              <a:t>Steam engines to cellular phones.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8F7C-A9DE-4068-96C3-1ABC1BFF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BA81F-C4AE-43F7-A5F6-0D89C56A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 </a:t>
            </a:r>
            <a:r>
              <a:rPr lang="en-US" sz="3200" b="1" u="sng" dirty="0"/>
              <a:t>Diffusion</a:t>
            </a:r>
            <a:r>
              <a:rPr lang="en-US" sz="3200" dirty="0"/>
              <a:t> – borrowing of aspects of culture from other cultures. </a:t>
            </a:r>
          </a:p>
          <a:p>
            <a:pPr lvl="1"/>
            <a:r>
              <a:rPr lang="en-US" sz="3200" dirty="0"/>
              <a:t>Food, Christmas trees, and piñatas. </a:t>
            </a:r>
          </a:p>
          <a:p>
            <a:pPr lvl="1"/>
            <a:r>
              <a:rPr lang="en-US" sz="3200" dirty="0"/>
              <a:t>Adoption of democracy and capitalism after WWII. </a:t>
            </a:r>
          </a:p>
        </p:txBody>
      </p:sp>
    </p:spTree>
    <p:extLst>
      <p:ext uri="{BB962C8B-B14F-4D97-AF65-F5344CB8AC3E}">
        <p14:creationId xmlns:p14="http://schemas.microsoft.com/office/powerpoint/2010/main" val="178601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0C96A-5677-4279-BC9D-84F7693D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Diversity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22F40-DCF3-4CDB-A11A-2EB00D33A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Social Categories </a:t>
            </a:r>
            <a:r>
              <a:rPr lang="en-US" dirty="0"/>
              <a:t>– groups that share a social characteristic such as age, gender, or religion.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includes behaviors – devout Catholics are expected to attend Mass regularly.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7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5FAD3-D8EC-48C3-94B4-9B313F830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subcultures and countercultures?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117F-4B57-4427-B185-9DE69150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sharing in the broader culture, these groups have some ways of thinking, feeling, and behaving that set them apart. </a:t>
            </a:r>
          </a:p>
          <a:p>
            <a:endParaRPr lang="en-US" dirty="0"/>
          </a:p>
          <a:p>
            <a:r>
              <a:rPr lang="en-US" b="1" u="sng" dirty="0"/>
              <a:t>Subcultures</a:t>
            </a:r>
            <a:r>
              <a:rPr lang="en-US" dirty="0"/>
              <a:t>- part of the dominant culture but differs from it in some important respects – San Francisco’s Chinatown. </a:t>
            </a:r>
          </a:p>
        </p:txBody>
      </p:sp>
    </p:spTree>
    <p:extLst>
      <p:ext uri="{BB962C8B-B14F-4D97-AF65-F5344CB8AC3E}">
        <p14:creationId xmlns:p14="http://schemas.microsoft.com/office/powerpoint/2010/main" val="228680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679D2-9075-4C04-8005-24ACB5B3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CC3C-0F68-4A7A-A279-9997FD106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Counterculture</a:t>
            </a:r>
            <a:r>
              <a:rPr lang="en-US" sz="3200" dirty="0"/>
              <a:t> – subculture deliberately and consciously opposed to certain central beliefs or attitudes of the dominant culture. </a:t>
            </a:r>
          </a:p>
          <a:p>
            <a:endParaRPr lang="en-US" sz="3200" dirty="0"/>
          </a:p>
          <a:p>
            <a:pPr lvl="1"/>
            <a:r>
              <a:rPr lang="en-US" sz="3200" dirty="0"/>
              <a:t>Example: goth and punk scenes </a:t>
            </a:r>
          </a:p>
        </p:txBody>
      </p:sp>
    </p:spTree>
    <p:extLst>
      <p:ext uri="{BB962C8B-B14F-4D97-AF65-F5344CB8AC3E}">
        <p14:creationId xmlns:p14="http://schemas.microsoft.com/office/powerpoint/2010/main" val="20814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8255-27F9-4175-93DD-82B74C3F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Ethnocentrism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2E184-12A6-43A0-B6E1-CA96F2793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Once people learn their culture, they tend to become strongly committed to it. </a:t>
            </a:r>
          </a:p>
          <a:p>
            <a:endParaRPr lang="en-US" sz="3200" dirty="0"/>
          </a:p>
          <a:p>
            <a:r>
              <a:rPr lang="en-US" sz="3200" u="sng" dirty="0"/>
              <a:t>Ethnocentrism</a:t>
            </a:r>
            <a:r>
              <a:rPr lang="en-US" sz="3200" dirty="0"/>
              <a:t> – judging others in terms of one’s own cultural standards. </a:t>
            </a:r>
          </a:p>
        </p:txBody>
      </p:sp>
    </p:spTree>
    <p:extLst>
      <p:ext uri="{BB962C8B-B14F-4D97-AF65-F5344CB8AC3E}">
        <p14:creationId xmlns:p14="http://schemas.microsoft.com/office/powerpoint/2010/main" val="38357877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3027</TotalTime>
  <Words>573</Words>
  <Application>Microsoft Office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Berlin</vt:lpstr>
      <vt:lpstr>Sociology Chapter 3 Section 5: Cultural Diversity and Similarity  </vt:lpstr>
      <vt:lpstr>Cultural Change </vt:lpstr>
      <vt:lpstr>Why does culture change? </vt:lpstr>
      <vt:lpstr>PowerPoint Presentation</vt:lpstr>
      <vt:lpstr>PowerPoint Presentation</vt:lpstr>
      <vt:lpstr>Cultural Diversity </vt:lpstr>
      <vt:lpstr>What are subcultures and countercultures? </vt:lpstr>
      <vt:lpstr>PowerPoint Presentation</vt:lpstr>
      <vt:lpstr>Ethnocentrism </vt:lpstr>
      <vt:lpstr>What are some examples of ethnocentrism? </vt:lpstr>
      <vt:lpstr>PowerPoint Presentation</vt:lpstr>
      <vt:lpstr>Does ethnocentrism help or hurt society? </vt:lpstr>
      <vt:lpstr>PowerPoint Presentation</vt:lpstr>
      <vt:lpstr>PowerPoint Presentation</vt:lpstr>
      <vt:lpstr>PowerPoint Presentation</vt:lpstr>
      <vt:lpstr>How are cultural universals expressed? </vt:lpstr>
      <vt:lpstr>PowerPoint Presentation</vt:lpstr>
      <vt:lpstr>Why do cultural universals exist?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Chapter 3 Section 5: </dc:title>
  <dc:creator>Tyler Moudry</dc:creator>
  <cp:lastModifiedBy>Tyler Moudry</cp:lastModifiedBy>
  <cp:revision>14</cp:revision>
  <dcterms:created xsi:type="dcterms:W3CDTF">2018-11-06T10:19:12Z</dcterms:created>
  <dcterms:modified xsi:type="dcterms:W3CDTF">2018-11-16T08:09:55Z</dcterms:modified>
</cp:coreProperties>
</file>