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6711-9D35-47B6-A9FD-1A75631CE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Chapter 3 Section 4: Beliefs and Material Culture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2DD71-4746-4F30-983D-A77E716F4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7DDD-FB6E-43F3-88BC-43B9E9B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material culture?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D272-5AD4-4DCF-918C-526572C9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Consists of the concrete tangible objects with a culture – automobiles, basketballs, chairs, highways, and art. </a:t>
            </a:r>
          </a:p>
          <a:p>
            <a:endParaRPr lang="en-US" sz="4000" dirty="0"/>
          </a:p>
          <a:p>
            <a:r>
              <a:rPr lang="en-US" sz="4000" dirty="0"/>
              <a:t>Physical objects have no meaning or use apart from the meanings people give them. </a:t>
            </a:r>
          </a:p>
        </p:txBody>
      </p:sp>
    </p:spTree>
    <p:extLst>
      <p:ext uri="{BB962C8B-B14F-4D97-AF65-F5344CB8AC3E}">
        <p14:creationId xmlns:p14="http://schemas.microsoft.com/office/powerpoint/2010/main" val="211333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DB84-A6F6-43BC-B6BE-F23E548E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627E-3EAE-4796-9B40-2C306AFA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Combinations of physical objects </a:t>
            </a:r>
          </a:p>
          <a:p>
            <a:r>
              <a:rPr lang="en-US" sz="4000" dirty="0"/>
              <a:t>Newspaper and pepper – “Nettling”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689AB-0CFB-45D3-915B-CEECFEAC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96" y="3696664"/>
            <a:ext cx="301752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A707A-A725-466A-85AF-5B3DCE697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02" y="3696664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67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9787-5576-478D-8411-B264A1C0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material culture related to nonmaterial culture?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62FE-ED50-4AFB-A1D7-1FAB47189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747 jet is used for traveling.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747 downed jet in a remote jungle could be used as a place of worship. </a:t>
            </a:r>
          </a:p>
        </p:txBody>
      </p:sp>
    </p:spTree>
    <p:extLst>
      <p:ext uri="{BB962C8B-B14F-4D97-AF65-F5344CB8AC3E}">
        <p14:creationId xmlns:p14="http://schemas.microsoft.com/office/powerpoint/2010/main" val="330882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455E-F4C6-4004-AE72-E1633108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EF05-77B1-4E2C-B203-FA24C4302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meanings of physical objects are based on the beliefs, norms, and values people hold with regard to them. </a:t>
            </a:r>
          </a:p>
        </p:txBody>
      </p:sp>
    </p:spTree>
    <p:extLst>
      <p:ext uri="{BB962C8B-B14F-4D97-AF65-F5344CB8AC3E}">
        <p14:creationId xmlns:p14="http://schemas.microsoft.com/office/powerpoint/2010/main" val="30091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5BDA-12EC-4B54-BE87-A8D45BC1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and Real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B53-2042-410A-BB7D-C768D0FE4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culture – refers to cultural guidelines publicly embraced by members of a society. </a:t>
            </a:r>
          </a:p>
          <a:p>
            <a:endParaRPr lang="en-US" dirty="0"/>
          </a:p>
          <a:p>
            <a:r>
              <a:rPr lang="en-US" dirty="0"/>
              <a:t>Real culture- refers to actual behavior patterns which often conflict with these guidelines. </a:t>
            </a:r>
          </a:p>
        </p:txBody>
      </p:sp>
    </p:spTree>
    <p:extLst>
      <p:ext uri="{BB962C8B-B14F-4D97-AF65-F5344CB8AC3E}">
        <p14:creationId xmlns:p14="http://schemas.microsoft.com/office/powerpoint/2010/main" val="404481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061C-F473-4741-993F-3BF4E7EE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0DCB-2C5A-4CBF-82FA-9C79EFFB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of America’s ideal culture – honesty. </a:t>
            </a:r>
          </a:p>
          <a:p>
            <a:endParaRPr lang="en-US" dirty="0"/>
          </a:p>
          <a:p>
            <a:r>
              <a:rPr lang="en-US" dirty="0"/>
              <a:t>In real culture, honesty is not always practiced. </a:t>
            </a:r>
          </a:p>
        </p:txBody>
      </p:sp>
    </p:spTree>
    <p:extLst>
      <p:ext uri="{BB962C8B-B14F-4D97-AF65-F5344CB8AC3E}">
        <p14:creationId xmlns:p14="http://schemas.microsoft.com/office/powerpoint/2010/main" val="33857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51AA-3E58-42A0-818E-9CF5D5F3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5F7-D28A-4430-9E9C-F3914639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culture provides high standards. </a:t>
            </a:r>
          </a:p>
          <a:p>
            <a:r>
              <a:rPr lang="en-US" dirty="0"/>
              <a:t>These ideals are targets that most people attempt to reach most of the time. </a:t>
            </a:r>
          </a:p>
          <a:p>
            <a:endParaRPr lang="en-US" dirty="0"/>
          </a:p>
          <a:p>
            <a:r>
              <a:rPr lang="en-US" dirty="0"/>
              <a:t>Ideal culture also permits the detection of deviant behavior. </a:t>
            </a:r>
          </a:p>
        </p:txBody>
      </p:sp>
    </p:spTree>
    <p:extLst>
      <p:ext uri="{BB962C8B-B14F-4D97-AF65-F5344CB8AC3E}">
        <p14:creationId xmlns:p14="http://schemas.microsoft.com/office/powerpoint/2010/main" val="405138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2C05-A949-47B0-9094-809859B3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and Physical Objects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653A-29E5-4BB6-8696-E8B31E35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Nonmaterial Culture- </a:t>
            </a:r>
            <a:r>
              <a:rPr lang="en-US" sz="3600" dirty="0"/>
              <a:t>involves beliefs, ideas, and knowledge. </a:t>
            </a:r>
          </a:p>
        </p:txBody>
      </p:sp>
    </p:spTree>
    <p:extLst>
      <p:ext uri="{BB962C8B-B14F-4D97-AF65-F5344CB8AC3E}">
        <p14:creationId xmlns:p14="http://schemas.microsoft.com/office/powerpoint/2010/main" val="273106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70E5-61FD-4D42-AEC2-9002280A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D07E-034B-409E-AB74-C5AAC2FA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/>
              <a:t>Material culture </a:t>
            </a:r>
            <a:r>
              <a:rPr lang="en-US" sz="4400" dirty="0"/>
              <a:t>– how we relate to physical objects. </a:t>
            </a:r>
          </a:p>
        </p:txBody>
      </p:sp>
    </p:spTree>
    <p:extLst>
      <p:ext uri="{BB962C8B-B14F-4D97-AF65-F5344CB8AC3E}">
        <p14:creationId xmlns:p14="http://schemas.microsoft.com/office/powerpoint/2010/main" val="362296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1AE-94A6-4C92-B485-798A2C2E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F914-0E11-4D3A-92FA-661D4DD63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Values, norms, knowledge, ideas (nonmaterial), and physical objects (material) make up a culture. </a:t>
            </a:r>
          </a:p>
        </p:txBody>
      </p:sp>
    </p:spTree>
    <p:extLst>
      <p:ext uri="{BB962C8B-B14F-4D97-AF65-F5344CB8AC3E}">
        <p14:creationId xmlns:p14="http://schemas.microsoft.com/office/powerpoint/2010/main" val="120503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D7A3-9507-45E1-A052-9F683C70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beliefs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0A40-544A-4E71-AA92-3E4C939C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Belief – ideas about the nature of reality. </a:t>
            </a:r>
          </a:p>
          <a:p>
            <a:pPr lvl="1"/>
            <a:r>
              <a:rPr lang="en-US" sz="2800" dirty="0"/>
              <a:t>Can be true or false.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Romans believed Caesar Augustus to be a god.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A990B-D8E1-4079-A075-F05B4FA0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477" y="609207"/>
            <a:ext cx="391052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2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4140-66AC-4304-980C-F1C3C2BD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6BB8-BD09-4DAC-A332-CE736E27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Tanala</a:t>
            </a:r>
            <a:r>
              <a:rPr lang="en-US" sz="3200" dirty="0"/>
              <a:t>, a hill tribe of Madagascar, believed that the souls of their kings passed into snakes.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F5D15-EFFB-417B-B703-C7A544E3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07" y="3429000"/>
            <a:ext cx="4762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1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2121-6AC2-4506-989B-B3D9780F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B111-F605-4D3E-9396-865C9C8B0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Germans believed that pictures of Hitler on their walls would prevent the walls from crumbling during bombing raids.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C910F-F49B-404C-AC24-51DE1E01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00" y="3885463"/>
            <a:ext cx="3566160" cy="28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65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CD16-3493-4CB5-B6C1-3530B47E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265E-018A-4A35-A462-1A3B5D65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contrast, other beliefs- such as the belief the human eye can distinguish over seven million colors and the belief that no intelligent life exists on Mars – are supported by factual evidence.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64163-3BD4-45A1-B961-847F6A78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14" y="5003996"/>
            <a:ext cx="2463282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42549-1168-4ECD-9B63-34503624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81" y="4853380"/>
            <a:ext cx="3566160" cy="200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08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82C4-6EB3-422B-99B1-4656D876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AB09-FC1D-4963-ADBD-C8EF435C9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Beliefs are important because people base their behavior on what they believe, regardless of how true or false the beliefs are. </a:t>
            </a:r>
          </a:p>
        </p:txBody>
      </p:sp>
    </p:spTree>
    <p:extLst>
      <p:ext uri="{BB962C8B-B14F-4D97-AF65-F5344CB8AC3E}">
        <p14:creationId xmlns:p14="http://schemas.microsoft.com/office/powerpoint/2010/main" val="18709267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213</TotalTime>
  <Words>370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Sociology Chapter 3 Section 4: Beliefs and Material Culture </vt:lpstr>
      <vt:lpstr>Beliefs and Physical Objects </vt:lpstr>
      <vt:lpstr>PowerPoint Presentation</vt:lpstr>
      <vt:lpstr>PowerPoint Presentation</vt:lpstr>
      <vt:lpstr>Why do beliefs matter? </vt:lpstr>
      <vt:lpstr>PowerPoint Presentation</vt:lpstr>
      <vt:lpstr>PowerPoint Presentation</vt:lpstr>
      <vt:lpstr>PowerPoint Presentation</vt:lpstr>
      <vt:lpstr>PowerPoint Presentation</vt:lpstr>
      <vt:lpstr>What is material culture? </vt:lpstr>
      <vt:lpstr>PowerPoint Presentation</vt:lpstr>
      <vt:lpstr>How is material culture related to nonmaterial culture? </vt:lpstr>
      <vt:lpstr>PowerPoint Presentation</vt:lpstr>
      <vt:lpstr>Ideal and Real Culture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Chapter 3 Section 4: Beliefs and Material Culture </dc:title>
  <dc:creator>Tyler Moudry</dc:creator>
  <cp:lastModifiedBy>Tyler Moudry</cp:lastModifiedBy>
  <cp:revision>3</cp:revision>
  <dcterms:created xsi:type="dcterms:W3CDTF">2018-11-02T08:43:05Z</dcterms:created>
  <dcterms:modified xsi:type="dcterms:W3CDTF">2018-11-02T12:16:37Z</dcterms:modified>
</cp:coreProperties>
</file>