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10/30/2018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10/30/2018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B3A9-BA80-4CEB-BB3C-A8E0BD443C1F}"/>
              </a:ext>
            </a:extLst>
          </p:cNvPr>
          <p:cNvSpPr>
            <a:spLocks noGrp="1"/>
          </p:cNvSpPr>
          <p:nvPr>
            <p:ph type="ctrTitle"/>
          </p:nvPr>
        </p:nvSpPr>
        <p:spPr/>
        <p:txBody>
          <a:bodyPr/>
          <a:lstStyle/>
          <a:p>
            <a:r>
              <a:rPr lang="en-US" dirty="0"/>
              <a:t>Sociology</a:t>
            </a:r>
            <a:br>
              <a:rPr lang="en-US" dirty="0"/>
            </a:br>
            <a:r>
              <a:rPr lang="en-US" dirty="0"/>
              <a:t>Chapter 3 Section 3: Norms and Values  </a:t>
            </a:r>
          </a:p>
        </p:txBody>
      </p:sp>
      <p:sp>
        <p:nvSpPr>
          <p:cNvPr id="3" name="Subtitle 2">
            <a:extLst>
              <a:ext uri="{FF2B5EF4-FFF2-40B4-BE49-F238E27FC236}">
                <a16:creationId xmlns:a16="http://schemas.microsoft.com/office/drawing/2014/main" id="{C61C6C36-8CDC-4743-AD06-33AC6DFB955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4713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CB79-B925-4960-90B6-CDDEB9A261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A3893D-5521-4842-959B-AE943B9548B1}"/>
              </a:ext>
            </a:extLst>
          </p:cNvPr>
          <p:cNvSpPr>
            <a:spLocks noGrp="1"/>
          </p:cNvSpPr>
          <p:nvPr>
            <p:ph idx="1"/>
          </p:nvPr>
        </p:nvSpPr>
        <p:spPr/>
        <p:txBody>
          <a:bodyPr>
            <a:normAutofit/>
          </a:bodyPr>
          <a:lstStyle/>
          <a:p>
            <a:r>
              <a:rPr lang="en-US" sz="3200" b="1" u="sng" dirty="0"/>
              <a:t>Folkways</a:t>
            </a:r>
          </a:p>
          <a:p>
            <a:pPr lvl="1"/>
            <a:r>
              <a:rPr lang="en-US" sz="3200" dirty="0"/>
              <a:t>Norms that lack moral significance. </a:t>
            </a:r>
          </a:p>
          <a:p>
            <a:pPr lvl="1"/>
            <a:endParaRPr lang="en-US" sz="3200" dirty="0"/>
          </a:p>
          <a:p>
            <a:pPr lvl="1"/>
            <a:r>
              <a:rPr lang="en-US" sz="3200" dirty="0"/>
              <a:t>Examples: sleeping in a bed versus on the floor, supporting school activities, speaking to other students in the hall, and removing your hat in church if you are a male. </a:t>
            </a:r>
          </a:p>
        </p:txBody>
      </p:sp>
    </p:spTree>
    <p:extLst>
      <p:ext uri="{BB962C8B-B14F-4D97-AF65-F5344CB8AC3E}">
        <p14:creationId xmlns:p14="http://schemas.microsoft.com/office/powerpoint/2010/main" val="217982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4686-D542-427A-80C3-648137CEAF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B5FA83-306A-44C1-9AEA-F6E281FDD4C6}"/>
              </a:ext>
            </a:extLst>
          </p:cNvPr>
          <p:cNvSpPr>
            <a:spLocks noGrp="1"/>
          </p:cNvSpPr>
          <p:nvPr>
            <p:ph idx="1"/>
          </p:nvPr>
        </p:nvSpPr>
        <p:spPr/>
        <p:txBody>
          <a:bodyPr/>
          <a:lstStyle/>
          <a:p>
            <a:r>
              <a:rPr lang="en-US" sz="2800" dirty="0"/>
              <a:t>Failure to offer a woman a seat on a crowded bus may get a social reaction. </a:t>
            </a:r>
          </a:p>
          <a:p>
            <a:endParaRPr lang="en-US" dirty="0"/>
          </a:p>
          <a:p>
            <a:endParaRPr lang="en-US" dirty="0"/>
          </a:p>
        </p:txBody>
      </p:sp>
    </p:spTree>
    <p:extLst>
      <p:ext uri="{BB962C8B-B14F-4D97-AF65-F5344CB8AC3E}">
        <p14:creationId xmlns:p14="http://schemas.microsoft.com/office/powerpoint/2010/main" val="356780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3D4F-0BD3-463E-84F7-B1678D335E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92E1A7-E570-4312-8259-2DD8EA99F003}"/>
              </a:ext>
            </a:extLst>
          </p:cNvPr>
          <p:cNvSpPr>
            <a:spLocks noGrp="1"/>
          </p:cNvSpPr>
          <p:nvPr>
            <p:ph idx="1"/>
          </p:nvPr>
        </p:nvSpPr>
        <p:spPr/>
        <p:txBody>
          <a:bodyPr/>
          <a:lstStyle/>
          <a:p>
            <a:r>
              <a:rPr lang="en-US" sz="2800" dirty="0"/>
              <a:t>Mores (MOR-</a:t>
            </a:r>
            <a:r>
              <a:rPr lang="en-US" sz="2800" dirty="0" err="1"/>
              <a:t>ays</a:t>
            </a:r>
            <a:r>
              <a:rPr lang="en-US" sz="2800" dirty="0"/>
              <a:t>) </a:t>
            </a:r>
          </a:p>
          <a:p>
            <a:pPr lvl="1"/>
            <a:r>
              <a:rPr lang="en-US" sz="2800" dirty="0"/>
              <a:t>Based on the word moral</a:t>
            </a:r>
          </a:p>
          <a:p>
            <a:pPr lvl="1"/>
            <a:r>
              <a:rPr lang="en-US" sz="2800" dirty="0"/>
              <a:t>Mores are norms of great moral significance. </a:t>
            </a:r>
          </a:p>
          <a:p>
            <a:pPr lvl="1"/>
            <a:r>
              <a:rPr lang="en-US" sz="2800" dirty="0"/>
              <a:t>Vital to the well being of a society </a:t>
            </a:r>
          </a:p>
          <a:p>
            <a:pPr lvl="1"/>
            <a:endParaRPr lang="en-US" dirty="0"/>
          </a:p>
          <a:p>
            <a:pPr lvl="1"/>
            <a:endParaRPr lang="en-US" dirty="0"/>
          </a:p>
        </p:txBody>
      </p:sp>
    </p:spTree>
    <p:extLst>
      <p:ext uri="{BB962C8B-B14F-4D97-AF65-F5344CB8AC3E}">
        <p14:creationId xmlns:p14="http://schemas.microsoft.com/office/powerpoint/2010/main" val="196814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2A19-C601-4BD4-9D66-84A2321D6A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DFF8ED-84DB-4236-A57A-F6D43B2A489A}"/>
              </a:ext>
            </a:extLst>
          </p:cNvPr>
          <p:cNvSpPr>
            <a:spLocks noGrp="1"/>
          </p:cNvSpPr>
          <p:nvPr>
            <p:ph idx="1"/>
          </p:nvPr>
        </p:nvSpPr>
        <p:spPr/>
        <p:txBody>
          <a:bodyPr>
            <a:normAutofit/>
          </a:bodyPr>
          <a:lstStyle/>
          <a:p>
            <a:r>
              <a:rPr lang="en-US" sz="3600" dirty="0"/>
              <a:t>Examples: </a:t>
            </a:r>
          </a:p>
          <a:p>
            <a:pPr lvl="1"/>
            <a:r>
              <a:rPr lang="en-US" sz="3600" dirty="0"/>
              <a:t>Failure to stand at attention while the national anthem is being played is not as serious a violation of American mores as using loud profanity during a religious service. </a:t>
            </a:r>
          </a:p>
        </p:txBody>
      </p:sp>
    </p:spTree>
    <p:extLst>
      <p:ext uri="{BB962C8B-B14F-4D97-AF65-F5344CB8AC3E}">
        <p14:creationId xmlns:p14="http://schemas.microsoft.com/office/powerpoint/2010/main" val="374342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109B-4FB6-43CC-A611-A70580848F7E}"/>
              </a:ext>
            </a:extLst>
          </p:cNvPr>
          <p:cNvSpPr>
            <a:spLocks noGrp="1"/>
          </p:cNvSpPr>
          <p:nvPr>
            <p:ph type="title"/>
          </p:nvPr>
        </p:nvSpPr>
        <p:spPr/>
        <p:txBody>
          <a:bodyPr/>
          <a:lstStyle/>
          <a:p>
            <a:r>
              <a:rPr lang="en-US" dirty="0"/>
              <a:t>Taboos </a:t>
            </a:r>
          </a:p>
        </p:txBody>
      </p:sp>
      <p:sp>
        <p:nvSpPr>
          <p:cNvPr id="3" name="Content Placeholder 2">
            <a:extLst>
              <a:ext uri="{FF2B5EF4-FFF2-40B4-BE49-F238E27FC236}">
                <a16:creationId xmlns:a16="http://schemas.microsoft.com/office/drawing/2014/main" id="{E3BF6C39-DFF1-4CE6-9231-D4814063E213}"/>
              </a:ext>
            </a:extLst>
          </p:cNvPr>
          <p:cNvSpPr>
            <a:spLocks noGrp="1"/>
          </p:cNvSpPr>
          <p:nvPr>
            <p:ph idx="1"/>
          </p:nvPr>
        </p:nvSpPr>
        <p:spPr/>
        <p:txBody>
          <a:bodyPr>
            <a:normAutofit/>
          </a:bodyPr>
          <a:lstStyle/>
          <a:p>
            <a:r>
              <a:rPr lang="en-US" sz="3600" dirty="0"/>
              <a:t>The most serious mores are taboos. </a:t>
            </a:r>
          </a:p>
          <a:p>
            <a:pPr lvl="1"/>
            <a:r>
              <a:rPr lang="en-US" sz="3600" b="1" u="sng" dirty="0"/>
              <a:t>Taboo</a:t>
            </a:r>
            <a:r>
              <a:rPr lang="en-US" sz="3600" dirty="0"/>
              <a:t>- a norm so strong that is violation demands punishment by the group (or, some people think even the supernatural). </a:t>
            </a:r>
          </a:p>
        </p:txBody>
      </p:sp>
    </p:spTree>
    <p:extLst>
      <p:ext uri="{BB962C8B-B14F-4D97-AF65-F5344CB8AC3E}">
        <p14:creationId xmlns:p14="http://schemas.microsoft.com/office/powerpoint/2010/main" val="413526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FB00-5299-4DB9-89D7-046743F10B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7BECFA-55EE-474C-8647-165D29C6619B}"/>
              </a:ext>
            </a:extLst>
          </p:cNvPr>
          <p:cNvSpPr>
            <a:spLocks noGrp="1"/>
          </p:cNvSpPr>
          <p:nvPr>
            <p:ph idx="1"/>
          </p:nvPr>
        </p:nvSpPr>
        <p:spPr/>
        <p:txBody>
          <a:bodyPr>
            <a:noAutofit/>
          </a:bodyPr>
          <a:lstStyle/>
          <a:p>
            <a:r>
              <a:rPr lang="en-US" sz="3600" dirty="0"/>
              <a:t>In India, followers of Hinduism have a taboo forbidding the killing of cows. </a:t>
            </a:r>
          </a:p>
          <a:p>
            <a:endParaRPr lang="en-US" sz="3600" dirty="0"/>
          </a:p>
          <a:p>
            <a:r>
              <a:rPr lang="en-US" sz="3600" dirty="0"/>
              <a:t>Although definitions of incest vary from society to society, the incest taboo (forbidding sexual contact with close relatives) is generally regarded as the only taboo that is present in all societies. </a:t>
            </a:r>
          </a:p>
        </p:txBody>
      </p:sp>
    </p:spTree>
    <p:extLst>
      <p:ext uri="{BB962C8B-B14F-4D97-AF65-F5344CB8AC3E}">
        <p14:creationId xmlns:p14="http://schemas.microsoft.com/office/powerpoint/2010/main" val="50588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5A76-8577-4030-9F8F-07F126E306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665037-AE17-4B48-8D22-A0534212A95D}"/>
              </a:ext>
            </a:extLst>
          </p:cNvPr>
          <p:cNvSpPr>
            <a:spLocks noGrp="1"/>
          </p:cNvSpPr>
          <p:nvPr>
            <p:ph idx="1"/>
          </p:nvPr>
        </p:nvSpPr>
        <p:spPr/>
        <p:txBody>
          <a:bodyPr/>
          <a:lstStyle/>
          <a:p>
            <a:r>
              <a:rPr lang="en-US" sz="3200" b="1" u="sng" dirty="0"/>
              <a:t>Mother-in-law Taboo </a:t>
            </a:r>
          </a:p>
          <a:p>
            <a:r>
              <a:rPr lang="en-US" sz="3600" dirty="0"/>
              <a:t>Prohibits or severely restricts social contact between a husband and his wife’s mother. </a:t>
            </a:r>
          </a:p>
        </p:txBody>
      </p:sp>
    </p:spTree>
    <p:extLst>
      <p:ext uri="{BB962C8B-B14F-4D97-AF65-F5344CB8AC3E}">
        <p14:creationId xmlns:p14="http://schemas.microsoft.com/office/powerpoint/2010/main" val="407881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4C58-1F90-4081-99B4-8D64C46D65B7}"/>
              </a:ext>
            </a:extLst>
          </p:cNvPr>
          <p:cNvSpPr>
            <a:spLocks noGrp="1"/>
          </p:cNvSpPr>
          <p:nvPr>
            <p:ph type="title"/>
          </p:nvPr>
        </p:nvSpPr>
        <p:spPr/>
        <p:txBody>
          <a:bodyPr/>
          <a:lstStyle/>
          <a:p>
            <a:r>
              <a:rPr lang="en-US" dirty="0"/>
              <a:t>How do laws differ from mores? </a:t>
            </a:r>
          </a:p>
        </p:txBody>
      </p:sp>
      <p:sp>
        <p:nvSpPr>
          <p:cNvPr id="3" name="Content Placeholder 2">
            <a:extLst>
              <a:ext uri="{FF2B5EF4-FFF2-40B4-BE49-F238E27FC236}">
                <a16:creationId xmlns:a16="http://schemas.microsoft.com/office/drawing/2014/main" id="{A61C061B-1EFF-4C0F-988E-431A9E563E6F}"/>
              </a:ext>
            </a:extLst>
          </p:cNvPr>
          <p:cNvSpPr>
            <a:spLocks noGrp="1"/>
          </p:cNvSpPr>
          <p:nvPr>
            <p:ph idx="1"/>
          </p:nvPr>
        </p:nvSpPr>
        <p:spPr/>
        <p:txBody>
          <a:bodyPr/>
          <a:lstStyle/>
          <a:p>
            <a:r>
              <a:rPr lang="en-US" dirty="0"/>
              <a:t>The third type of norm is a law. </a:t>
            </a:r>
          </a:p>
          <a:p>
            <a:r>
              <a:rPr lang="en-US" b="1" i="1" u="sng" dirty="0"/>
              <a:t>Laws</a:t>
            </a:r>
            <a:r>
              <a:rPr lang="en-US" dirty="0"/>
              <a:t> are norms that are formally defined and enforced by officials. </a:t>
            </a:r>
          </a:p>
          <a:p>
            <a:endParaRPr lang="en-US" dirty="0"/>
          </a:p>
          <a:p>
            <a:endParaRPr lang="en-US" dirty="0"/>
          </a:p>
          <a:p>
            <a:r>
              <a:rPr lang="en-US" dirty="0"/>
              <a:t>Folkways and mores emerge slowly and are often unconsciously created, while laws are consciously created and enforced. </a:t>
            </a:r>
          </a:p>
        </p:txBody>
      </p:sp>
    </p:spTree>
    <p:extLst>
      <p:ext uri="{BB962C8B-B14F-4D97-AF65-F5344CB8AC3E}">
        <p14:creationId xmlns:p14="http://schemas.microsoft.com/office/powerpoint/2010/main" val="90734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BEC7-38E1-4286-BF9E-8A738D90DE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4D8D33-9E42-4A7F-95A2-CF0DFE4BED3C}"/>
              </a:ext>
            </a:extLst>
          </p:cNvPr>
          <p:cNvSpPr>
            <a:spLocks noGrp="1"/>
          </p:cNvSpPr>
          <p:nvPr>
            <p:ph idx="1"/>
          </p:nvPr>
        </p:nvSpPr>
        <p:spPr/>
        <p:txBody>
          <a:bodyPr/>
          <a:lstStyle/>
          <a:p>
            <a:r>
              <a:rPr lang="en-US" dirty="0"/>
              <a:t>Laws often remain on the books for a long time after the mores of a society have changed. </a:t>
            </a:r>
          </a:p>
          <a:p>
            <a:endParaRPr lang="en-US" dirty="0"/>
          </a:p>
          <a:p>
            <a:r>
              <a:rPr lang="en-US" i="1" dirty="0"/>
              <a:t>Example: It is illegal in Minnesota to hang male and female undergarments on the same clothesline. </a:t>
            </a:r>
          </a:p>
        </p:txBody>
      </p:sp>
    </p:spTree>
    <p:extLst>
      <p:ext uri="{BB962C8B-B14F-4D97-AF65-F5344CB8AC3E}">
        <p14:creationId xmlns:p14="http://schemas.microsoft.com/office/powerpoint/2010/main" val="148574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B4B5-0C5F-419D-B461-0C6E2D69AEA6}"/>
              </a:ext>
            </a:extLst>
          </p:cNvPr>
          <p:cNvSpPr>
            <a:spLocks noGrp="1"/>
          </p:cNvSpPr>
          <p:nvPr>
            <p:ph type="title"/>
          </p:nvPr>
        </p:nvSpPr>
        <p:spPr/>
        <p:txBody>
          <a:bodyPr/>
          <a:lstStyle/>
          <a:p>
            <a:r>
              <a:rPr lang="en-US" dirty="0"/>
              <a:t>Enforcing the Rules </a:t>
            </a:r>
          </a:p>
        </p:txBody>
      </p:sp>
      <p:sp>
        <p:nvSpPr>
          <p:cNvPr id="3" name="Content Placeholder 2">
            <a:extLst>
              <a:ext uri="{FF2B5EF4-FFF2-40B4-BE49-F238E27FC236}">
                <a16:creationId xmlns:a16="http://schemas.microsoft.com/office/drawing/2014/main" id="{FAA0D5A3-DCEF-49F9-9A8C-F1CABE9E7016}"/>
              </a:ext>
            </a:extLst>
          </p:cNvPr>
          <p:cNvSpPr>
            <a:spLocks noGrp="1"/>
          </p:cNvSpPr>
          <p:nvPr>
            <p:ph idx="1"/>
          </p:nvPr>
        </p:nvSpPr>
        <p:spPr/>
        <p:txBody>
          <a:bodyPr/>
          <a:lstStyle/>
          <a:p>
            <a:r>
              <a:rPr lang="en-US" dirty="0"/>
              <a:t>Norms must be learned and accepted. </a:t>
            </a:r>
          </a:p>
          <a:p>
            <a:endParaRPr lang="en-US" dirty="0"/>
          </a:p>
          <a:p>
            <a:pPr marL="0" indent="0">
              <a:buNone/>
            </a:pPr>
            <a:endParaRPr lang="en-US" dirty="0"/>
          </a:p>
          <a:p>
            <a:r>
              <a:rPr lang="en-US" sz="3200" b="1" u="sng" dirty="0">
                <a:effectLst/>
              </a:rPr>
              <a:t>Sanctions</a:t>
            </a:r>
            <a:r>
              <a:rPr lang="en-US" sz="3200" dirty="0"/>
              <a:t> – rewards and punishments used to encourage conformity to norms. </a:t>
            </a:r>
          </a:p>
          <a:p>
            <a:endParaRPr lang="en-US" dirty="0"/>
          </a:p>
          <a:p>
            <a:endParaRPr lang="en-US" dirty="0"/>
          </a:p>
          <a:p>
            <a:endParaRPr lang="en-US" dirty="0"/>
          </a:p>
        </p:txBody>
      </p:sp>
    </p:spTree>
    <p:extLst>
      <p:ext uri="{BB962C8B-B14F-4D97-AF65-F5344CB8AC3E}">
        <p14:creationId xmlns:p14="http://schemas.microsoft.com/office/powerpoint/2010/main" val="280518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4469-8397-43B6-8676-7EFD694DA8E2}"/>
              </a:ext>
            </a:extLst>
          </p:cNvPr>
          <p:cNvSpPr>
            <a:spLocks noGrp="1"/>
          </p:cNvSpPr>
          <p:nvPr>
            <p:ph type="title"/>
          </p:nvPr>
        </p:nvSpPr>
        <p:spPr/>
        <p:txBody>
          <a:bodyPr/>
          <a:lstStyle/>
          <a:p>
            <a:r>
              <a:rPr lang="en-US" dirty="0"/>
              <a:t>Norms: The Rules We Live By </a:t>
            </a:r>
          </a:p>
        </p:txBody>
      </p:sp>
      <p:sp>
        <p:nvSpPr>
          <p:cNvPr id="3" name="Content Placeholder 2">
            <a:extLst>
              <a:ext uri="{FF2B5EF4-FFF2-40B4-BE49-F238E27FC236}">
                <a16:creationId xmlns:a16="http://schemas.microsoft.com/office/drawing/2014/main" id="{2942804E-7B58-4259-BF64-E06C44D587A5}"/>
              </a:ext>
            </a:extLst>
          </p:cNvPr>
          <p:cNvSpPr>
            <a:spLocks noGrp="1"/>
          </p:cNvSpPr>
          <p:nvPr>
            <p:ph idx="1"/>
          </p:nvPr>
        </p:nvSpPr>
        <p:spPr/>
        <p:txBody>
          <a:bodyPr>
            <a:normAutofit/>
          </a:bodyPr>
          <a:lstStyle/>
          <a:p>
            <a:r>
              <a:rPr lang="en-US" sz="3600" dirty="0"/>
              <a:t>Norms: Values and beliefs, and its use of material objects. </a:t>
            </a:r>
          </a:p>
          <a:p>
            <a:endParaRPr lang="en-US" sz="3600" dirty="0"/>
          </a:p>
          <a:p>
            <a:r>
              <a:rPr lang="en-US" sz="3600" b="1" u="sng" dirty="0"/>
              <a:t>Norms</a:t>
            </a:r>
            <a:r>
              <a:rPr lang="en-US" sz="3600" dirty="0"/>
              <a:t>- rules defining appropriate and inappropriate behavior. </a:t>
            </a:r>
          </a:p>
        </p:txBody>
      </p:sp>
    </p:spTree>
    <p:extLst>
      <p:ext uri="{BB962C8B-B14F-4D97-AF65-F5344CB8AC3E}">
        <p14:creationId xmlns:p14="http://schemas.microsoft.com/office/powerpoint/2010/main" val="422393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FC39-5B2D-41C4-B705-D29F844C2B4F}"/>
              </a:ext>
            </a:extLst>
          </p:cNvPr>
          <p:cNvSpPr>
            <a:spLocks noGrp="1"/>
          </p:cNvSpPr>
          <p:nvPr>
            <p:ph type="title"/>
          </p:nvPr>
        </p:nvSpPr>
        <p:spPr/>
        <p:txBody>
          <a:bodyPr/>
          <a:lstStyle/>
          <a:p>
            <a:r>
              <a:rPr lang="en-US" dirty="0"/>
              <a:t>What are formal sanctions? </a:t>
            </a:r>
          </a:p>
        </p:txBody>
      </p:sp>
      <p:sp>
        <p:nvSpPr>
          <p:cNvPr id="3" name="Content Placeholder 2">
            <a:extLst>
              <a:ext uri="{FF2B5EF4-FFF2-40B4-BE49-F238E27FC236}">
                <a16:creationId xmlns:a16="http://schemas.microsoft.com/office/drawing/2014/main" id="{887F78A8-1015-47DE-A3F8-606470E32FA7}"/>
              </a:ext>
            </a:extLst>
          </p:cNvPr>
          <p:cNvSpPr>
            <a:spLocks noGrp="1"/>
          </p:cNvSpPr>
          <p:nvPr>
            <p:ph idx="1"/>
          </p:nvPr>
        </p:nvSpPr>
        <p:spPr/>
        <p:txBody>
          <a:bodyPr/>
          <a:lstStyle/>
          <a:p>
            <a:r>
              <a:rPr lang="en-US" dirty="0"/>
              <a:t>Sanctions that may be applied only by officially designated persons such as judges and teachers. </a:t>
            </a:r>
          </a:p>
          <a:p>
            <a:endParaRPr lang="en-US" u="sng" dirty="0"/>
          </a:p>
          <a:p>
            <a:r>
              <a:rPr lang="en-US" u="sng" dirty="0"/>
              <a:t>Positive Sanction- </a:t>
            </a:r>
            <a:r>
              <a:rPr lang="en-US" dirty="0"/>
              <a:t>a soldier earning a Congressional Medal of Honor</a:t>
            </a:r>
          </a:p>
          <a:p>
            <a:r>
              <a:rPr lang="en-US" dirty="0"/>
              <a:t> </a:t>
            </a:r>
          </a:p>
          <a:p>
            <a:r>
              <a:rPr lang="en-US" u="sng" dirty="0"/>
              <a:t>Negative Sanction </a:t>
            </a:r>
            <a:r>
              <a:rPr lang="en-US" dirty="0"/>
              <a:t>– Protestant Reformation – lenders charging interest on money (public humiliation and economic ruin). </a:t>
            </a:r>
          </a:p>
        </p:txBody>
      </p:sp>
    </p:spTree>
    <p:extLst>
      <p:ext uri="{BB962C8B-B14F-4D97-AF65-F5344CB8AC3E}">
        <p14:creationId xmlns:p14="http://schemas.microsoft.com/office/powerpoint/2010/main" val="399350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94EA-3A03-4A98-B1C1-FEFA99DBDFAD}"/>
              </a:ext>
            </a:extLst>
          </p:cNvPr>
          <p:cNvSpPr>
            <a:spLocks noGrp="1"/>
          </p:cNvSpPr>
          <p:nvPr>
            <p:ph type="title"/>
          </p:nvPr>
        </p:nvSpPr>
        <p:spPr/>
        <p:txBody>
          <a:bodyPr/>
          <a:lstStyle/>
          <a:p>
            <a:r>
              <a:rPr lang="en-US" dirty="0"/>
              <a:t>What are informal sanctions? </a:t>
            </a:r>
          </a:p>
        </p:txBody>
      </p:sp>
      <p:sp>
        <p:nvSpPr>
          <p:cNvPr id="3" name="Content Placeholder 2">
            <a:extLst>
              <a:ext uri="{FF2B5EF4-FFF2-40B4-BE49-F238E27FC236}">
                <a16:creationId xmlns:a16="http://schemas.microsoft.com/office/drawing/2014/main" id="{7D85A294-1BD1-4554-AE12-0B0F76F4E1EB}"/>
              </a:ext>
            </a:extLst>
          </p:cNvPr>
          <p:cNvSpPr>
            <a:spLocks noGrp="1"/>
          </p:cNvSpPr>
          <p:nvPr>
            <p:ph idx="1"/>
          </p:nvPr>
        </p:nvSpPr>
        <p:spPr/>
        <p:txBody>
          <a:bodyPr/>
          <a:lstStyle/>
          <a:p>
            <a:r>
              <a:rPr lang="en-US" dirty="0"/>
              <a:t>Sanctions that can be applied by most members of a group. </a:t>
            </a:r>
          </a:p>
          <a:p>
            <a:pPr marL="0" indent="0">
              <a:buNone/>
            </a:pPr>
            <a:endParaRPr lang="en-US" dirty="0"/>
          </a:p>
          <a:p>
            <a:r>
              <a:rPr lang="en-US" dirty="0"/>
              <a:t>Include thanking someone for pushing a car out of a snowbank or staring at someone who is talking loudly during a movie. </a:t>
            </a:r>
          </a:p>
        </p:txBody>
      </p:sp>
    </p:spTree>
    <p:extLst>
      <p:ext uri="{BB962C8B-B14F-4D97-AF65-F5344CB8AC3E}">
        <p14:creationId xmlns:p14="http://schemas.microsoft.com/office/powerpoint/2010/main" val="339670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1679-E385-49EA-B837-223C36D4B675}"/>
              </a:ext>
            </a:extLst>
          </p:cNvPr>
          <p:cNvSpPr>
            <a:spLocks noGrp="1"/>
          </p:cNvSpPr>
          <p:nvPr>
            <p:ph type="title"/>
          </p:nvPr>
        </p:nvSpPr>
        <p:spPr/>
        <p:txBody>
          <a:bodyPr/>
          <a:lstStyle/>
          <a:p>
            <a:r>
              <a:rPr lang="en-US" dirty="0"/>
              <a:t>Values – The Basis for Norms </a:t>
            </a:r>
          </a:p>
        </p:txBody>
      </p:sp>
      <p:sp>
        <p:nvSpPr>
          <p:cNvPr id="3" name="Content Placeholder 2">
            <a:extLst>
              <a:ext uri="{FF2B5EF4-FFF2-40B4-BE49-F238E27FC236}">
                <a16:creationId xmlns:a16="http://schemas.microsoft.com/office/drawing/2014/main" id="{445A91FD-8040-4B06-9BDB-D0B1C5D46B8A}"/>
              </a:ext>
            </a:extLst>
          </p:cNvPr>
          <p:cNvSpPr>
            <a:spLocks noGrp="1"/>
          </p:cNvSpPr>
          <p:nvPr>
            <p:ph idx="1"/>
          </p:nvPr>
        </p:nvSpPr>
        <p:spPr>
          <a:xfrm>
            <a:off x="680321" y="2336873"/>
            <a:ext cx="9613861" cy="4234048"/>
          </a:xfrm>
        </p:spPr>
        <p:txBody>
          <a:bodyPr>
            <a:normAutofit/>
          </a:bodyPr>
          <a:lstStyle/>
          <a:p>
            <a:r>
              <a:rPr lang="en-US" b="1" u="sng" dirty="0"/>
              <a:t>Values</a:t>
            </a:r>
            <a:r>
              <a:rPr lang="en-US" dirty="0"/>
              <a:t>- broad ideas about what most people in a society consider to be desirable. </a:t>
            </a:r>
          </a:p>
          <a:p>
            <a:r>
              <a:rPr lang="en-US" dirty="0"/>
              <a:t>Values are so general that they do not dictate precise ways of thinking, feeling, and behaving. </a:t>
            </a:r>
          </a:p>
          <a:p>
            <a:endParaRPr lang="en-US" dirty="0"/>
          </a:p>
          <a:p>
            <a:r>
              <a:rPr lang="en-US" u="sng" dirty="0"/>
              <a:t>Values of freedom is various countries. </a:t>
            </a:r>
          </a:p>
          <a:p>
            <a:pPr lvl="1"/>
            <a:r>
              <a:rPr lang="en-US" i="1" dirty="0"/>
              <a:t>Soviet Leaders- people are free because they provide full employment. </a:t>
            </a:r>
          </a:p>
          <a:p>
            <a:pPr marL="457200" lvl="1" indent="0">
              <a:buNone/>
            </a:pPr>
            <a:endParaRPr lang="en-US" i="1" dirty="0"/>
          </a:p>
          <a:p>
            <a:pPr lvl="1"/>
            <a:r>
              <a:rPr lang="en-US" i="1" dirty="0"/>
              <a:t>American Leaders – people are free because they have the right to free speech and the right to assembly. </a:t>
            </a:r>
          </a:p>
        </p:txBody>
      </p:sp>
    </p:spTree>
    <p:extLst>
      <p:ext uri="{BB962C8B-B14F-4D97-AF65-F5344CB8AC3E}">
        <p14:creationId xmlns:p14="http://schemas.microsoft.com/office/powerpoint/2010/main" val="4047162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F909-97A0-4E02-A1FC-1A69DA78CAD1}"/>
              </a:ext>
            </a:extLst>
          </p:cNvPr>
          <p:cNvSpPr>
            <a:spLocks noGrp="1"/>
          </p:cNvSpPr>
          <p:nvPr>
            <p:ph type="title"/>
          </p:nvPr>
        </p:nvSpPr>
        <p:spPr/>
        <p:txBody>
          <a:bodyPr/>
          <a:lstStyle/>
          <a:p>
            <a:r>
              <a:rPr lang="en-US" dirty="0"/>
              <a:t>Why are values important? </a:t>
            </a:r>
          </a:p>
        </p:txBody>
      </p:sp>
      <p:sp>
        <p:nvSpPr>
          <p:cNvPr id="3" name="Content Placeholder 2">
            <a:extLst>
              <a:ext uri="{FF2B5EF4-FFF2-40B4-BE49-F238E27FC236}">
                <a16:creationId xmlns:a16="http://schemas.microsoft.com/office/drawing/2014/main" id="{D4B2BFC9-0E0A-4C34-AFC9-BFC82A2F7291}"/>
              </a:ext>
            </a:extLst>
          </p:cNvPr>
          <p:cNvSpPr>
            <a:spLocks noGrp="1"/>
          </p:cNvSpPr>
          <p:nvPr>
            <p:ph idx="1"/>
          </p:nvPr>
        </p:nvSpPr>
        <p:spPr/>
        <p:txBody>
          <a:bodyPr/>
          <a:lstStyle/>
          <a:p>
            <a:r>
              <a:rPr lang="en-US" dirty="0"/>
              <a:t>They form the basis of norms. </a:t>
            </a:r>
          </a:p>
          <a:p>
            <a:endParaRPr lang="en-US" dirty="0"/>
          </a:p>
          <a:p>
            <a:r>
              <a:rPr lang="en-US" dirty="0"/>
              <a:t>Example: A society that values democracy will have norms ensuring personal freedom. </a:t>
            </a:r>
          </a:p>
        </p:txBody>
      </p:sp>
    </p:spTree>
    <p:extLst>
      <p:ext uri="{BB962C8B-B14F-4D97-AF65-F5344CB8AC3E}">
        <p14:creationId xmlns:p14="http://schemas.microsoft.com/office/powerpoint/2010/main" val="313085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E60D-0466-4D75-AE81-A532F5F1318D}"/>
              </a:ext>
            </a:extLst>
          </p:cNvPr>
          <p:cNvSpPr>
            <a:spLocks noGrp="1"/>
          </p:cNvSpPr>
          <p:nvPr>
            <p:ph type="title"/>
          </p:nvPr>
        </p:nvSpPr>
        <p:spPr/>
        <p:txBody>
          <a:bodyPr/>
          <a:lstStyle/>
          <a:p>
            <a:r>
              <a:rPr lang="en-US" dirty="0"/>
              <a:t>Basic Values in the United States </a:t>
            </a:r>
            <a:br>
              <a:rPr lang="en-US" dirty="0"/>
            </a:br>
            <a:r>
              <a:rPr lang="en-US" dirty="0"/>
              <a:t>Created by Sociologist Robin Williams (1970)  </a:t>
            </a:r>
          </a:p>
        </p:txBody>
      </p:sp>
      <p:sp>
        <p:nvSpPr>
          <p:cNvPr id="3" name="Content Placeholder 2">
            <a:extLst>
              <a:ext uri="{FF2B5EF4-FFF2-40B4-BE49-F238E27FC236}">
                <a16:creationId xmlns:a16="http://schemas.microsoft.com/office/drawing/2014/main" id="{FE31C4F6-3C8F-4FE2-9BD5-68B055CB385B}"/>
              </a:ext>
            </a:extLst>
          </p:cNvPr>
          <p:cNvSpPr>
            <a:spLocks noGrp="1"/>
          </p:cNvSpPr>
          <p:nvPr>
            <p:ph idx="1"/>
          </p:nvPr>
        </p:nvSpPr>
        <p:spPr/>
        <p:txBody>
          <a:bodyPr>
            <a:noAutofit/>
          </a:bodyPr>
          <a:lstStyle/>
          <a:p>
            <a:r>
              <a:rPr lang="en-US" sz="3600" dirty="0"/>
              <a:t>Achievement and Success </a:t>
            </a:r>
          </a:p>
          <a:p>
            <a:r>
              <a:rPr lang="en-US" sz="3600" dirty="0"/>
              <a:t>Activity and work </a:t>
            </a:r>
          </a:p>
          <a:p>
            <a:r>
              <a:rPr lang="en-US" sz="3600" dirty="0"/>
              <a:t>Efficiency and practicality </a:t>
            </a:r>
          </a:p>
          <a:p>
            <a:r>
              <a:rPr lang="en-US" sz="3600" dirty="0"/>
              <a:t>Equality </a:t>
            </a:r>
          </a:p>
          <a:p>
            <a:r>
              <a:rPr lang="en-US" sz="3600" dirty="0"/>
              <a:t>Democracy </a:t>
            </a:r>
          </a:p>
          <a:p>
            <a:r>
              <a:rPr lang="en-US" sz="3600" dirty="0"/>
              <a:t>Group superiority </a:t>
            </a:r>
          </a:p>
        </p:txBody>
      </p:sp>
    </p:spTree>
    <p:extLst>
      <p:ext uri="{BB962C8B-B14F-4D97-AF65-F5344CB8AC3E}">
        <p14:creationId xmlns:p14="http://schemas.microsoft.com/office/powerpoint/2010/main" val="2578685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50E8-87F3-486F-9DBE-2833ED3B8B78}"/>
              </a:ext>
            </a:extLst>
          </p:cNvPr>
          <p:cNvSpPr>
            <a:spLocks noGrp="1"/>
          </p:cNvSpPr>
          <p:nvPr>
            <p:ph type="title"/>
          </p:nvPr>
        </p:nvSpPr>
        <p:spPr/>
        <p:txBody>
          <a:bodyPr/>
          <a:lstStyle/>
          <a:p>
            <a:r>
              <a:rPr lang="en-US" dirty="0"/>
              <a:t>Do these values still prevail in the United States today? </a:t>
            </a:r>
          </a:p>
        </p:txBody>
      </p:sp>
      <p:sp>
        <p:nvSpPr>
          <p:cNvPr id="3" name="Content Placeholder 2">
            <a:extLst>
              <a:ext uri="{FF2B5EF4-FFF2-40B4-BE49-F238E27FC236}">
                <a16:creationId xmlns:a16="http://schemas.microsoft.com/office/drawing/2014/main" id="{FD4B3733-1636-4C16-B680-D671847BAD2F}"/>
              </a:ext>
            </a:extLst>
          </p:cNvPr>
          <p:cNvSpPr>
            <a:spLocks noGrp="1"/>
          </p:cNvSpPr>
          <p:nvPr>
            <p:ph idx="1"/>
          </p:nvPr>
        </p:nvSpPr>
        <p:spPr/>
        <p:txBody>
          <a:bodyPr/>
          <a:lstStyle/>
          <a:p>
            <a:r>
              <a:rPr lang="en-US" dirty="0"/>
              <a:t>Many American values remain the same based on Robin Williams list, however, some sociologists would add</a:t>
            </a:r>
          </a:p>
          <a:p>
            <a:pPr marL="0" indent="0">
              <a:buNone/>
            </a:pPr>
            <a:endParaRPr lang="en-US" dirty="0"/>
          </a:p>
          <a:p>
            <a:pPr lvl="1"/>
            <a:r>
              <a:rPr lang="en-US" sz="4800" dirty="0"/>
              <a:t>Optimism</a:t>
            </a:r>
          </a:p>
          <a:p>
            <a:pPr lvl="1"/>
            <a:r>
              <a:rPr lang="en-US" sz="4800" dirty="0"/>
              <a:t>Honesty</a:t>
            </a:r>
          </a:p>
          <a:p>
            <a:pPr lvl="1"/>
            <a:r>
              <a:rPr lang="en-US" sz="4800" dirty="0"/>
              <a:t>Friendliness </a:t>
            </a:r>
          </a:p>
        </p:txBody>
      </p:sp>
    </p:spTree>
    <p:extLst>
      <p:ext uri="{BB962C8B-B14F-4D97-AF65-F5344CB8AC3E}">
        <p14:creationId xmlns:p14="http://schemas.microsoft.com/office/powerpoint/2010/main" val="397425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7E57-2C2F-46DF-8071-7A3C929796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0F653B-FE64-40C1-8062-6BC08B9A5B6D}"/>
              </a:ext>
            </a:extLst>
          </p:cNvPr>
          <p:cNvSpPr>
            <a:spLocks noGrp="1"/>
          </p:cNvSpPr>
          <p:nvPr>
            <p:ph idx="1"/>
          </p:nvPr>
        </p:nvSpPr>
        <p:spPr/>
        <p:txBody>
          <a:bodyPr/>
          <a:lstStyle/>
          <a:p>
            <a:r>
              <a:rPr lang="en-US" sz="4000" dirty="0"/>
              <a:t>A Hindu peasant in India can be found lying dead of starvation beside perfectly healthy cattle. </a:t>
            </a:r>
          </a:p>
          <a:p>
            <a:endParaRPr lang="en-US" dirty="0"/>
          </a:p>
        </p:txBody>
      </p:sp>
      <p:pic>
        <p:nvPicPr>
          <p:cNvPr id="4" name="Picture 3">
            <a:extLst>
              <a:ext uri="{FF2B5EF4-FFF2-40B4-BE49-F238E27FC236}">
                <a16:creationId xmlns:a16="http://schemas.microsoft.com/office/drawing/2014/main" id="{B23A0A06-428B-4CCA-A443-1955AAF8488D}"/>
              </a:ext>
            </a:extLst>
          </p:cNvPr>
          <p:cNvPicPr>
            <a:picLocks noChangeAspect="1"/>
          </p:cNvPicPr>
          <p:nvPr/>
        </p:nvPicPr>
        <p:blipFill>
          <a:blip r:embed="rId2"/>
          <a:stretch>
            <a:fillRect/>
          </a:stretch>
        </p:blipFill>
        <p:spPr>
          <a:xfrm>
            <a:off x="6910905" y="3641751"/>
            <a:ext cx="4206240" cy="2797145"/>
          </a:xfrm>
          <a:prstGeom prst="rect">
            <a:avLst/>
          </a:prstGeom>
          <a:ln>
            <a:noFill/>
          </a:ln>
          <a:effectLst>
            <a:softEdge rad="112500"/>
          </a:effectLst>
        </p:spPr>
      </p:pic>
    </p:spTree>
    <p:extLst>
      <p:ext uri="{BB962C8B-B14F-4D97-AF65-F5344CB8AC3E}">
        <p14:creationId xmlns:p14="http://schemas.microsoft.com/office/powerpoint/2010/main" val="260234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5AC4-A6DB-4E51-83FF-A70746D8E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46886C-8EE5-411D-AB1D-DBC7000E4A17}"/>
              </a:ext>
            </a:extLst>
          </p:cNvPr>
          <p:cNvSpPr>
            <a:spLocks noGrp="1"/>
          </p:cNvSpPr>
          <p:nvPr>
            <p:ph idx="1"/>
          </p:nvPr>
        </p:nvSpPr>
        <p:spPr/>
        <p:txBody>
          <a:bodyPr>
            <a:normAutofit/>
          </a:bodyPr>
          <a:lstStyle/>
          <a:p>
            <a:r>
              <a:rPr lang="en-US" sz="4000" dirty="0"/>
              <a:t>A young </a:t>
            </a:r>
            <a:r>
              <a:rPr lang="en-US" sz="4000" dirty="0" err="1"/>
              <a:t>Basarwa</a:t>
            </a:r>
            <a:r>
              <a:rPr lang="en-US" sz="4000" dirty="0"/>
              <a:t> girl in Africa might become engaged to a man she has not met. </a:t>
            </a:r>
          </a:p>
        </p:txBody>
      </p:sp>
      <p:pic>
        <p:nvPicPr>
          <p:cNvPr id="4" name="Picture 3">
            <a:extLst>
              <a:ext uri="{FF2B5EF4-FFF2-40B4-BE49-F238E27FC236}">
                <a16:creationId xmlns:a16="http://schemas.microsoft.com/office/drawing/2014/main" id="{05EF861A-3F06-4ABD-B5D5-22C512556266}"/>
              </a:ext>
            </a:extLst>
          </p:cNvPr>
          <p:cNvPicPr>
            <a:picLocks noChangeAspect="1"/>
          </p:cNvPicPr>
          <p:nvPr/>
        </p:nvPicPr>
        <p:blipFill>
          <a:blip r:embed="rId2"/>
          <a:stretch>
            <a:fillRect/>
          </a:stretch>
        </p:blipFill>
        <p:spPr>
          <a:xfrm>
            <a:off x="3468321" y="3622161"/>
            <a:ext cx="4663440" cy="3104099"/>
          </a:xfrm>
          <a:prstGeom prst="rect">
            <a:avLst/>
          </a:prstGeom>
          <a:ln>
            <a:noFill/>
          </a:ln>
          <a:effectLst>
            <a:softEdge rad="112500"/>
          </a:effectLst>
        </p:spPr>
      </p:pic>
    </p:spTree>
    <p:extLst>
      <p:ext uri="{BB962C8B-B14F-4D97-AF65-F5344CB8AC3E}">
        <p14:creationId xmlns:p14="http://schemas.microsoft.com/office/powerpoint/2010/main" val="10104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8F2E-69AC-4C26-AA4D-0A2DFA1C3C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149402-0BE7-4A1F-97B6-FDF553B32EB1}"/>
              </a:ext>
            </a:extLst>
          </p:cNvPr>
          <p:cNvSpPr>
            <a:spLocks noGrp="1"/>
          </p:cNvSpPr>
          <p:nvPr>
            <p:ph idx="1"/>
          </p:nvPr>
        </p:nvSpPr>
        <p:spPr/>
        <p:txBody>
          <a:bodyPr>
            <a:normAutofit/>
          </a:bodyPr>
          <a:lstStyle/>
          <a:p>
            <a:r>
              <a:rPr lang="en-US" sz="4000" dirty="0"/>
              <a:t>Roman emperors routinely exiled relatives to small isolated islands for disgracing the family. </a:t>
            </a:r>
          </a:p>
        </p:txBody>
      </p:sp>
    </p:spTree>
    <p:extLst>
      <p:ext uri="{BB962C8B-B14F-4D97-AF65-F5344CB8AC3E}">
        <p14:creationId xmlns:p14="http://schemas.microsoft.com/office/powerpoint/2010/main" val="210222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2DF56-5870-4B2E-BCEA-BFEE249978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BE4E3A-A2FD-434C-A1B1-D9CCFB937B94}"/>
              </a:ext>
            </a:extLst>
          </p:cNvPr>
          <p:cNvSpPr>
            <a:spLocks noGrp="1"/>
          </p:cNvSpPr>
          <p:nvPr>
            <p:ph idx="1"/>
          </p:nvPr>
        </p:nvSpPr>
        <p:spPr/>
        <p:txBody>
          <a:bodyPr>
            <a:normAutofit/>
          </a:bodyPr>
          <a:lstStyle/>
          <a:p>
            <a:r>
              <a:rPr lang="en-US" sz="4000" b="1" u="sng" dirty="0"/>
              <a:t>Cultural Norms </a:t>
            </a:r>
            <a:r>
              <a:rPr lang="en-US" sz="4000" dirty="0"/>
              <a:t>– ways of behaving in a specific situation. </a:t>
            </a:r>
          </a:p>
        </p:txBody>
      </p:sp>
    </p:spTree>
    <p:extLst>
      <p:ext uri="{BB962C8B-B14F-4D97-AF65-F5344CB8AC3E}">
        <p14:creationId xmlns:p14="http://schemas.microsoft.com/office/powerpoint/2010/main" val="342776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8C20-1F50-426D-9D39-E546A487C1D7}"/>
              </a:ext>
            </a:extLst>
          </p:cNvPr>
          <p:cNvSpPr>
            <a:spLocks noGrp="1"/>
          </p:cNvSpPr>
          <p:nvPr>
            <p:ph type="title"/>
          </p:nvPr>
        </p:nvSpPr>
        <p:spPr/>
        <p:txBody>
          <a:bodyPr/>
          <a:lstStyle/>
          <a:p>
            <a:r>
              <a:rPr lang="en-US" dirty="0"/>
              <a:t>William Graham Sumner </a:t>
            </a:r>
          </a:p>
        </p:txBody>
      </p:sp>
      <p:sp>
        <p:nvSpPr>
          <p:cNvPr id="3" name="Content Placeholder 2">
            <a:extLst>
              <a:ext uri="{FF2B5EF4-FFF2-40B4-BE49-F238E27FC236}">
                <a16:creationId xmlns:a16="http://schemas.microsoft.com/office/drawing/2014/main" id="{8968D5F2-075E-4769-8E98-EB6B729D2DAB}"/>
              </a:ext>
            </a:extLst>
          </p:cNvPr>
          <p:cNvSpPr>
            <a:spLocks noGrp="1"/>
          </p:cNvSpPr>
          <p:nvPr>
            <p:ph idx="1"/>
          </p:nvPr>
        </p:nvSpPr>
        <p:spPr/>
        <p:txBody>
          <a:bodyPr>
            <a:noAutofit/>
          </a:bodyPr>
          <a:lstStyle/>
          <a:p>
            <a:r>
              <a:rPr lang="en-US" sz="3600" dirty="0"/>
              <a:t>An early sociologist who wrote about norms.</a:t>
            </a:r>
          </a:p>
          <a:p>
            <a:r>
              <a:rPr lang="en-US" sz="3600" dirty="0"/>
              <a:t> </a:t>
            </a:r>
          </a:p>
          <a:p>
            <a:r>
              <a:rPr lang="en-US" sz="3600" dirty="0"/>
              <a:t>Anything, he stated, can be considered appropriate when norms approve of it. </a:t>
            </a:r>
          </a:p>
          <a:p>
            <a:endParaRPr lang="en-US" sz="3600" dirty="0"/>
          </a:p>
          <a:p>
            <a:r>
              <a:rPr lang="en-US" sz="3600" b="1" i="1" dirty="0"/>
              <a:t>Once norms are learned, members of a society use them to guide their social behavior. </a:t>
            </a:r>
          </a:p>
        </p:txBody>
      </p:sp>
    </p:spTree>
    <p:extLst>
      <p:ext uri="{BB962C8B-B14F-4D97-AF65-F5344CB8AC3E}">
        <p14:creationId xmlns:p14="http://schemas.microsoft.com/office/powerpoint/2010/main" val="189003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5411-9785-484C-9A43-1A6553D6CBC7}"/>
              </a:ext>
            </a:extLst>
          </p:cNvPr>
          <p:cNvSpPr>
            <a:spLocks noGrp="1"/>
          </p:cNvSpPr>
          <p:nvPr>
            <p:ph type="title"/>
          </p:nvPr>
        </p:nvSpPr>
        <p:spPr/>
        <p:txBody>
          <a:bodyPr/>
          <a:lstStyle/>
          <a:p>
            <a:r>
              <a:rPr lang="en-US" dirty="0"/>
              <a:t>Going to a concert</a:t>
            </a:r>
          </a:p>
        </p:txBody>
      </p:sp>
      <p:sp>
        <p:nvSpPr>
          <p:cNvPr id="3" name="Content Placeholder 2">
            <a:extLst>
              <a:ext uri="{FF2B5EF4-FFF2-40B4-BE49-F238E27FC236}">
                <a16:creationId xmlns:a16="http://schemas.microsoft.com/office/drawing/2014/main" id="{9E46C9C4-61CC-4A18-8936-42601DBA5FD2}"/>
              </a:ext>
            </a:extLst>
          </p:cNvPr>
          <p:cNvSpPr>
            <a:spLocks noGrp="1"/>
          </p:cNvSpPr>
          <p:nvPr>
            <p:ph idx="1"/>
          </p:nvPr>
        </p:nvSpPr>
        <p:spPr/>
        <p:txBody>
          <a:bodyPr>
            <a:noAutofit/>
          </a:bodyPr>
          <a:lstStyle/>
          <a:p>
            <a:r>
              <a:rPr lang="en-US" sz="4000" dirty="0"/>
              <a:t>You may not think about standing in line for concert tickets as a norm until someone attempts to step in front of you. </a:t>
            </a:r>
          </a:p>
          <a:p>
            <a:endParaRPr lang="en-US" sz="4000" dirty="0"/>
          </a:p>
          <a:p>
            <a:r>
              <a:rPr lang="en-US" sz="4000" dirty="0"/>
              <a:t>Cutting in front of a line violates a norm. </a:t>
            </a:r>
          </a:p>
        </p:txBody>
      </p:sp>
      <p:pic>
        <p:nvPicPr>
          <p:cNvPr id="4" name="Picture 3">
            <a:extLst>
              <a:ext uri="{FF2B5EF4-FFF2-40B4-BE49-F238E27FC236}">
                <a16:creationId xmlns:a16="http://schemas.microsoft.com/office/drawing/2014/main" id="{5F949403-651E-48FE-841C-87AC83E26086}"/>
              </a:ext>
            </a:extLst>
          </p:cNvPr>
          <p:cNvPicPr>
            <a:picLocks noChangeAspect="1"/>
          </p:cNvPicPr>
          <p:nvPr/>
        </p:nvPicPr>
        <p:blipFill>
          <a:blip r:embed="rId2"/>
          <a:stretch>
            <a:fillRect/>
          </a:stretch>
        </p:blipFill>
        <p:spPr>
          <a:xfrm>
            <a:off x="6858000" y="0"/>
            <a:ext cx="5334000" cy="2219325"/>
          </a:xfrm>
          <a:prstGeom prst="rect">
            <a:avLst/>
          </a:prstGeom>
          <a:ln>
            <a:noFill/>
          </a:ln>
          <a:effectLst>
            <a:softEdge rad="112500"/>
          </a:effectLst>
        </p:spPr>
      </p:pic>
    </p:spTree>
    <p:extLst>
      <p:ext uri="{BB962C8B-B14F-4D97-AF65-F5344CB8AC3E}">
        <p14:creationId xmlns:p14="http://schemas.microsoft.com/office/powerpoint/2010/main" val="340648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105D-3454-4D69-9313-144DF0AA50A8}"/>
              </a:ext>
            </a:extLst>
          </p:cNvPr>
          <p:cNvSpPr>
            <a:spLocks noGrp="1"/>
          </p:cNvSpPr>
          <p:nvPr>
            <p:ph type="title"/>
          </p:nvPr>
        </p:nvSpPr>
        <p:spPr/>
        <p:txBody>
          <a:bodyPr/>
          <a:lstStyle/>
          <a:p>
            <a:r>
              <a:rPr lang="en-US" dirty="0"/>
              <a:t>Folkways, Mores (MOR-</a:t>
            </a:r>
            <a:r>
              <a:rPr lang="en-US" dirty="0" err="1"/>
              <a:t>ays</a:t>
            </a:r>
            <a:r>
              <a:rPr lang="en-US" dirty="0"/>
              <a:t>), and Laws </a:t>
            </a:r>
          </a:p>
        </p:txBody>
      </p:sp>
      <p:sp>
        <p:nvSpPr>
          <p:cNvPr id="3" name="Content Placeholder 2">
            <a:extLst>
              <a:ext uri="{FF2B5EF4-FFF2-40B4-BE49-F238E27FC236}">
                <a16:creationId xmlns:a16="http://schemas.microsoft.com/office/drawing/2014/main" id="{E8BE4C2F-E8E3-4E72-AE98-A0DD8A302C92}"/>
              </a:ext>
            </a:extLst>
          </p:cNvPr>
          <p:cNvSpPr>
            <a:spLocks noGrp="1"/>
          </p:cNvSpPr>
          <p:nvPr>
            <p:ph idx="1"/>
          </p:nvPr>
        </p:nvSpPr>
        <p:spPr/>
        <p:txBody>
          <a:bodyPr>
            <a:normAutofit/>
          </a:bodyPr>
          <a:lstStyle/>
          <a:p>
            <a:r>
              <a:rPr lang="en-US" sz="3600" dirty="0"/>
              <a:t>William Sumner identified three basic types of norms: </a:t>
            </a:r>
            <a:r>
              <a:rPr lang="en-US" sz="3600" b="1" i="1" dirty="0"/>
              <a:t>folkways</a:t>
            </a:r>
            <a:r>
              <a:rPr lang="en-US" sz="3600" dirty="0"/>
              <a:t>, </a:t>
            </a:r>
            <a:r>
              <a:rPr lang="en-US" sz="3600" b="1" i="1" dirty="0"/>
              <a:t>mores</a:t>
            </a:r>
            <a:r>
              <a:rPr lang="en-US" sz="3600" dirty="0"/>
              <a:t>, and </a:t>
            </a:r>
            <a:r>
              <a:rPr lang="en-US" sz="3600" b="1" i="1" dirty="0"/>
              <a:t>laws</a:t>
            </a:r>
            <a:r>
              <a:rPr lang="en-US" sz="3600" dirty="0"/>
              <a:t>. </a:t>
            </a:r>
          </a:p>
        </p:txBody>
      </p:sp>
    </p:spTree>
    <p:extLst>
      <p:ext uri="{BB962C8B-B14F-4D97-AF65-F5344CB8AC3E}">
        <p14:creationId xmlns:p14="http://schemas.microsoft.com/office/powerpoint/2010/main" val="339221193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Berlin</Template>
  <TotalTime>6093</TotalTime>
  <Words>758</Words>
  <Application>Microsoft Office PowerPoint</Application>
  <PresentationFormat>Widescreen</PresentationFormat>
  <Paragraphs>90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Trebuchet MS</vt:lpstr>
      <vt:lpstr>Berlin</vt:lpstr>
      <vt:lpstr>Sociology Chapter 3 Section 3: Norms and Values  </vt:lpstr>
      <vt:lpstr>Norms: The Rules We Live By </vt:lpstr>
      <vt:lpstr>PowerPoint Presentation</vt:lpstr>
      <vt:lpstr>PowerPoint Presentation</vt:lpstr>
      <vt:lpstr>PowerPoint Presentation</vt:lpstr>
      <vt:lpstr>PowerPoint Presentation</vt:lpstr>
      <vt:lpstr>William Graham Sumner </vt:lpstr>
      <vt:lpstr>Going to a concert</vt:lpstr>
      <vt:lpstr>Folkways, Mores (MOR-ays), and Laws </vt:lpstr>
      <vt:lpstr>PowerPoint Presentation</vt:lpstr>
      <vt:lpstr>PowerPoint Presentation</vt:lpstr>
      <vt:lpstr>PowerPoint Presentation</vt:lpstr>
      <vt:lpstr>PowerPoint Presentation</vt:lpstr>
      <vt:lpstr>Taboos </vt:lpstr>
      <vt:lpstr>PowerPoint Presentation</vt:lpstr>
      <vt:lpstr>PowerPoint Presentation</vt:lpstr>
      <vt:lpstr>How do laws differ from mores? </vt:lpstr>
      <vt:lpstr>PowerPoint Presentation</vt:lpstr>
      <vt:lpstr>Enforcing the Rules </vt:lpstr>
      <vt:lpstr>What are formal sanctions? </vt:lpstr>
      <vt:lpstr>What are informal sanctions? </vt:lpstr>
      <vt:lpstr>Values – The Basis for Norms </vt:lpstr>
      <vt:lpstr>Why are values important? </vt:lpstr>
      <vt:lpstr>Basic Values in the United States  Created by Sociologist Robin Williams (1970)  </vt:lpstr>
      <vt:lpstr>Do these values still prevail in the United States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Chapter 3 Section 3: Norms and Values  </dc:title>
  <dc:creator>Tyler Moudry</dc:creator>
  <cp:lastModifiedBy>Tyler Moudry</cp:lastModifiedBy>
  <cp:revision>12</cp:revision>
  <dcterms:created xsi:type="dcterms:W3CDTF">2018-10-26T07:35:44Z</dcterms:created>
  <dcterms:modified xsi:type="dcterms:W3CDTF">2018-10-30T13:16:55Z</dcterms:modified>
</cp:coreProperties>
</file>