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7761-FB51-4701-8B27-33BF46D4A6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6FF81D-1EE8-4F25-9EA8-7C284D958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1ED6AF-4A38-4C62-9A3D-604E2B6F69FC}"/>
              </a:ext>
            </a:extLst>
          </p:cNvPr>
          <p:cNvSpPr>
            <a:spLocks noGrp="1"/>
          </p:cNvSpPr>
          <p:nvPr>
            <p:ph type="dt" sz="half" idx="10"/>
          </p:nvPr>
        </p:nvSpPr>
        <p:spPr/>
        <p:txBody>
          <a:bodyPr/>
          <a:lstStyle/>
          <a:p>
            <a:fld id="{6231BD94-EB22-49D0-B7B3-8ADD3071E7B8}" type="datetimeFigureOut">
              <a:rPr lang="en-US" smtClean="0"/>
              <a:t>10/7/2018</a:t>
            </a:fld>
            <a:endParaRPr lang="en-US"/>
          </a:p>
        </p:txBody>
      </p:sp>
      <p:sp>
        <p:nvSpPr>
          <p:cNvPr id="5" name="Footer Placeholder 4">
            <a:extLst>
              <a:ext uri="{FF2B5EF4-FFF2-40B4-BE49-F238E27FC236}">
                <a16:creationId xmlns:a16="http://schemas.microsoft.com/office/drawing/2014/main" id="{3B00A618-F0FE-4705-8EC8-A2EA582E7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3C4C73-608C-4149-9601-216AA9FD2530}"/>
              </a:ext>
            </a:extLst>
          </p:cNvPr>
          <p:cNvSpPr>
            <a:spLocks noGrp="1"/>
          </p:cNvSpPr>
          <p:nvPr>
            <p:ph type="sldNum" sz="quarter" idx="12"/>
          </p:nvPr>
        </p:nvSpPr>
        <p:spPr/>
        <p:txBody>
          <a:bodyPr/>
          <a:lstStyle/>
          <a:p>
            <a:fld id="{D6EE8FC1-4B73-414A-ACA5-05A9FA63CF4C}" type="slidenum">
              <a:rPr lang="en-US" smtClean="0"/>
              <a:t>‹#›</a:t>
            </a:fld>
            <a:endParaRPr lang="en-US"/>
          </a:p>
        </p:txBody>
      </p:sp>
    </p:spTree>
    <p:extLst>
      <p:ext uri="{BB962C8B-B14F-4D97-AF65-F5344CB8AC3E}">
        <p14:creationId xmlns:p14="http://schemas.microsoft.com/office/powerpoint/2010/main" val="119237277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A23A-5A36-465B-BCAA-01D245F3F2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E9594-447A-4D8A-BA0B-346BFD90C0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B9774-56BA-48EE-AECA-2D735C9A887E}"/>
              </a:ext>
            </a:extLst>
          </p:cNvPr>
          <p:cNvSpPr>
            <a:spLocks noGrp="1"/>
          </p:cNvSpPr>
          <p:nvPr>
            <p:ph type="dt" sz="half" idx="10"/>
          </p:nvPr>
        </p:nvSpPr>
        <p:spPr/>
        <p:txBody>
          <a:bodyPr/>
          <a:lstStyle/>
          <a:p>
            <a:fld id="{6231BD94-EB22-49D0-B7B3-8ADD3071E7B8}" type="datetimeFigureOut">
              <a:rPr lang="en-US" smtClean="0"/>
              <a:t>10/7/2018</a:t>
            </a:fld>
            <a:endParaRPr lang="en-US"/>
          </a:p>
        </p:txBody>
      </p:sp>
      <p:sp>
        <p:nvSpPr>
          <p:cNvPr id="5" name="Footer Placeholder 4">
            <a:extLst>
              <a:ext uri="{FF2B5EF4-FFF2-40B4-BE49-F238E27FC236}">
                <a16:creationId xmlns:a16="http://schemas.microsoft.com/office/drawing/2014/main" id="{C1123D85-0A08-4897-B3B1-1DB40AB68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0C9CD-B6C8-4C1A-AD22-C968D4E2EEAD}"/>
              </a:ext>
            </a:extLst>
          </p:cNvPr>
          <p:cNvSpPr>
            <a:spLocks noGrp="1"/>
          </p:cNvSpPr>
          <p:nvPr>
            <p:ph type="sldNum" sz="quarter" idx="12"/>
          </p:nvPr>
        </p:nvSpPr>
        <p:spPr/>
        <p:txBody>
          <a:bodyPr/>
          <a:lstStyle/>
          <a:p>
            <a:fld id="{D6EE8FC1-4B73-414A-ACA5-05A9FA63CF4C}" type="slidenum">
              <a:rPr lang="en-US" smtClean="0"/>
              <a:t>‹#›</a:t>
            </a:fld>
            <a:endParaRPr lang="en-US"/>
          </a:p>
        </p:txBody>
      </p:sp>
    </p:spTree>
    <p:extLst>
      <p:ext uri="{BB962C8B-B14F-4D97-AF65-F5344CB8AC3E}">
        <p14:creationId xmlns:p14="http://schemas.microsoft.com/office/powerpoint/2010/main" val="1738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996416-CEF4-4C89-911F-4BC5912232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54F444-FA66-4D5E-8406-E5D5F05D58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FB44A-B64D-4E26-9BEB-A62F9C93FD2A}"/>
              </a:ext>
            </a:extLst>
          </p:cNvPr>
          <p:cNvSpPr>
            <a:spLocks noGrp="1"/>
          </p:cNvSpPr>
          <p:nvPr>
            <p:ph type="dt" sz="half" idx="10"/>
          </p:nvPr>
        </p:nvSpPr>
        <p:spPr/>
        <p:txBody>
          <a:bodyPr/>
          <a:lstStyle/>
          <a:p>
            <a:fld id="{6231BD94-EB22-49D0-B7B3-8ADD3071E7B8}" type="datetimeFigureOut">
              <a:rPr lang="en-US" smtClean="0"/>
              <a:t>10/7/2018</a:t>
            </a:fld>
            <a:endParaRPr lang="en-US"/>
          </a:p>
        </p:txBody>
      </p:sp>
      <p:sp>
        <p:nvSpPr>
          <p:cNvPr id="5" name="Footer Placeholder 4">
            <a:extLst>
              <a:ext uri="{FF2B5EF4-FFF2-40B4-BE49-F238E27FC236}">
                <a16:creationId xmlns:a16="http://schemas.microsoft.com/office/drawing/2014/main" id="{AE3627DA-B1E4-4AD8-8568-27B6C4619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A7C1B-581F-4A1C-A278-F10B665060C0}"/>
              </a:ext>
            </a:extLst>
          </p:cNvPr>
          <p:cNvSpPr>
            <a:spLocks noGrp="1"/>
          </p:cNvSpPr>
          <p:nvPr>
            <p:ph type="sldNum" sz="quarter" idx="12"/>
          </p:nvPr>
        </p:nvSpPr>
        <p:spPr/>
        <p:txBody>
          <a:bodyPr/>
          <a:lstStyle/>
          <a:p>
            <a:fld id="{D6EE8FC1-4B73-414A-ACA5-05A9FA63CF4C}" type="slidenum">
              <a:rPr lang="en-US" smtClean="0"/>
              <a:t>‹#›</a:t>
            </a:fld>
            <a:endParaRPr lang="en-US"/>
          </a:p>
        </p:txBody>
      </p:sp>
    </p:spTree>
    <p:extLst>
      <p:ext uri="{BB962C8B-B14F-4D97-AF65-F5344CB8AC3E}">
        <p14:creationId xmlns:p14="http://schemas.microsoft.com/office/powerpoint/2010/main" val="403737374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8699-DFEE-4E5B-B761-D80B503B3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147003-014A-4AA6-9674-1071915E72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FD784-23B1-4B5C-80FD-2747887B778A}"/>
              </a:ext>
            </a:extLst>
          </p:cNvPr>
          <p:cNvSpPr>
            <a:spLocks noGrp="1"/>
          </p:cNvSpPr>
          <p:nvPr>
            <p:ph type="dt" sz="half" idx="10"/>
          </p:nvPr>
        </p:nvSpPr>
        <p:spPr/>
        <p:txBody>
          <a:bodyPr/>
          <a:lstStyle/>
          <a:p>
            <a:fld id="{6231BD94-EB22-49D0-B7B3-8ADD3071E7B8}" type="datetimeFigureOut">
              <a:rPr lang="en-US" smtClean="0"/>
              <a:t>10/7/2018</a:t>
            </a:fld>
            <a:endParaRPr lang="en-US"/>
          </a:p>
        </p:txBody>
      </p:sp>
      <p:sp>
        <p:nvSpPr>
          <p:cNvPr id="5" name="Footer Placeholder 4">
            <a:extLst>
              <a:ext uri="{FF2B5EF4-FFF2-40B4-BE49-F238E27FC236}">
                <a16:creationId xmlns:a16="http://schemas.microsoft.com/office/drawing/2014/main" id="{41FA5B41-CE8A-489A-BE71-A0A3EA8C6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31BCE-0DDB-4998-BF58-BE2D9EA9A452}"/>
              </a:ext>
            </a:extLst>
          </p:cNvPr>
          <p:cNvSpPr>
            <a:spLocks noGrp="1"/>
          </p:cNvSpPr>
          <p:nvPr>
            <p:ph type="sldNum" sz="quarter" idx="12"/>
          </p:nvPr>
        </p:nvSpPr>
        <p:spPr/>
        <p:txBody>
          <a:bodyPr/>
          <a:lstStyle/>
          <a:p>
            <a:fld id="{D6EE8FC1-4B73-414A-ACA5-05A9FA63CF4C}" type="slidenum">
              <a:rPr lang="en-US" smtClean="0"/>
              <a:t>‹#›</a:t>
            </a:fld>
            <a:endParaRPr lang="en-US"/>
          </a:p>
        </p:txBody>
      </p:sp>
    </p:spTree>
    <p:extLst>
      <p:ext uri="{BB962C8B-B14F-4D97-AF65-F5344CB8AC3E}">
        <p14:creationId xmlns:p14="http://schemas.microsoft.com/office/powerpoint/2010/main" val="390224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C6DF-D93E-4117-9063-BAAF3E43CE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4C58DB-6ECD-45CD-AA86-0B4CD44607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F4CB78-FB32-4146-A102-3BE79A027552}"/>
              </a:ext>
            </a:extLst>
          </p:cNvPr>
          <p:cNvSpPr>
            <a:spLocks noGrp="1"/>
          </p:cNvSpPr>
          <p:nvPr>
            <p:ph type="dt" sz="half" idx="10"/>
          </p:nvPr>
        </p:nvSpPr>
        <p:spPr/>
        <p:txBody>
          <a:bodyPr/>
          <a:lstStyle/>
          <a:p>
            <a:fld id="{6231BD94-EB22-49D0-B7B3-8ADD3071E7B8}" type="datetimeFigureOut">
              <a:rPr lang="en-US" smtClean="0"/>
              <a:t>10/7/2018</a:t>
            </a:fld>
            <a:endParaRPr lang="en-US"/>
          </a:p>
        </p:txBody>
      </p:sp>
      <p:sp>
        <p:nvSpPr>
          <p:cNvPr id="5" name="Footer Placeholder 4">
            <a:extLst>
              <a:ext uri="{FF2B5EF4-FFF2-40B4-BE49-F238E27FC236}">
                <a16:creationId xmlns:a16="http://schemas.microsoft.com/office/drawing/2014/main" id="{158A9DB3-11A3-4900-ACC6-7214B856B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133AC-7E1F-4FB3-A883-A3440463BA10}"/>
              </a:ext>
            </a:extLst>
          </p:cNvPr>
          <p:cNvSpPr>
            <a:spLocks noGrp="1"/>
          </p:cNvSpPr>
          <p:nvPr>
            <p:ph type="sldNum" sz="quarter" idx="12"/>
          </p:nvPr>
        </p:nvSpPr>
        <p:spPr/>
        <p:txBody>
          <a:bodyPr/>
          <a:lstStyle/>
          <a:p>
            <a:fld id="{D6EE8FC1-4B73-414A-ACA5-05A9FA63CF4C}" type="slidenum">
              <a:rPr lang="en-US" smtClean="0"/>
              <a:t>‹#›</a:t>
            </a:fld>
            <a:endParaRPr lang="en-US"/>
          </a:p>
        </p:txBody>
      </p:sp>
    </p:spTree>
    <p:extLst>
      <p:ext uri="{BB962C8B-B14F-4D97-AF65-F5344CB8AC3E}">
        <p14:creationId xmlns:p14="http://schemas.microsoft.com/office/powerpoint/2010/main" val="85316752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6FEB-2BBE-4031-B218-6F0D468611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75B483-496B-452F-B0BD-C1B5D1FCEC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CF6816-99CD-4BE2-A140-04212F2EC4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0DB06C-9F49-447B-A512-974E1097C47B}"/>
              </a:ext>
            </a:extLst>
          </p:cNvPr>
          <p:cNvSpPr>
            <a:spLocks noGrp="1"/>
          </p:cNvSpPr>
          <p:nvPr>
            <p:ph type="dt" sz="half" idx="10"/>
          </p:nvPr>
        </p:nvSpPr>
        <p:spPr/>
        <p:txBody>
          <a:bodyPr/>
          <a:lstStyle/>
          <a:p>
            <a:fld id="{6231BD94-EB22-49D0-B7B3-8ADD3071E7B8}" type="datetimeFigureOut">
              <a:rPr lang="en-US" smtClean="0"/>
              <a:t>10/7/2018</a:t>
            </a:fld>
            <a:endParaRPr lang="en-US"/>
          </a:p>
        </p:txBody>
      </p:sp>
      <p:sp>
        <p:nvSpPr>
          <p:cNvPr id="6" name="Footer Placeholder 5">
            <a:extLst>
              <a:ext uri="{FF2B5EF4-FFF2-40B4-BE49-F238E27FC236}">
                <a16:creationId xmlns:a16="http://schemas.microsoft.com/office/drawing/2014/main" id="{334678C9-2320-4869-9D5C-AD0C0FE93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19A709-86B6-4C77-B25D-F9EC19E7A605}"/>
              </a:ext>
            </a:extLst>
          </p:cNvPr>
          <p:cNvSpPr>
            <a:spLocks noGrp="1"/>
          </p:cNvSpPr>
          <p:nvPr>
            <p:ph type="sldNum" sz="quarter" idx="12"/>
          </p:nvPr>
        </p:nvSpPr>
        <p:spPr/>
        <p:txBody>
          <a:bodyPr/>
          <a:lstStyle/>
          <a:p>
            <a:fld id="{D6EE8FC1-4B73-414A-ACA5-05A9FA63CF4C}" type="slidenum">
              <a:rPr lang="en-US" smtClean="0"/>
              <a:t>‹#›</a:t>
            </a:fld>
            <a:endParaRPr lang="en-US"/>
          </a:p>
        </p:txBody>
      </p:sp>
    </p:spTree>
    <p:extLst>
      <p:ext uri="{BB962C8B-B14F-4D97-AF65-F5344CB8AC3E}">
        <p14:creationId xmlns:p14="http://schemas.microsoft.com/office/powerpoint/2010/main" val="390990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1284-2D8E-4161-A0AB-9954744E0E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786C36-E390-4DF1-A88F-AF8A1EDEDC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ECFB47-A5D2-4E73-9DFD-B4E84F58AD0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6A3196-7280-4260-94AA-C5D26B9B75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EBDD70-5EF3-4A70-A683-2A098E9910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F33546-FA3D-4D8A-9F7E-FB78999BF071}"/>
              </a:ext>
            </a:extLst>
          </p:cNvPr>
          <p:cNvSpPr>
            <a:spLocks noGrp="1"/>
          </p:cNvSpPr>
          <p:nvPr>
            <p:ph type="dt" sz="half" idx="10"/>
          </p:nvPr>
        </p:nvSpPr>
        <p:spPr/>
        <p:txBody>
          <a:bodyPr/>
          <a:lstStyle/>
          <a:p>
            <a:fld id="{6231BD94-EB22-49D0-B7B3-8ADD3071E7B8}" type="datetimeFigureOut">
              <a:rPr lang="en-US" smtClean="0"/>
              <a:t>10/7/2018</a:t>
            </a:fld>
            <a:endParaRPr lang="en-US"/>
          </a:p>
        </p:txBody>
      </p:sp>
      <p:sp>
        <p:nvSpPr>
          <p:cNvPr id="8" name="Footer Placeholder 7">
            <a:extLst>
              <a:ext uri="{FF2B5EF4-FFF2-40B4-BE49-F238E27FC236}">
                <a16:creationId xmlns:a16="http://schemas.microsoft.com/office/drawing/2014/main" id="{0DB9EAE7-C5A7-4DEB-9B9E-1D491B8DC7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B98E14-B5E9-403B-8AC4-CA1F91A86DC8}"/>
              </a:ext>
            </a:extLst>
          </p:cNvPr>
          <p:cNvSpPr>
            <a:spLocks noGrp="1"/>
          </p:cNvSpPr>
          <p:nvPr>
            <p:ph type="sldNum" sz="quarter" idx="12"/>
          </p:nvPr>
        </p:nvSpPr>
        <p:spPr/>
        <p:txBody>
          <a:bodyPr/>
          <a:lstStyle/>
          <a:p>
            <a:fld id="{D6EE8FC1-4B73-414A-ACA5-05A9FA63CF4C}" type="slidenum">
              <a:rPr lang="en-US" smtClean="0"/>
              <a:t>‹#›</a:t>
            </a:fld>
            <a:endParaRPr lang="en-US"/>
          </a:p>
        </p:txBody>
      </p:sp>
    </p:spTree>
    <p:extLst>
      <p:ext uri="{BB962C8B-B14F-4D97-AF65-F5344CB8AC3E}">
        <p14:creationId xmlns:p14="http://schemas.microsoft.com/office/powerpoint/2010/main" val="71526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1601-3509-41AE-9ADA-B7D601B720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2B7512-1F12-4D2B-9F9A-F006F9740509}"/>
              </a:ext>
            </a:extLst>
          </p:cNvPr>
          <p:cNvSpPr>
            <a:spLocks noGrp="1"/>
          </p:cNvSpPr>
          <p:nvPr>
            <p:ph type="dt" sz="half" idx="10"/>
          </p:nvPr>
        </p:nvSpPr>
        <p:spPr/>
        <p:txBody>
          <a:bodyPr/>
          <a:lstStyle/>
          <a:p>
            <a:fld id="{6231BD94-EB22-49D0-B7B3-8ADD3071E7B8}" type="datetimeFigureOut">
              <a:rPr lang="en-US" smtClean="0"/>
              <a:t>10/7/2018</a:t>
            </a:fld>
            <a:endParaRPr lang="en-US"/>
          </a:p>
        </p:txBody>
      </p:sp>
      <p:sp>
        <p:nvSpPr>
          <p:cNvPr id="4" name="Footer Placeholder 3">
            <a:extLst>
              <a:ext uri="{FF2B5EF4-FFF2-40B4-BE49-F238E27FC236}">
                <a16:creationId xmlns:a16="http://schemas.microsoft.com/office/drawing/2014/main" id="{9BD40389-EFC6-47E7-B77C-6B430A8119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7323C7-25B8-4459-ABBA-38957BB057A2}"/>
              </a:ext>
            </a:extLst>
          </p:cNvPr>
          <p:cNvSpPr>
            <a:spLocks noGrp="1"/>
          </p:cNvSpPr>
          <p:nvPr>
            <p:ph type="sldNum" sz="quarter" idx="12"/>
          </p:nvPr>
        </p:nvSpPr>
        <p:spPr/>
        <p:txBody>
          <a:bodyPr/>
          <a:lstStyle/>
          <a:p>
            <a:fld id="{D6EE8FC1-4B73-414A-ACA5-05A9FA63CF4C}" type="slidenum">
              <a:rPr lang="en-US" smtClean="0"/>
              <a:t>‹#›</a:t>
            </a:fld>
            <a:endParaRPr lang="en-US"/>
          </a:p>
        </p:txBody>
      </p:sp>
    </p:spTree>
    <p:extLst>
      <p:ext uri="{BB962C8B-B14F-4D97-AF65-F5344CB8AC3E}">
        <p14:creationId xmlns:p14="http://schemas.microsoft.com/office/powerpoint/2010/main" val="222825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7BA9D-2595-4405-A621-070A93BD605A}"/>
              </a:ext>
            </a:extLst>
          </p:cNvPr>
          <p:cNvSpPr>
            <a:spLocks noGrp="1"/>
          </p:cNvSpPr>
          <p:nvPr>
            <p:ph type="dt" sz="half" idx="10"/>
          </p:nvPr>
        </p:nvSpPr>
        <p:spPr/>
        <p:txBody>
          <a:bodyPr/>
          <a:lstStyle/>
          <a:p>
            <a:fld id="{6231BD94-EB22-49D0-B7B3-8ADD3071E7B8}" type="datetimeFigureOut">
              <a:rPr lang="en-US" smtClean="0"/>
              <a:t>10/7/2018</a:t>
            </a:fld>
            <a:endParaRPr lang="en-US"/>
          </a:p>
        </p:txBody>
      </p:sp>
      <p:sp>
        <p:nvSpPr>
          <p:cNvPr id="3" name="Footer Placeholder 2">
            <a:extLst>
              <a:ext uri="{FF2B5EF4-FFF2-40B4-BE49-F238E27FC236}">
                <a16:creationId xmlns:a16="http://schemas.microsoft.com/office/drawing/2014/main" id="{BB75DB3A-F69E-4EB2-8E87-0A5E82DA25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99D6A5-659E-41ED-98BD-4E1EF3F42F01}"/>
              </a:ext>
            </a:extLst>
          </p:cNvPr>
          <p:cNvSpPr>
            <a:spLocks noGrp="1"/>
          </p:cNvSpPr>
          <p:nvPr>
            <p:ph type="sldNum" sz="quarter" idx="12"/>
          </p:nvPr>
        </p:nvSpPr>
        <p:spPr/>
        <p:txBody>
          <a:bodyPr/>
          <a:lstStyle/>
          <a:p>
            <a:fld id="{D6EE8FC1-4B73-414A-ACA5-05A9FA63CF4C}" type="slidenum">
              <a:rPr lang="en-US" smtClean="0"/>
              <a:t>‹#›</a:t>
            </a:fld>
            <a:endParaRPr lang="en-US"/>
          </a:p>
        </p:txBody>
      </p:sp>
    </p:spTree>
    <p:extLst>
      <p:ext uri="{BB962C8B-B14F-4D97-AF65-F5344CB8AC3E}">
        <p14:creationId xmlns:p14="http://schemas.microsoft.com/office/powerpoint/2010/main" val="251600406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6625-9B5D-4670-A2B9-3F68AF590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D3C683-E133-4558-AB7A-1AE62CD56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153D00-9BC4-41BA-9959-60783A76E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DD8DF9-345A-41EF-BFF1-69EA749C2DB9}"/>
              </a:ext>
            </a:extLst>
          </p:cNvPr>
          <p:cNvSpPr>
            <a:spLocks noGrp="1"/>
          </p:cNvSpPr>
          <p:nvPr>
            <p:ph type="dt" sz="half" idx="10"/>
          </p:nvPr>
        </p:nvSpPr>
        <p:spPr/>
        <p:txBody>
          <a:bodyPr/>
          <a:lstStyle/>
          <a:p>
            <a:fld id="{6231BD94-EB22-49D0-B7B3-8ADD3071E7B8}" type="datetimeFigureOut">
              <a:rPr lang="en-US" smtClean="0"/>
              <a:t>10/7/2018</a:t>
            </a:fld>
            <a:endParaRPr lang="en-US"/>
          </a:p>
        </p:txBody>
      </p:sp>
      <p:sp>
        <p:nvSpPr>
          <p:cNvPr id="6" name="Footer Placeholder 5">
            <a:extLst>
              <a:ext uri="{FF2B5EF4-FFF2-40B4-BE49-F238E27FC236}">
                <a16:creationId xmlns:a16="http://schemas.microsoft.com/office/drawing/2014/main" id="{AB5106BE-38A1-46D6-9CAF-39BB20515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72322-EF2C-419E-B26F-74438B43A15C}"/>
              </a:ext>
            </a:extLst>
          </p:cNvPr>
          <p:cNvSpPr>
            <a:spLocks noGrp="1"/>
          </p:cNvSpPr>
          <p:nvPr>
            <p:ph type="sldNum" sz="quarter" idx="12"/>
          </p:nvPr>
        </p:nvSpPr>
        <p:spPr/>
        <p:txBody>
          <a:bodyPr/>
          <a:lstStyle/>
          <a:p>
            <a:fld id="{D6EE8FC1-4B73-414A-ACA5-05A9FA63CF4C}" type="slidenum">
              <a:rPr lang="en-US" smtClean="0"/>
              <a:t>‹#›</a:t>
            </a:fld>
            <a:endParaRPr lang="en-US"/>
          </a:p>
        </p:txBody>
      </p:sp>
    </p:spTree>
    <p:extLst>
      <p:ext uri="{BB962C8B-B14F-4D97-AF65-F5344CB8AC3E}">
        <p14:creationId xmlns:p14="http://schemas.microsoft.com/office/powerpoint/2010/main" val="41319647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E5EF8-AA6E-4F61-979D-6F114A30C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CE42F-CC27-4DF5-8701-9861D7242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F476F1-7F35-40FC-A4CC-AA48628BA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7FC363-1339-4DEB-8FA8-CDF458E7F5CA}"/>
              </a:ext>
            </a:extLst>
          </p:cNvPr>
          <p:cNvSpPr>
            <a:spLocks noGrp="1"/>
          </p:cNvSpPr>
          <p:nvPr>
            <p:ph type="dt" sz="half" idx="10"/>
          </p:nvPr>
        </p:nvSpPr>
        <p:spPr/>
        <p:txBody>
          <a:bodyPr/>
          <a:lstStyle/>
          <a:p>
            <a:fld id="{6231BD94-EB22-49D0-B7B3-8ADD3071E7B8}" type="datetimeFigureOut">
              <a:rPr lang="en-US" smtClean="0"/>
              <a:t>10/7/2018</a:t>
            </a:fld>
            <a:endParaRPr lang="en-US"/>
          </a:p>
        </p:txBody>
      </p:sp>
      <p:sp>
        <p:nvSpPr>
          <p:cNvPr id="6" name="Footer Placeholder 5">
            <a:extLst>
              <a:ext uri="{FF2B5EF4-FFF2-40B4-BE49-F238E27FC236}">
                <a16:creationId xmlns:a16="http://schemas.microsoft.com/office/drawing/2014/main" id="{B48AF5A7-9854-43BC-B785-EDBCE6FAF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B2F9F-E916-4334-94BC-67F854E88E7D}"/>
              </a:ext>
            </a:extLst>
          </p:cNvPr>
          <p:cNvSpPr>
            <a:spLocks noGrp="1"/>
          </p:cNvSpPr>
          <p:nvPr>
            <p:ph type="sldNum" sz="quarter" idx="12"/>
          </p:nvPr>
        </p:nvSpPr>
        <p:spPr/>
        <p:txBody>
          <a:bodyPr/>
          <a:lstStyle/>
          <a:p>
            <a:fld id="{D6EE8FC1-4B73-414A-ACA5-05A9FA63CF4C}" type="slidenum">
              <a:rPr lang="en-US" smtClean="0"/>
              <a:t>‹#›</a:t>
            </a:fld>
            <a:endParaRPr lang="en-US"/>
          </a:p>
        </p:txBody>
      </p:sp>
    </p:spTree>
    <p:extLst>
      <p:ext uri="{BB962C8B-B14F-4D97-AF65-F5344CB8AC3E}">
        <p14:creationId xmlns:p14="http://schemas.microsoft.com/office/powerpoint/2010/main" val="227469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83796F-6AD0-4212-AEAF-4A6FCA377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915F8C-78EC-40D5-84DC-AF2F02DCD1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BED89-84EE-4C0F-AAEC-995423EE04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1BD94-EB22-49D0-B7B3-8ADD3071E7B8}" type="datetimeFigureOut">
              <a:rPr lang="en-US" smtClean="0"/>
              <a:t>10/7/2018</a:t>
            </a:fld>
            <a:endParaRPr lang="en-US"/>
          </a:p>
        </p:txBody>
      </p:sp>
      <p:sp>
        <p:nvSpPr>
          <p:cNvPr id="5" name="Footer Placeholder 4">
            <a:extLst>
              <a:ext uri="{FF2B5EF4-FFF2-40B4-BE49-F238E27FC236}">
                <a16:creationId xmlns:a16="http://schemas.microsoft.com/office/drawing/2014/main" id="{DCF3F644-DEC2-4D70-B2E9-712B64C6B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97A499-B40E-41CA-9167-AD37D3A1C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E8FC1-4B73-414A-ACA5-05A9FA63CF4C}" type="slidenum">
              <a:rPr lang="en-US" smtClean="0"/>
              <a:t>‹#›</a:t>
            </a:fld>
            <a:endParaRPr lang="en-US"/>
          </a:p>
        </p:txBody>
      </p:sp>
    </p:spTree>
    <p:extLst>
      <p:ext uri="{BB962C8B-B14F-4D97-AF65-F5344CB8AC3E}">
        <p14:creationId xmlns:p14="http://schemas.microsoft.com/office/powerpoint/2010/main" val="147842478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9136-C498-4C8F-A9C1-8F4BD5AB517A}"/>
              </a:ext>
            </a:extLst>
          </p:cNvPr>
          <p:cNvSpPr>
            <a:spLocks noGrp="1"/>
          </p:cNvSpPr>
          <p:nvPr>
            <p:ph type="ctrTitle"/>
          </p:nvPr>
        </p:nvSpPr>
        <p:spPr/>
        <p:txBody>
          <a:bodyPr>
            <a:noAutofit/>
          </a:bodyPr>
          <a:lstStyle/>
          <a:p>
            <a:r>
              <a:rPr lang="en-US" sz="7200" dirty="0"/>
              <a:t>Chapter 2 Section 3: Procedures and Ethics in Research </a:t>
            </a:r>
          </a:p>
        </p:txBody>
      </p:sp>
      <p:sp>
        <p:nvSpPr>
          <p:cNvPr id="3" name="Subtitle 2">
            <a:extLst>
              <a:ext uri="{FF2B5EF4-FFF2-40B4-BE49-F238E27FC236}">
                <a16:creationId xmlns:a16="http://schemas.microsoft.com/office/drawing/2014/main" id="{4F620C5D-B5A9-40A1-9AAB-E2D08DE2EBB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89897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2182-FBF0-46F0-A8BE-046FF45FB5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CD303F-77F1-45A6-AA4C-C4A8210E62E0}"/>
              </a:ext>
            </a:extLst>
          </p:cNvPr>
          <p:cNvSpPr>
            <a:spLocks noGrp="1"/>
          </p:cNvSpPr>
          <p:nvPr>
            <p:ph idx="1"/>
          </p:nvPr>
        </p:nvSpPr>
        <p:spPr/>
        <p:txBody>
          <a:bodyPr/>
          <a:lstStyle/>
          <a:p>
            <a:r>
              <a:rPr lang="en-US" dirty="0"/>
              <a:t>From 1932 to 1972, the Public Health Service of the U.S. Government deliberately did not treat 399 syphilitic African American agricultural workers and day laborers so that biomedical researchers could study the full evolution of the disease. </a:t>
            </a:r>
          </a:p>
          <a:p>
            <a:endParaRPr lang="en-US" dirty="0"/>
          </a:p>
        </p:txBody>
      </p:sp>
      <p:pic>
        <p:nvPicPr>
          <p:cNvPr id="4" name="Picture 3">
            <a:extLst>
              <a:ext uri="{FF2B5EF4-FFF2-40B4-BE49-F238E27FC236}">
                <a16:creationId xmlns:a16="http://schemas.microsoft.com/office/drawing/2014/main" id="{D60F4975-AA66-4011-A884-DB0166EF6674}"/>
              </a:ext>
            </a:extLst>
          </p:cNvPr>
          <p:cNvPicPr>
            <a:picLocks noChangeAspect="1"/>
          </p:cNvPicPr>
          <p:nvPr/>
        </p:nvPicPr>
        <p:blipFill>
          <a:blip r:embed="rId2">
            <a:duotone>
              <a:prstClr val="black"/>
              <a:schemeClr val="tx2">
                <a:tint val="45000"/>
                <a:satMod val="400000"/>
              </a:schemeClr>
            </a:duotone>
          </a:blip>
          <a:stretch>
            <a:fillRect/>
          </a:stretch>
        </p:blipFill>
        <p:spPr>
          <a:xfrm>
            <a:off x="0" y="3429000"/>
            <a:ext cx="4095750" cy="3429000"/>
          </a:xfrm>
          <a:prstGeom prst="rect">
            <a:avLst/>
          </a:prstGeom>
        </p:spPr>
      </p:pic>
      <p:pic>
        <p:nvPicPr>
          <p:cNvPr id="5" name="Picture 4">
            <a:extLst>
              <a:ext uri="{FF2B5EF4-FFF2-40B4-BE49-F238E27FC236}">
                <a16:creationId xmlns:a16="http://schemas.microsoft.com/office/drawing/2014/main" id="{1F212016-02F4-4000-A0FF-1A5EA154A69B}"/>
              </a:ext>
            </a:extLst>
          </p:cNvPr>
          <p:cNvPicPr>
            <a:picLocks noChangeAspect="1"/>
          </p:cNvPicPr>
          <p:nvPr/>
        </p:nvPicPr>
        <p:blipFill>
          <a:blip r:embed="rId3">
            <a:duotone>
              <a:prstClr val="black"/>
              <a:schemeClr val="tx2">
                <a:tint val="45000"/>
                <a:satMod val="400000"/>
              </a:schemeClr>
            </a:duotone>
          </a:blip>
          <a:stretch>
            <a:fillRect/>
          </a:stretch>
        </p:blipFill>
        <p:spPr>
          <a:xfrm>
            <a:off x="4095750" y="3429000"/>
            <a:ext cx="8096250" cy="3429000"/>
          </a:xfrm>
          <a:prstGeom prst="rect">
            <a:avLst/>
          </a:prstGeom>
        </p:spPr>
      </p:pic>
    </p:spTree>
    <p:extLst>
      <p:ext uri="{BB962C8B-B14F-4D97-AF65-F5344CB8AC3E}">
        <p14:creationId xmlns:p14="http://schemas.microsoft.com/office/powerpoint/2010/main" val="385356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F854-312C-41CD-A31D-F2964F30A70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5369139-F044-49D0-A5E9-24D45F28EEC4}"/>
              </a:ext>
            </a:extLst>
          </p:cNvPr>
          <p:cNvSpPr>
            <a:spLocks noGrp="1"/>
          </p:cNvSpPr>
          <p:nvPr>
            <p:ph idx="1"/>
          </p:nvPr>
        </p:nvSpPr>
        <p:spPr/>
        <p:txBody>
          <a:bodyPr/>
          <a:lstStyle/>
          <a:p>
            <a:r>
              <a:rPr lang="en-US" dirty="0"/>
              <a:t>For twenty years, researchers at Germany’s University of Heidelberg used human corpses, those of adults and children, in high-speed automobile crash tests. </a:t>
            </a:r>
          </a:p>
        </p:txBody>
      </p:sp>
      <p:pic>
        <p:nvPicPr>
          <p:cNvPr id="4" name="Picture 3">
            <a:extLst>
              <a:ext uri="{FF2B5EF4-FFF2-40B4-BE49-F238E27FC236}">
                <a16:creationId xmlns:a16="http://schemas.microsoft.com/office/drawing/2014/main" id="{FDE493BC-9521-438C-A61A-F1347E891DA7}"/>
              </a:ext>
            </a:extLst>
          </p:cNvPr>
          <p:cNvPicPr>
            <a:picLocks noChangeAspect="1"/>
          </p:cNvPicPr>
          <p:nvPr/>
        </p:nvPicPr>
        <p:blipFill>
          <a:blip r:embed="rId2">
            <a:duotone>
              <a:prstClr val="black"/>
              <a:schemeClr val="accent4">
                <a:tint val="45000"/>
                <a:satMod val="400000"/>
              </a:schemeClr>
            </a:duotone>
          </a:blip>
          <a:stretch>
            <a:fillRect/>
          </a:stretch>
        </p:blipFill>
        <p:spPr>
          <a:xfrm>
            <a:off x="2789499" y="2997843"/>
            <a:ext cx="5451676" cy="3860157"/>
          </a:xfrm>
          <a:prstGeom prst="rect">
            <a:avLst/>
          </a:prstGeom>
          <a:ln>
            <a:noFill/>
          </a:ln>
          <a:effectLst>
            <a:softEdge rad="112500"/>
          </a:effectLst>
        </p:spPr>
      </p:pic>
    </p:spTree>
    <p:extLst>
      <p:ext uri="{BB962C8B-B14F-4D97-AF65-F5344CB8AC3E}">
        <p14:creationId xmlns:p14="http://schemas.microsoft.com/office/powerpoint/2010/main" val="10677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8B2B-8FEB-40F0-82F8-32750B390D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526A47-FD5B-4AE3-B2B3-FD8CD0A47E3B}"/>
              </a:ext>
            </a:extLst>
          </p:cNvPr>
          <p:cNvSpPr>
            <a:spLocks noGrp="1"/>
          </p:cNvSpPr>
          <p:nvPr>
            <p:ph idx="1"/>
          </p:nvPr>
        </p:nvSpPr>
        <p:spPr/>
        <p:txBody>
          <a:bodyPr/>
          <a:lstStyle/>
          <a:p>
            <a:r>
              <a:rPr lang="en-US" dirty="0"/>
              <a:t>Federal investigators in the United States have documented over ten years of fraud in some of the most important breast cancer research ever down. </a:t>
            </a:r>
          </a:p>
        </p:txBody>
      </p:sp>
      <p:pic>
        <p:nvPicPr>
          <p:cNvPr id="4" name="Picture 3">
            <a:extLst>
              <a:ext uri="{FF2B5EF4-FFF2-40B4-BE49-F238E27FC236}">
                <a16:creationId xmlns:a16="http://schemas.microsoft.com/office/drawing/2014/main" id="{AC65C1D6-8E78-4E3F-980E-F496EB3DF373}"/>
              </a:ext>
            </a:extLst>
          </p:cNvPr>
          <p:cNvPicPr>
            <a:picLocks noChangeAspect="1"/>
          </p:cNvPicPr>
          <p:nvPr/>
        </p:nvPicPr>
        <p:blipFill>
          <a:blip r:embed="rId2"/>
          <a:stretch>
            <a:fillRect/>
          </a:stretch>
        </p:blipFill>
        <p:spPr>
          <a:xfrm rot="16200000">
            <a:off x="4471987" y="2986268"/>
            <a:ext cx="3248025" cy="3871732"/>
          </a:xfrm>
          <a:prstGeom prst="rect">
            <a:avLst/>
          </a:prstGeom>
        </p:spPr>
      </p:pic>
    </p:spTree>
    <p:extLst>
      <p:ext uri="{BB962C8B-B14F-4D97-AF65-F5344CB8AC3E}">
        <p14:creationId xmlns:p14="http://schemas.microsoft.com/office/powerpoint/2010/main" val="208206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B82A-94F4-403F-A381-3DED94B4E2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FA1422-387B-4369-8275-CAAE417140F1}"/>
              </a:ext>
            </a:extLst>
          </p:cNvPr>
          <p:cNvSpPr>
            <a:spLocks noGrp="1"/>
          </p:cNvSpPr>
          <p:nvPr>
            <p:ph idx="1"/>
          </p:nvPr>
        </p:nvSpPr>
        <p:spPr/>
        <p:txBody>
          <a:bodyPr/>
          <a:lstStyle/>
          <a:p>
            <a:r>
              <a:rPr lang="en-US" dirty="0"/>
              <a:t>More often, however, sociologists routinely protect the rights of research subjects and avoid deceiving or harming them. </a:t>
            </a:r>
          </a:p>
          <a:p>
            <a:endParaRPr lang="en-US" dirty="0"/>
          </a:p>
          <a:p>
            <a:r>
              <a:rPr lang="en-US" dirty="0"/>
              <a:t>Mario </a:t>
            </a:r>
            <a:r>
              <a:rPr lang="en-US" dirty="0" err="1"/>
              <a:t>Brajuha</a:t>
            </a:r>
            <a:r>
              <a:rPr lang="en-US" dirty="0"/>
              <a:t> – graduate student</a:t>
            </a:r>
          </a:p>
          <a:p>
            <a:pPr lvl="1"/>
            <a:r>
              <a:rPr lang="en-US" dirty="0"/>
              <a:t>Kept detailed field notes while doing a participant observation study of a restaurant work. He was an employee at a restaurant with a suspect of arson. </a:t>
            </a:r>
          </a:p>
          <a:p>
            <a:pPr lvl="1"/>
            <a:r>
              <a:rPr lang="en-US" dirty="0"/>
              <a:t>The police had to subpoena his notes. </a:t>
            </a:r>
          </a:p>
        </p:txBody>
      </p:sp>
    </p:spTree>
    <p:extLst>
      <p:ext uri="{BB962C8B-B14F-4D97-AF65-F5344CB8AC3E}">
        <p14:creationId xmlns:p14="http://schemas.microsoft.com/office/powerpoint/2010/main" val="222454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C850-4271-4D4B-AE5F-0698F40EED8B}"/>
              </a:ext>
            </a:extLst>
          </p:cNvPr>
          <p:cNvSpPr>
            <a:spLocks noGrp="1"/>
          </p:cNvSpPr>
          <p:nvPr>
            <p:ph type="title"/>
          </p:nvPr>
        </p:nvSpPr>
        <p:spPr/>
        <p:txBody>
          <a:bodyPr/>
          <a:lstStyle/>
          <a:p>
            <a:r>
              <a:rPr lang="en-US" dirty="0"/>
              <a:t>What is sociology’s code of ethics? </a:t>
            </a:r>
          </a:p>
        </p:txBody>
      </p:sp>
      <p:sp>
        <p:nvSpPr>
          <p:cNvPr id="3" name="Content Placeholder 2">
            <a:extLst>
              <a:ext uri="{FF2B5EF4-FFF2-40B4-BE49-F238E27FC236}">
                <a16:creationId xmlns:a16="http://schemas.microsoft.com/office/drawing/2014/main" id="{6E7900D5-24AD-42D3-8840-7B728DE554BD}"/>
              </a:ext>
            </a:extLst>
          </p:cNvPr>
          <p:cNvSpPr>
            <a:spLocks noGrp="1"/>
          </p:cNvSpPr>
          <p:nvPr>
            <p:ph idx="1"/>
          </p:nvPr>
        </p:nvSpPr>
        <p:spPr/>
        <p:txBody>
          <a:bodyPr/>
          <a:lstStyle/>
          <a:p>
            <a:r>
              <a:rPr lang="en-US" dirty="0"/>
              <a:t>Conducting ethical research means showing objectivity, using superior research standards; reporting findings, and methods truthfully; and protecting the rights, privacy, integrity, dignity, and freedom of research subjects. </a:t>
            </a:r>
          </a:p>
        </p:txBody>
      </p:sp>
    </p:spTree>
    <p:extLst>
      <p:ext uri="{BB962C8B-B14F-4D97-AF65-F5344CB8AC3E}">
        <p14:creationId xmlns:p14="http://schemas.microsoft.com/office/powerpoint/2010/main" val="1375805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6617-2B49-40A7-A92D-EBE5EDF95B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4CBC74-3383-44A2-87F1-3D085075CD05}"/>
              </a:ext>
            </a:extLst>
          </p:cNvPr>
          <p:cNvSpPr>
            <a:spLocks noGrp="1"/>
          </p:cNvSpPr>
          <p:nvPr>
            <p:ph idx="1"/>
          </p:nvPr>
        </p:nvSpPr>
        <p:spPr/>
        <p:txBody>
          <a:bodyPr/>
          <a:lstStyle/>
          <a:p>
            <a:r>
              <a:rPr lang="en-US" dirty="0"/>
              <a:t>The American Sociological Association has published guidelines for conducting research.</a:t>
            </a:r>
          </a:p>
          <a:p>
            <a:endParaRPr lang="en-US" dirty="0"/>
          </a:p>
          <a:p>
            <a:r>
              <a:rPr lang="en-US" dirty="0"/>
              <a:t>The Code of Ethics is concerned with getting the greatest possible benefit with the least possible harm. </a:t>
            </a:r>
          </a:p>
          <a:p>
            <a:pPr marL="0" indent="0">
              <a:buNone/>
            </a:pPr>
            <a:r>
              <a:rPr lang="en-US" dirty="0"/>
              <a:t> </a:t>
            </a:r>
          </a:p>
        </p:txBody>
      </p:sp>
    </p:spTree>
    <p:extLst>
      <p:ext uri="{BB962C8B-B14F-4D97-AF65-F5344CB8AC3E}">
        <p14:creationId xmlns:p14="http://schemas.microsoft.com/office/powerpoint/2010/main" val="258351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2931-F7AC-4888-8226-C4DF468E0359}"/>
              </a:ext>
            </a:extLst>
          </p:cNvPr>
          <p:cNvSpPr>
            <a:spLocks noGrp="1"/>
          </p:cNvSpPr>
          <p:nvPr>
            <p:ph type="title"/>
          </p:nvPr>
        </p:nvSpPr>
        <p:spPr/>
        <p:txBody>
          <a:bodyPr>
            <a:normAutofit/>
          </a:bodyPr>
          <a:lstStyle/>
          <a:p>
            <a:r>
              <a:rPr lang="en-US" dirty="0"/>
              <a:t>Can researchers act ethically and still get the information they need? </a:t>
            </a:r>
          </a:p>
        </p:txBody>
      </p:sp>
      <p:sp>
        <p:nvSpPr>
          <p:cNvPr id="3" name="Content Placeholder 2">
            <a:extLst>
              <a:ext uri="{FF2B5EF4-FFF2-40B4-BE49-F238E27FC236}">
                <a16:creationId xmlns:a16="http://schemas.microsoft.com/office/drawing/2014/main" id="{F87489D1-539C-42BC-BA1E-B300DAA63806}"/>
              </a:ext>
            </a:extLst>
          </p:cNvPr>
          <p:cNvSpPr>
            <a:spLocks noGrp="1"/>
          </p:cNvSpPr>
          <p:nvPr>
            <p:ph idx="1"/>
          </p:nvPr>
        </p:nvSpPr>
        <p:spPr/>
        <p:txBody>
          <a:bodyPr/>
          <a:lstStyle/>
          <a:p>
            <a:r>
              <a:rPr lang="en-US" dirty="0"/>
              <a:t>Sometimes acting ethically is difficult. </a:t>
            </a:r>
          </a:p>
          <a:p>
            <a:endParaRPr lang="en-US" dirty="0"/>
          </a:p>
          <a:p>
            <a:r>
              <a:rPr lang="en-US" dirty="0"/>
              <a:t>The researcher must balance the interests of those being studied against the need for accurate, timely data. </a:t>
            </a:r>
          </a:p>
          <a:p>
            <a:endParaRPr lang="en-US" dirty="0"/>
          </a:p>
          <a:p>
            <a:r>
              <a:rPr lang="en-US" dirty="0"/>
              <a:t>Balance is the key to the issue of ethics. </a:t>
            </a:r>
          </a:p>
        </p:txBody>
      </p:sp>
    </p:spTree>
    <p:extLst>
      <p:ext uri="{BB962C8B-B14F-4D97-AF65-F5344CB8AC3E}">
        <p14:creationId xmlns:p14="http://schemas.microsoft.com/office/powerpoint/2010/main" val="348769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C9C4-A325-4581-9EC4-C760F754F1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C08C48-C3CC-43D4-8CC1-0D34DCE3855D}"/>
              </a:ext>
            </a:extLst>
          </p:cNvPr>
          <p:cNvSpPr>
            <a:spLocks noGrp="1"/>
          </p:cNvSpPr>
          <p:nvPr>
            <p:ph idx="1"/>
          </p:nvPr>
        </p:nvSpPr>
        <p:spPr/>
        <p:txBody>
          <a:bodyPr/>
          <a:lstStyle/>
          <a:p>
            <a:r>
              <a:rPr lang="en-US" dirty="0"/>
              <a:t>At the least, the people involved in sociological research should be protected from social, financial, or psychological damage or legal prosecution. </a:t>
            </a:r>
          </a:p>
        </p:txBody>
      </p:sp>
    </p:spTree>
    <p:extLst>
      <p:ext uri="{BB962C8B-B14F-4D97-AF65-F5344CB8AC3E}">
        <p14:creationId xmlns:p14="http://schemas.microsoft.com/office/powerpoint/2010/main" val="279118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4DA1-74D7-4F52-B909-2C4D2633695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5044A9E-5DCF-4457-9389-ACDC75C2367B}"/>
              </a:ext>
            </a:extLst>
          </p:cNvPr>
          <p:cNvSpPr>
            <a:spLocks noGrp="1"/>
          </p:cNvSpPr>
          <p:nvPr>
            <p:ph idx="1"/>
          </p:nvPr>
        </p:nvSpPr>
        <p:spPr/>
        <p:txBody>
          <a:bodyPr/>
          <a:lstStyle/>
          <a:p>
            <a:r>
              <a:rPr lang="en-US" dirty="0"/>
              <a:t>Project- look up more unethical research projects</a:t>
            </a:r>
          </a:p>
          <a:p>
            <a:r>
              <a:rPr lang="en-US" dirty="0"/>
              <a:t> The American Sociological Association – Code of Ethics website</a:t>
            </a:r>
          </a:p>
          <a:p>
            <a:r>
              <a:rPr lang="en-US" dirty="0"/>
              <a:t>Lawsuits from sociological research  </a:t>
            </a:r>
          </a:p>
          <a:p>
            <a:endParaRPr lang="en-US" dirty="0"/>
          </a:p>
        </p:txBody>
      </p:sp>
    </p:spTree>
    <p:extLst>
      <p:ext uri="{BB962C8B-B14F-4D97-AF65-F5344CB8AC3E}">
        <p14:creationId xmlns:p14="http://schemas.microsoft.com/office/powerpoint/2010/main" val="422514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82E9-5AAB-482D-8A1B-78F939350AD2}"/>
              </a:ext>
            </a:extLst>
          </p:cNvPr>
          <p:cNvSpPr>
            <a:spLocks noGrp="1"/>
          </p:cNvSpPr>
          <p:nvPr>
            <p:ph type="title"/>
          </p:nvPr>
        </p:nvSpPr>
        <p:spPr/>
        <p:txBody>
          <a:bodyPr>
            <a:normAutofit/>
          </a:bodyPr>
          <a:lstStyle/>
          <a:p>
            <a:r>
              <a:rPr lang="en-US" sz="6000" u="sng" dirty="0"/>
              <a:t>Steps for Doing Research </a:t>
            </a:r>
          </a:p>
        </p:txBody>
      </p:sp>
      <p:sp>
        <p:nvSpPr>
          <p:cNvPr id="3" name="Content Placeholder 2">
            <a:extLst>
              <a:ext uri="{FF2B5EF4-FFF2-40B4-BE49-F238E27FC236}">
                <a16:creationId xmlns:a16="http://schemas.microsoft.com/office/drawing/2014/main" id="{BAF78412-F74F-4925-97FE-718B7E37FCDD}"/>
              </a:ext>
            </a:extLst>
          </p:cNvPr>
          <p:cNvSpPr>
            <a:spLocks noGrp="1"/>
          </p:cNvSpPr>
          <p:nvPr>
            <p:ph idx="1"/>
          </p:nvPr>
        </p:nvSpPr>
        <p:spPr/>
        <p:txBody>
          <a:bodyPr>
            <a:normAutofit/>
          </a:bodyPr>
          <a:lstStyle/>
          <a:p>
            <a:r>
              <a:rPr lang="en-US" sz="4000" dirty="0"/>
              <a:t>Scientific Method</a:t>
            </a:r>
          </a:p>
          <a:p>
            <a:pPr lvl="1"/>
            <a:r>
              <a:rPr lang="en-US" sz="4000" dirty="0"/>
              <a:t>Involves the pursuit of knowledge in a systematic way. </a:t>
            </a:r>
          </a:p>
        </p:txBody>
      </p:sp>
    </p:spTree>
    <p:extLst>
      <p:ext uri="{BB962C8B-B14F-4D97-AF65-F5344CB8AC3E}">
        <p14:creationId xmlns:p14="http://schemas.microsoft.com/office/powerpoint/2010/main" val="407084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E503-01EA-48DC-B164-0128B3C979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633559-33E8-4152-B668-66DA6A4C7A68}"/>
              </a:ext>
            </a:extLst>
          </p:cNvPr>
          <p:cNvSpPr>
            <a:spLocks noGrp="1"/>
          </p:cNvSpPr>
          <p:nvPr>
            <p:ph idx="1"/>
          </p:nvPr>
        </p:nvSpPr>
        <p:spPr/>
        <p:txBody>
          <a:bodyPr>
            <a:noAutofit/>
          </a:bodyPr>
          <a:lstStyle/>
          <a:p>
            <a:pPr marL="514350" indent="-514350">
              <a:buAutoNum type="arabicPeriod"/>
            </a:pPr>
            <a:r>
              <a:rPr lang="en-US" sz="4000" dirty="0"/>
              <a:t>Identify the Problem</a:t>
            </a:r>
          </a:p>
          <a:p>
            <a:pPr marL="514350" indent="-514350">
              <a:buAutoNum type="arabicPeriod"/>
            </a:pPr>
            <a:r>
              <a:rPr lang="en-US" sz="4000" dirty="0"/>
              <a:t>Review the Literature </a:t>
            </a:r>
          </a:p>
          <a:p>
            <a:pPr marL="514350" indent="-514350">
              <a:buAutoNum type="arabicPeriod"/>
            </a:pPr>
            <a:r>
              <a:rPr lang="en-US" sz="4000" dirty="0"/>
              <a:t>Formulate Hypothesis</a:t>
            </a:r>
          </a:p>
          <a:p>
            <a:pPr marL="514350" indent="-514350">
              <a:buAutoNum type="arabicPeriod"/>
            </a:pPr>
            <a:r>
              <a:rPr lang="en-US" sz="4000" dirty="0"/>
              <a:t>Develop a Research Design </a:t>
            </a:r>
          </a:p>
          <a:p>
            <a:pPr marL="514350" indent="-514350">
              <a:buAutoNum type="arabicPeriod"/>
            </a:pPr>
            <a:r>
              <a:rPr lang="en-US" sz="4000" dirty="0"/>
              <a:t>Collect Data</a:t>
            </a:r>
          </a:p>
          <a:p>
            <a:pPr marL="514350" indent="-514350">
              <a:buAutoNum type="arabicPeriod"/>
            </a:pPr>
            <a:r>
              <a:rPr lang="en-US" sz="4000" dirty="0"/>
              <a:t>Analyze Data</a:t>
            </a:r>
          </a:p>
          <a:p>
            <a:pPr marL="514350" indent="-514350">
              <a:buAutoNum type="arabicPeriod"/>
            </a:pPr>
            <a:r>
              <a:rPr lang="en-US" sz="4000" dirty="0"/>
              <a:t>State Findings and Conclusions </a:t>
            </a:r>
          </a:p>
        </p:txBody>
      </p:sp>
    </p:spTree>
    <p:extLst>
      <p:ext uri="{BB962C8B-B14F-4D97-AF65-F5344CB8AC3E}">
        <p14:creationId xmlns:p14="http://schemas.microsoft.com/office/powerpoint/2010/main" val="147144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6834-F86C-4C88-90C8-D97DC7DC42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915CAA-65F9-4822-A19B-A32DF6C46E5B}"/>
              </a:ext>
            </a:extLst>
          </p:cNvPr>
          <p:cNvSpPr>
            <a:spLocks noGrp="1"/>
          </p:cNvSpPr>
          <p:nvPr>
            <p:ph idx="1"/>
          </p:nvPr>
        </p:nvSpPr>
        <p:spPr/>
        <p:txBody>
          <a:bodyPr/>
          <a:lstStyle/>
          <a:p>
            <a:r>
              <a:rPr lang="en-US" sz="4400" dirty="0"/>
              <a:t>Hypothesis- a testable statement of relationships among well-defined variables. </a:t>
            </a:r>
          </a:p>
          <a:p>
            <a:endParaRPr lang="en-US" dirty="0"/>
          </a:p>
          <a:p>
            <a:endParaRPr lang="en-US" dirty="0"/>
          </a:p>
          <a:p>
            <a:endParaRPr lang="en-US" dirty="0"/>
          </a:p>
        </p:txBody>
      </p:sp>
    </p:spTree>
    <p:extLst>
      <p:ext uri="{BB962C8B-B14F-4D97-AF65-F5344CB8AC3E}">
        <p14:creationId xmlns:p14="http://schemas.microsoft.com/office/powerpoint/2010/main" val="10631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0794-7FCD-4798-A66A-7685913950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99C487-B635-4ACC-A8C8-7BA455B73AC9}"/>
              </a:ext>
            </a:extLst>
          </p:cNvPr>
          <p:cNvSpPr>
            <a:spLocks noGrp="1"/>
          </p:cNvSpPr>
          <p:nvPr>
            <p:ph idx="1"/>
          </p:nvPr>
        </p:nvSpPr>
        <p:spPr/>
        <p:txBody>
          <a:bodyPr>
            <a:normAutofit/>
          </a:bodyPr>
          <a:lstStyle/>
          <a:p>
            <a:r>
              <a:rPr lang="en-US" sz="4000" dirty="0"/>
              <a:t>Developing a Research Design</a:t>
            </a:r>
          </a:p>
          <a:p>
            <a:pPr lvl="1"/>
            <a:r>
              <a:rPr lang="en-US" sz="4000" dirty="0"/>
              <a:t>States the procedures the researcher will follow for collecting and analyzing data. </a:t>
            </a:r>
          </a:p>
        </p:txBody>
      </p:sp>
    </p:spTree>
    <p:extLst>
      <p:ext uri="{BB962C8B-B14F-4D97-AF65-F5344CB8AC3E}">
        <p14:creationId xmlns:p14="http://schemas.microsoft.com/office/powerpoint/2010/main" val="153808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02BD-8824-4D7C-B630-65AF98A86AD9}"/>
              </a:ext>
            </a:extLst>
          </p:cNvPr>
          <p:cNvSpPr>
            <a:spLocks noGrp="1"/>
          </p:cNvSpPr>
          <p:nvPr>
            <p:ph type="title"/>
          </p:nvPr>
        </p:nvSpPr>
        <p:spPr/>
        <p:txBody>
          <a:bodyPr>
            <a:noAutofit/>
          </a:bodyPr>
          <a:lstStyle/>
          <a:p>
            <a:r>
              <a:rPr lang="en-US" sz="5400" dirty="0"/>
              <a:t>Realistically, do sociologists follow these steps? </a:t>
            </a:r>
          </a:p>
        </p:txBody>
      </p:sp>
      <p:sp>
        <p:nvSpPr>
          <p:cNvPr id="3" name="Content Placeholder 2">
            <a:extLst>
              <a:ext uri="{FF2B5EF4-FFF2-40B4-BE49-F238E27FC236}">
                <a16:creationId xmlns:a16="http://schemas.microsoft.com/office/drawing/2014/main" id="{F82C1224-D0EA-4F37-B1EE-AFF019F56BEE}"/>
              </a:ext>
            </a:extLst>
          </p:cNvPr>
          <p:cNvSpPr>
            <a:spLocks noGrp="1"/>
          </p:cNvSpPr>
          <p:nvPr>
            <p:ph idx="1"/>
          </p:nvPr>
        </p:nvSpPr>
        <p:spPr/>
        <p:txBody>
          <a:bodyPr/>
          <a:lstStyle/>
          <a:p>
            <a:pPr lvl="1"/>
            <a:r>
              <a:rPr lang="en-US" sz="3600" dirty="0"/>
              <a:t>The research model is too rigid to be used in studying human society </a:t>
            </a:r>
          </a:p>
          <a:p>
            <a:pPr marL="457200" lvl="1" indent="0">
              <a:buNone/>
            </a:pPr>
            <a:endParaRPr lang="en-US" sz="3600" dirty="0"/>
          </a:p>
          <a:p>
            <a:pPr lvl="1"/>
            <a:r>
              <a:rPr lang="en-US" sz="3600" dirty="0"/>
              <a:t>The model is followed, just not always followed mechanically </a:t>
            </a:r>
          </a:p>
          <a:p>
            <a:pPr marL="457200" lvl="1" indent="0">
              <a:buNone/>
            </a:pPr>
            <a:endParaRPr lang="en-US" sz="3600" dirty="0"/>
          </a:p>
          <a:p>
            <a:pPr lvl="1"/>
            <a:r>
              <a:rPr lang="en-US" sz="3600" dirty="0"/>
              <a:t>May conduct exploratory studies prior to stating  hypothesis and developing research. </a:t>
            </a:r>
          </a:p>
          <a:p>
            <a:pPr lvl="1"/>
            <a:endParaRPr lang="en-US" dirty="0"/>
          </a:p>
        </p:txBody>
      </p:sp>
    </p:spTree>
    <p:extLst>
      <p:ext uri="{BB962C8B-B14F-4D97-AF65-F5344CB8AC3E}">
        <p14:creationId xmlns:p14="http://schemas.microsoft.com/office/powerpoint/2010/main" val="2178127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EF10-2AFE-4C4A-B10B-1E7CF9BBFD63}"/>
              </a:ext>
            </a:extLst>
          </p:cNvPr>
          <p:cNvSpPr>
            <a:spLocks noGrp="1"/>
          </p:cNvSpPr>
          <p:nvPr>
            <p:ph type="title"/>
          </p:nvPr>
        </p:nvSpPr>
        <p:spPr/>
        <p:txBody>
          <a:bodyPr/>
          <a:lstStyle/>
          <a:p>
            <a:r>
              <a:rPr lang="en-US" dirty="0"/>
              <a:t>Ethics in Social Research </a:t>
            </a:r>
          </a:p>
        </p:txBody>
      </p:sp>
      <p:sp>
        <p:nvSpPr>
          <p:cNvPr id="3" name="Content Placeholder 2">
            <a:extLst>
              <a:ext uri="{FF2B5EF4-FFF2-40B4-BE49-F238E27FC236}">
                <a16:creationId xmlns:a16="http://schemas.microsoft.com/office/drawing/2014/main" id="{B24F3F14-1836-47BC-991F-9F034CC4769C}"/>
              </a:ext>
            </a:extLst>
          </p:cNvPr>
          <p:cNvSpPr>
            <a:spLocks noGrp="1"/>
          </p:cNvSpPr>
          <p:nvPr>
            <p:ph idx="1"/>
          </p:nvPr>
        </p:nvSpPr>
        <p:spPr/>
        <p:txBody>
          <a:bodyPr>
            <a:normAutofit/>
          </a:bodyPr>
          <a:lstStyle/>
          <a:p>
            <a:r>
              <a:rPr lang="en-US" sz="4000" dirty="0"/>
              <a:t>Research is a distinctly human activity. </a:t>
            </a:r>
          </a:p>
          <a:p>
            <a:r>
              <a:rPr lang="en-US" sz="4000" dirty="0"/>
              <a:t>There are principals for conducting research, such as objectivity and verifiability. </a:t>
            </a:r>
          </a:p>
          <a:p>
            <a:endParaRPr lang="en-US" sz="4000" dirty="0"/>
          </a:p>
          <a:p>
            <a:r>
              <a:rPr lang="en-US" sz="4000" dirty="0"/>
              <a:t>Scientists do fail to live up to these principles. </a:t>
            </a:r>
          </a:p>
        </p:txBody>
      </p:sp>
    </p:spTree>
    <p:extLst>
      <p:ext uri="{BB962C8B-B14F-4D97-AF65-F5344CB8AC3E}">
        <p14:creationId xmlns:p14="http://schemas.microsoft.com/office/powerpoint/2010/main" val="66803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3BA3-A5ED-4030-8E03-F713447064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AFC363-F68B-4AB4-8FB3-E3011E52BA58}"/>
              </a:ext>
            </a:extLst>
          </p:cNvPr>
          <p:cNvSpPr>
            <a:spLocks noGrp="1"/>
          </p:cNvSpPr>
          <p:nvPr>
            <p:ph idx="1"/>
          </p:nvPr>
        </p:nvSpPr>
        <p:spPr/>
        <p:txBody>
          <a:bodyPr>
            <a:normAutofit/>
          </a:bodyPr>
          <a:lstStyle/>
          <a:p>
            <a:r>
              <a:rPr lang="en-US" sz="4800" dirty="0"/>
              <a:t>Unfortunately, there is a long list of examples of ethical lapses in medical research. </a:t>
            </a:r>
          </a:p>
        </p:txBody>
      </p:sp>
    </p:spTree>
    <p:extLst>
      <p:ext uri="{BB962C8B-B14F-4D97-AF65-F5344CB8AC3E}">
        <p14:creationId xmlns:p14="http://schemas.microsoft.com/office/powerpoint/2010/main" val="70140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FD99-33AF-4C91-8924-1945788A9E8F}"/>
              </a:ext>
            </a:extLst>
          </p:cNvPr>
          <p:cNvSpPr>
            <a:spLocks noGrp="1"/>
          </p:cNvSpPr>
          <p:nvPr>
            <p:ph type="title"/>
          </p:nvPr>
        </p:nvSpPr>
        <p:spPr/>
        <p:txBody>
          <a:bodyPr>
            <a:normAutofit/>
          </a:bodyPr>
          <a:lstStyle/>
          <a:p>
            <a:r>
              <a:rPr lang="en-US" sz="5400" dirty="0"/>
              <a:t>The Nuremberg Trials </a:t>
            </a:r>
          </a:p>
        </p:txBody>
      </p:sp>
      <p:sp>
        <p:nvSpPr>
          <p:cNvPr id="3" name="Content Placeholder 2">
            <a:extLst>
              <a:ext uri="{FF2B5EF4-FFF2-40B4-BE49-F238E27FC236}">
                <a16:creationId xmlns:a16="http://schemas.microsoft.com/office/drawing/2014/main" id="{2EC745F2-1E6D-4405-B219-8F6E8B3DB724}"/>
              </a:ext>
            </a:extLst>
          </p:cNvPr>
          <p:cNvSpPr>
            <a:spLocks noGrp="1"/>
          </p:cNvSpPr>
          <p:nvPr>
            <p:ph idx="1"/>
          </p:nvPr>
        </p:nvSpPr>
        <p:spPr/>
        <p:txBody>
          <a:bodyPr/>
          <a:lstStyle/>
          <a:p>
            <a:r>
              <a:rPr lang="en-US" sz="3200" dirty="0"/>
              <a:t>16 Nazi doctors were convicted of conducting sadistic experiments on concentration camp inmates. </a:t>
            </a:r>
          </a:p>
          <a:p>
            <a:endParaRPr lang="en-US" dirty="0"/>
          </a:p>
          <a:p>
            <a:pPr marL="0" indent="0">
              <a:buNone/>
            </a:pPr>
            <a:endParaRPr lang="en-US" dirty="0"/>
          </a:p>
        </p:txBody>
      </p:sp>
      <p:pic>
        <p:nvPicPr>
          <p:cNvPr id="4" name="Picture 3">
            <a:extLst>
              <a:ext uri="{FF2B5EF4-FFF2-40B4-BE49-F238E27FC236}">
                <a16:creationId xmlns:a16="http://schemas.microsoft.com/office/drawing/2014/main" id="{D93EB4EB-D3D1-48F2-B833-71F88B8D1B2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0" y="2711303"/>
            <a:ext cx="5773479" cy="4146698"/>
          </a:xfrm>
          <a:prstGeom prst="rect">
            <a:avLst/>
          </a:prstGeom>
        </p:spPr>
      </p:pic>
      <p:pic>
        <p:nvPicPr>
          <p:cNvPr id="5" name="Picture 4">
            <a:extLst>
              <a:ext uri="{FF2B5EF4-FFF2-40B4-BE49-F238E27FC236}">
                <a16:creationId xmlns:a16="http://schemas.microsoft.com/office/drawing/2014/main" id="{C258BA34-B8D0-4054-B791-C11D6C7513B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5773479" y="2711302"/>
            <a:ext cx="6418521" cy="4146698"/>
          </a:xfrm>
          <a:prstGeom prst="rect">
            <a:avLst/>
          </a:prstGeom>
        </p:spPr>
      </p:pic>
    </p:spTree>
    <p:extLst>
      <p:ext uri="{BB962C8B-B14F-4D97-AF65-F5344CB8AC3E}">
        <p14:creationId xmlns:p14="http://schemas.microsoft.com/office/powerpoint/2010/main" val="2933397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2242</TotalTime>
  <Words>503</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Chapter 2 Section 3: Procedures and Ethics in Research </vt:lpstr>
      <vt:lpstr>Steps for Doing Research </vt:lpstr>
      <vt:lpstr>PowerPoint Presentation</vt:lpstr>
      <vt:lpstr>PowerPoint Presentation</vt:lpstr>
      <vt:lpstr>PowerPoint Presentation</vt:lpstr>
      <vt:lpstr>Realistically, do sociologists follow these steps? </vt:lpstr>
      <vt:lpstr>Ethics in Social Research </vt:lpstr>
      <vt:lpstr>PowerPoint Presentation</vt:lpstr>
      <vt:lpstr>The Nuremberg Trials </vt:lpstr>
      <vt:lpstr>PowerPoint Presentation</vt:lpstr>
      <vt:lpstr>PowerPoint Presentation</vt:lpstr>
      <vt:lpstr>PowerPoint Presentation</vt:lpstr>
      <vt:lpstr>PowerPoint Presentation</vt:lpstr>
      <vt:lpstr>What is sociology’s code of ethics? </vt:lpstr>
      <vt:lpstr>PowerPoint Presentation</vt:lpstr>
      <vt:lpstr>Can researchers act ethically and still get the information they need?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Section 3: Procedures and Ethics in Research </dc:title>
  <dc:creator>Tyler Moudry</dc:creator>
  <cp:lastModifiedBy>Tyler Moudry</cp:lastModifiedBy>
  <cp:revision>7</cp:revision>
  <dcterms:created xsi:type="dcterms:W3CDTF">2018-10-07T18:34:53Z</dcterms:created>
  <dcterms:modified xsi:type="dcterms:W3CDTF">2018-10-09T07:57:31Z</dcterms:modified>
</cp:coreProperties>
</file>