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B2BE7-EADD-45DC-8A65-4FDC012A9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36A631-E690-4DC1-8323-F91A5D7A1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ED7FE-DBA1-45FE-83D1-51849497F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05D8-734F-46D6-8B61-AF8E54BC54B3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DCE4F-627F-40EC-A935-E3CF44069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BD063-B58B-44D6-8D11-118D6130B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33E6-2228-4446-8727-102FD240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16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67AE-1912-4CEA-A703-D67625BA3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A017FE-119F-4B17-A2A0-9ED5EFC7C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672FA-4AD1-4DC1-AEF4-7D8599CB9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05D8-734F-46D6-8B61-AF8E54BC54B3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20D63-2499-4C03-AD4A-865A45D59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55F19-AD8B-4163-9531-1D9689349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33E6-2228-4446-8727-102FD240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54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0836BD-9522-4722-93AA-46554343A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A63DF6-C36D-4D6A-B998-D787F869B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C5296-46D4-4684-8A07-67E4CDFFF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05D8-734F-46D6-8B61-AF8E54BC54B3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8111B-AEB0-46D2-AAC5-7924B8F56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268A-5AE8-4A1E-9675-1C90C58A0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33E6-2228-4446-8727-102FD240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20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C419D-9FB2-4801-ADEB-1A3C34A0D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660A8-A771-4FC1-B8FC-EB3FA9388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23588-74FD-48EC-A393-71C6B99A6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05D8-734F-46D6-8B61-AF8E54BC54B3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6EC5A-24DC-4BBC-A1AF-5880A8D4C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1FE7A-479B-4161-A5F4-C72F1B8A0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33E6-2228-4446-8727-102FD240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5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AE8F7-C4E4-41DD-89A1-C4BD8A510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C0836-B24A-4E6C-8FBC-BF219F901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12433-680A-4AA5-833C-CF824807E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05D8-734F-46D6-8B61-AF8E54BC54B3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037D1-6EF6-44A4-948A-4F9E4B300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A7A15-94A7-434E-884C-BE662B26A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33E6-2228-4446-8727-102FD240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21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C2CB4-F645-4F5F-9A5D-79F5D9F04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FB3B7-BE2F-4A5E-B075-50CEF15E4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0347B-BE47-4D7D-AF81-0C7C8ADE8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BB5F75-809A-4F5F-9E78-7CAC2DDD5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05D8-734F-46D6-8B61-AF8E54BC54B3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8C109-2D78-4BBA-8FE7-CD9E6738D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D417F-0E34-4575-A8BB-B0B712F7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33E6-2228-4446-8727-102FD240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7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6208D-4157-4AFD-B465-0E5C7245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9D04E-8E5E-457F-8AAA-03EC7DF13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3A67A8-A42A-4361-A990-D5C5FE606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767BEA-67A8-4EDD-A4F4-E66BE1E582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D1EE1C-C53E-4BC5-8FD7-A6B9CF4AFB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C8785B-4A6B-4394-B208-EFB7A1603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05D8-734F-46D6-8B61-AF8E54BC54B3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6521FD-2973-40C9-B58D-DCE3BCB37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6C813A-3F00-47C3-957E-8BF39B79D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33E6-2228-4446-8727-102FD240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88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2AB05-48DA-4622-BCD5-69EBE2ABA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4A1389-482B-4168-8BA8-E11A8D101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05D8-734F-46D6-8B61-AF8E54BC54B3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B6972-CF61-492C-B0A6-414663023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F46AB-2B25-4256-899C-D292541A0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33E6-2228-4446-8727-102FD240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8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02B7B4-4094-4AD7-9F01-0F51FC8CF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05D8-734F-46D6-8B61-AF8E54BC54B3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435EB2-9053-44E0-8AF6-954156036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98C9E0-D1D4-431D-9597-F7D514A5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33E6-2228-4446-8727-102FD240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55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3D5B8-BB34-4376-8E1A-D1DFE3F73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BBF23-00FE-46EE-9C8B-7EE4407B2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AF1E8-7C2F-4FD4-ABFD-A425946E7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B9067A-A71D-4A79-B95D-E261A2036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05D8-734F-46D6-8B61-AF8E54BC54B3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374992-7AF2-419C-B404-2C03D29DE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42540-3586-4FC4-A4CE-F4557DB39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33E6-2228-4446-8727-102FD240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817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9823C-B725-4149-835F-C78224198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5137F8-6B6D-4F37-B54C-78DD7E4478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3AF1E-894C-491A-AFE7-9158247A4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DDA3B5-2745-4CF4-B65E-FADD3A531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F05D8-734F-46D6-8B61-AF8E54BC54B3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F52F5-793B-48C9-8997-C136116CA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0CD3A-F4BD-42A7-86A6-3CEDC5F92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E33E6-2228-4446-8727-102FD240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998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02186C-4BCF-4D3B-94B7-1E28E53F8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47D2A9-5B74-48C9-A0CC-F4B86325C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8037D-B456-4CEA-AD0E-0A9405804F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F05D8-734F-46D6-8B61-AF8E54BC54B3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7690D-FAD2-4C7E-97C4-EAE9A7CE8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C8A54-08C7-4E00-8BBE-23DCADC70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E33E6-2228-4446-8727-102FD2405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8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34423-3552-4DE1-918B-25E2E718F9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Chapter 2 Sociologists Doing Research </a:t>
            </a:r>
            <a:br>
              <a:rPr lang="en-US" dirty="0"/>
            </a:br>
            <a:r>
              <a:rPr lang="en-US" dirty="0"/>
              <a:t>Section 1: Research Methods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398C10-B193-43BC-982D-718B567A23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30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92215-49FC-4821-B760-831A303E9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97322-C4F1-41AB-8576-0F672D76F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United States Census Bureau</a:t>
            </a:r>
          </a:p>
          <a:p>
            <a:pPr lvl="1"/>
            <a:r>
              <a:rPr lang="en-US" dirty="0"/>
              <a:t>responsible for producing data about the American people and economy.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667F8D-DD22-4DA7-8921-0B8E6D00C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571750"/>
            <a:ext cx="762000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3470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089B7-E354-47B8-989A-5149ECF3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D67E1-9887-4670-8C45-9AF1C7FC3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The Gallup Poll</a:t>
            </a:r>
          </a:p>
          <a:p>
            <a:pPr lvl="1"/>
            <a:r>
              <a:rPr lang="en-US" dirty="0"/>
              <a:t> an assessment of public opinion by the questioning of a statistically representative sample.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697148-0F3F-47DA-B8ED-90751EB94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933" y="3049117"/>
            <a:ext cx="6126480" cy="357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34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E92C4-2DA8-490F-A741-1BB43FC9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07FC9-7280-41B3-A201-56CBF10EF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Harris Poll</a:t>
            </a:r>
          </a:p>
          <a:p>
            <a:pPr lvl="1"/>
            <a:r>
              <a:rPr lang="en-US" dirty="0"/>
              <a:t>Harris Insights &amp; Analytics Company 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DAE166-1E05-4DA4-9597-D59C76C95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723" y="3101241"/>
            <a:ext cx="6492240" cy="352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93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52B32-ACB0-43E6-B0A2-22C6B7472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representative samples selected?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7DFD5-FA34-4298-9D9E-B40CD4720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 or chance selection. </a:t>
            </a:r>
          </a:p>
          <a:p>
            <a:r>
              <a:rPr lang="en-US" dirty="0"/>
              <a:t>Assigning each member a number and selecting each one randomly. </a:t>
            </a:r>
          </a:p>
        </p:txBody>
      </p:sp>
    </p:spTree>
    <p:extLst>
      <p:ext uri="{BB962C8B-B14F-4D97-AF65-F5344CB8AC3E}">
        <p14:creationId xmlns:p14="http://schemas.microsoft.com/office/powerpoint/2010/main" val="1928251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762C2-9534-4A4B-9FD0-E2B3406FA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survey information gathered?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9A715-3D87-4C5C-BD68-C8E978EA2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Questionnaire </a:t>
            </a:r>
          </a:p>
          <a:p>
            <a:pPr lvl="1"/>
            <a:r>
              <a:rPr lang="en-US" dirty="0"/>
              <a:t>A written set of questions that survey participants answer by themselves.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Interview </a:t>
            </a:r>
          </a:p>
          <a:p>
            <a:pPr lvl="1"/>
            <a:r>
              <a:rPr lang="en-US" dirty="0"/>
              <a:t>A trained interviewer askes questions and records the answers. </a:t>
            </a:r>
          </a:p>
        </p:txBody>
      </p:sp>
    </p:spTree>
    <p:extLst>
      <p:ext uri="{BB962C8B-B14F-4D97-AF65-F5344CB8AC3E}">
        <p14:creationId xmlns:p14="http://schemas.microsoft.com/office/powerpoint/2010/main" val="753748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87BFE-D9D5-494D-8C3D-CED3E9EF4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D9E7D-0BC4-46DD-BCB5-D249E314B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u="sng" dirty="0"/>
              <a:t>Closed-ended questions</a:t>
            </a:r>
          </a:p>
          <a:p>
            <a:pPr lvl="1"/>
            <a:r>
              <a:rPr lang="en-US" dirty="0"/>
              <a:t>A person answers by choosing from a limited, predetermined set of responses (multiple choice questions). </a:t>
            </a:r>
          </a:p>
          <a:p>
            <a:pPr lvl="1"/>
            <a:r>
              <a:rPr lang="en-US" dirty="0"/>
              <a:t>Sometimes fail to uncover underlying attitudes and opinions.</a:t>
            </a:r>
          </a:p>
          <a:p>
            <a:pPr lvl="1"/>
            <a:r>
              <a:rPr lang="en-US" dirty="0"/>
              <a:t>Easier to tabulate and compare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i="1" u="sng" dirty="0"/>
              <a:t>Open-ended questions </a:t>
            </a:r>
          </a:p>
          <a:p>
            <a:pPr lvl="1"/>
            <a:r>
              <a:rPr lang="en-US" dirty="0"/>
              <a:t>Ask the person to answer in his or her own words. </a:t>
            </a:r>
          </a:p>
          <a:p>
            <a:pPr lvl="1"/>
            <a:r>
              <a:rPr lang="en-US" dirty="0"/>
              <a:t>Can reveal many attitudes. </a:t>
            </a:r>
          </a:p>
          <a:p>
            <a:pPr lvl="1"/>
            <a:r>
              <a:rPr lang="en-US" dirty="0"/>
              <a:t>Answers not easy to quantify or compare. </a:t>
            </a:r>
          </a:p>
          <a:p>
            <a:pPr lvl="1"/>
            <a:r>
              <a:rPr lang="en-US" dirty="0"/>
              <a:t>Possible rephrasing of the question.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02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1ACEF-59B5-4324-8881-30EF696DA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2E20E-BB9C-496B-BBC3-674DC7BD9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Pre-collected information. </a:t>
            </a:r>
          </a:p>
          <a:p>
            <a:endParaRPr lang="en-US" dirty="0"/>
          </a:p>
          <a:p>
            <a:r>
              <a:rPr lang="en-US" dirty="0"/>
              <a:t>The first sociologists to use statistics in a sociological study- Emile Durkheim- relied on pre-collected data.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CE693B-6192-4F71-9F8C-EE2FF8C6E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202" y="3748464"/>
            <a:ext cx="5577840" cy="3109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559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5CA26-9ABB-4B33-A719-1099C5F59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for secondary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D8A4D-545F-49EB-A076-DCBF0BC54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Government reports </a:t>
            </a:r>
          </a:p>
          <a:p>
            <a:r>
              <a:rPr lang="en-US" dirty="0"/>
              <a:t>Company records</a:t>
            </a:r>
          </a:p>
          <a:p>
            <a:r>
              <a:rPr lang="en-US" dirty="0"/>
              <a:t>Voting lists</a:t>
            </a:r>
          </a:p>
          <a:p>
            <a:r>
              <a:rPr lang="en-US" dirty="0"/>
              <a:t>Prison records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729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444F7-1B94-48C6-AEA1-E537295BB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82FA6-AA34-48F1-B2AF-07DE3539F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United States Census Bureau </a:t>
            </a:r>
            <a:r>
              <a:rPr lang="en-US" dirty="0"/>
              <a:t>is one of the most important sources of pre-collected data for American sociologists. </a:t>
            </a:r>
          </a:p>
          <a:p>
            <a:endParaRPr lang="en-US" dirty="0"/>
          </a:p>
          <a:p>
            <a:r>
              <a:rPr lang="en-US" dirty="0"/>
              <a:t>Conducted every ten years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Income, education, race, sex, age, marital status, occupation, and death and birth rates. </a:t>
            </a:r>
          </a:p>
        </p:txBody>
      </p:sp>
    </p:spTree>
    <p:extLst>
      <p:ext uri="{BB962C8B-B14F-4D97-AF65-F5344CB8AC3E}">
        <p14:creationId xmlns:p14="http://schemas.microsoft.com/office/powerpoint/2010/main" val="2049563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BCD0D-9316-4C8E-A56B-28567A9C7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D57DC-A463-446E-ADD2-2DCFFCDEE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U.S. Department of Labor </a:t>
            </a:r>
          </a:p>
          <a:p>
            <a:pPr lvl="1"/>
            <a:r>
              <a:rPr lang="en-US" dirty="0"/>
              <a:t>Unemployment levels </a:t>
            </a:r>
          </a:p>
          <a:p>
            <a:endParaRPr lang="en-US" dirty="0"/>
          </a:p>
          <a:p>
            <a:r>
              <a:rPr lang="en-US" dirty="0"/>
              <a:t>The U.S. Department of Commerce </a:t>
            </a:r>
          </a:p>
          <a:p>
            <a:pPr lvl="1"/>
            <a:r>
              <a:rPr lang="en-US" dirty="0"/>
              <a:t>Issues monthly reports on various aspects of the economy </a:t>
            </a:r>
          </a:p>
        </p:txBody>
      </p:sp>
    </p:spTree>
    <p:extLst>
      <p:ext uri="{BB962C8B-B14F-4D97-AF65-F5344CB8AC3E}">
        <p14:creationId xmlns:p14="http://schemas.microsoft.com/office/powerpoint/2010/main" val="411171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3CDBE-EDA6-49E7-B7BA-98A1BEE6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Research in the Social Sciences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4D8BB-E850-4D10-91B1-6CBE7A668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goal of sociological research: </a:t>
            </a:r>
          </a:p>
          <a:p>
            <a:pPr lvl="1"/>
            <a:r>
              <a:rPr lang="en-US" dirty="0"/>
              <a:t>Test common sense assumptions </a:t>
            </a:r>
          </a:p>
          <a:p>
            <a:pPr lvl="1"/>
            <a:r>
              <a:rPr lang="en-US" dirty="0"/>
              <a:t>Replace false ideas with facts and evidence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Part of the sociological perspective  is to ask “why” and “how” questions and them from a hypothesis to arrive at accurate understandings. </a:t>
            </a:r>
          </a:p>
        </p:txBody>
      </p:sp>
    </p:spTree>
    <p:extLst>
      <p:ext uri="{BB962C8B-B14F-4D97-AF65-F5344CB8AC3E}">
        <p14:creationId xmlns:p14="http://schemas.microsoft.com/office/powerpoint/2010/main" val="3265115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7D747-75E0-4396-9119-92D1B72F5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Research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B8857-EF2F-48CF-B4B4-017625501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Looks closely at aspects of social life that cannot be measured quantitatively and that are best understood with a natural setting (</a:t>
            </a:r>
            <a:r>
              <a:rPr lang="en-US" i="1" dirty="0"/>
              <a:t>high school cliques</a:t>
            </a:r>
            <a:r>
              <a:rPr lang="en-US" dirty="0"/>
              <a:t>).  </a:t>
            </a:r>
          </a:p>
        </p:txBody>
      </p:sp>
    </p:spTree>
    <p:extLst>
      <p:ext uri="{BB962C8B-B14F-4D97-AF65-F5344CB8AC3E}">
        <p14:creationId xmlns:p14="http://schemas.microsoft.com/office/powerpoint/2010/main" val="23632329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CDCAF-76AE-4094-8BC9-53BDC8BA8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sociologists use case studies?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57EEE-E89A-4DA7-B9F9-52EBBC7BB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Case Study- </a:t>
            </a:r>
            <a:r>
              <a:rPr lang="en-US" dirty="0"/>
              <a:t>a thorough investigation of a single group, incident, or community.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Assumes findings in one case can be generalized to similar situations.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56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337FA-E9C2-48B1-8834-6B3D2E45D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do case studies involve participant observation?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8116B-7F9F-4532-A4A0-BD42D13DF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Participant observation </a:t>
            </a:r>
            <a:r>
              <a:rPr lang="en-US" dirty="0"/>
              <a:t>– when a researcher becomes a member of the group being studied.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May join a group with or without informing its members that he or she is a sociologist. </a:t>
            </a:r>
          </a:p>
        </p:txBody>
      </p:sp>
    </p:spTree>
    <p:extLst>
      <p:ext uri="{BB962C8B-B14F-4D97-AF65-F5344CB8AC3E}">
        <p14:creationId xmlns:p14="http://schemas.microsoft.com/office/powerpoint/2010/main" val="24957238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F63E9-E350-449E-82D9-9231C1CC1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2033B-9150-4287-ADF3-797513726D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Black Like Me </a:t>
            </a:r>
            <a:r>
              <a:rPr lang="en-US" dirty="0"/>
              <a:t>– a book written by John Howard Griffin (1961).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Griffin, a white journalist, dyed his skin to study the life of African Americans in the South. </a:t>
            </a:r>
          </a:p>
          <a:p>
            <a:endParaRPr lang="en-US" dirty="0"/>
          </a:p>
          <a:p>
            <a:r>
              <a:rPr lang="en-US" dirty="0"/>
              <a:t>Results posing as an African American were quit different.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DA93BD-52B1-475C-AA98-3EEF085B5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058" y="3321936"/>
            <a:ext cx="2194560" cy="340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572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E3E70-F305-4F76-BEF9-198378BD6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61843-15DA-4A69-B9E4-A59F3B6F1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Elliot </a:t>
            </a:r>
            <a:r>
              <a:rPr lang="en-US" dirty="0" err="1"/>
              <a:t>Liebow</a:t>
            </a:r>
            <a:r>
              <a:rPr lang="en-US" dirty="0"/>
              <a:t> </a:t>
            </a:r>
          </a:p>
          <a:p>
            <a:r>
              <a:rPr lang="en-US" dirty="0"/>
              <a:t>Studied disadvantaged African American males who knew he was observing them.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0436C2-063D-4D59-B86D-DBF1167AF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794" y="2951545"/>
            <a:ext cx="3108960" cy="3797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2241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85B53-F013-4D4D-8423-BC41C4AF9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Assignment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FA83E-CCC2-493C-A7B6-CE52CFB18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paper copy survey based on the impact technology has on society.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 may focus your survey for or against technology. </a:t>
            </a:r>
          </a:p>
          <a:p>
            <a:endParaRPr lang="en-US" dirty="0"/>
          </a:p>
          <a:p>
            <a:r>
              <a:rPr lang="en-US" dirty="0"/>
              <a:t>All questions you ask must be school appropriate. </a:t>
            </a:r>
          </a:p>
          <a:p>
            <a:endParaRPr lang="en-US" dirty="0"/>
          </a:p>
          <a:p>
            <a:r>
              <a:rPr lang="en-US" dirty="0"/>
              <a:t>You must ask at least 20 questions. </a:t>
            </a:r>
          </a:p>
        </p:txBody>
      </p:sp>
    </p:spTree>
    <p:extLst>
      <p:ext uri="{BB962C8B-B14F-4D97-AF65-F5344CB8AC3E}">
        <p14:creationId xmlns:p14="http://schemas.microsoft.com/office/powerpoint/2010/main" val="1045903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79190-1960-4196-96BE-D291FF96E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Surveys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957F1-A664-4C71-AB37-B3A3651C2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Yes/ No</a:t>
            </a:r>
          </a:p>
          <a:p>
            <a:endParaRPr lang="en-US" dirty="0"/>
          </a:p>
          <a:p>
            <a:r>
              <a:rPr lang="en-US" dirty="0"/>
              <a:t>Multiple Choice </a:t>
            </a:r>
          </a:p>
          <a:p>
            <a:endParaRPr lang="en-US" dirty="0"/>
          </a:p>
          <a:p>
            <a:r>
              <a:rPr lang="en-US" dirty="0"/>
              <a:t>Checkbox </a:t>
            </a:r>
          </a:p>
          <a:p>
            <a:endParaRPr lang="en-US" dirty="0"/>
          </a:p>
          <a:p>
            <a:r>
              <a:rPr lang="en-US" dirty="0"/>
              <a:t>Interview </a:t>
            </a:r>
          </a:p>
        </p:txBody>
      </p:sp>
    </p:spTree>
    <p:extLst>
      <p:ext uri="{BB962C8B-B14F-4D97-AF65-F5344CB8AC3E}">
        <p14:creationId xmlns:p14="http://schemas.microsoft.com/office/powerpoint/2010/main" val="2690072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36DEB-2898-4229-983B-9E394088E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FD670-7398-403B-841E-B467EA543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scientists differ from other scientists in the way they conduct research. </a:t>
            </a:r>
          </a:p>
          <a:p>
            <a:endParaRPr lang="en-US" dirty="0"/>
          </a:p>
          <a:p>
            <a:r>
              <a:rPr lang="en-US" dirty="0"/>
              <a:t>Sociologists are very limited in setting up laboratory experiences. 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i="1" dirty="0"/>
          </a:p>
          <a:p>
            <a:pPr marL="0" indent="0">
              <a:buNone/>
            </a:pPr>
            <a:r>
              <a:rPr lang="en-US" i="1" dirty="0"/>
              <a:t>	Ethical issues and manipulating people</a:t>
            </a:r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BAE76A-6789-45DA-AA98-187ECAB8E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321" y="4231759"/>
            <a:ext cx="4706679" cy="262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F5CBC-95EE-42DD-9651-5766E6168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4F98B-C703-4FE1-A46B-40C823521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sociologists, the world is their laboratory.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16AABB-849D-4BD5-A129-C80623E61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707" y="2402958"/>
            <a:ext cx="4297680" cy="4297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345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12F38-9AA9-4489-AE3C-9EADB1B2A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sociologists do research?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FFA6B-E5A5-4637-B559-D0BD102A9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63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90C2E-049D-4763-A8ED-DFBDEEC76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06B8C-61E9-4C64-85E0-D76B31869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Quantitative</a:t>
            </a:r>
            <a:r>
              <a:rPr lang="en-US" dirty="0"/>
              <a:t> – using numerical data </a:t>
            </a:r>
          </a:p>
          <a:p>
            <a:pPr lvl="1"/>
            <a:r>
              <a:rPr lang="en-US" dirty="0"/>
              <a:t>Surveys </a:t>
            </a:r>
          </a:p>
          <a:p>
            <a:pPr lvl="1"/>
            <a:r>
              <a:rPr lang="en-US" dirty="0"/>
              <a:t>Pre-collected data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Qualitative</a:t>
            </a:r>
            <a:r>
              <a:rPr lang="en-US" dirty="0"/>
              <a:t>- narrative and descriptive data </a:t>
            </a:r>
          </a:p>
        </p:txBody>
      </p:sp>
    </p:spTree>
    <p:extLst>
      <p:ext uri="{BB962C8B-B14F-4D97-AF65-F5344CB8AC3E}">
        <p14:creationId xmlns:p14="http://schemas.microsoft.com/office/powerpoint/2010/main" val="3901802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D02A9-686F-49F7-8A84-B87263435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Research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266CF-CFE0-4EA6-83A6-F4C3FC65B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Survey</a:t>
            </a:r>
          </a:p>
          <a:p>
            <a:pPr lvl="1"/>
            <a:r>
              <a:rPr lang="en-US" dirty="0"/>
              <a:t>People are asked to answer a series of questions. </a:t>
            </a:r>
          </a:p>
          <a:p>
            <a:pPr lvl="1"/>
            <a:r>
              <a:rPr lang="en-US" dirty="0"/>
              <a:t>Most widely used research method among sociologists. </a:t>
            </a:r>
          </a:p>
          <a:p>
            <a:pPr lvl="1"/>
            <a:r>
              <a:rPr lang="en-US" dirty="0"/>
              <a:t>Best for studying large numbers of people.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33507C-B32F-4A01-92E8-26204C33B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636" y="3768023"/>
            <a:ext cx="8633637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9754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B7F5A-A86E-4966-9218-83BFD4413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effective surveys conducted?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89B6B-F2DE-4C51-B0EA-742DC8B5D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Populations</a:t>
            </a:r>
          </a:p>
          <a:p>
            <a:pPr lvl="1"/>
            <a:r>
              <a:rPr lang="en-US" dirty="0"/>
              <a:t>All those people with the characteristics a researcher wants to study. </a:t>
            </a:r>
          </a:p>
          <a:p>
            <a:pPr lvl="1"/>
            <a:r>
              <a:rPr lang="en-US" dirty="0"/>
              <a:t>(</a:t>
            </a:r>
            <a:r>
              <a:rPr lang="en-US" i="1" dirty="0"/>
              <a:t>high school seniors and retired postal workers</a:t>
            </a:r>
            <a:r>
              <a:rPr lang="en-US" dirty="0"/>
              <a:t>)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i="1" dirty="0"/>
              <a:t>Samples </a:t>
            </a:r>
          </a:p>
          <a:p>
            <a:pPr lvl="1"/>
            <a:r>
              <a:rPr lang="en-US" dirty="0"/>
              <a:t>Limited number of cases drawn from the larger population. </a:t>
            </a:r>
          </a:p>
          <a:p>
            <a:pPr lvl="1"/>
            <a:r>
              <a:rPr lang="en-US" dirty="0"/>
              <a:t>Must be selected carefully </a:t>
            </a:r>
          </a:p>
        </p:txBody>
      </p:sp>
    </p:spTree>
    <p:extLst>
      <p:ext uri="{BB962C8B-B14F-4D97-AF65-F5344CB8AC3E}">
        <p14:creationId xmlns:p14="http://schemas.microsoft.com/office/powerpoint/2010/main" val="3946630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4E86A-74C9-4AEA-BA99-C5AEC1AD1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5EE62-257F-43AE-92E7-9EAC2C536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Representative sample</a:t>
            </a:r>
          </a:p>
          <a:p>
            <a:pPr lvl="1"/>
            <a:r>
              <a:rPr lang="en-US" dirty="0"/>
              <a:t>A sample accurately reflecting the characteristics of the population as a whole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31FE36-09BD-4AE9-B7F1-D51517316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8764" y="2824517"/>
            <a:ext cx="5669280" cy="3668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9426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8725</TotalTime>
  <Words>676</Words>
  <Application>Microsoft Office PowerPoint</Application>
  <PresentationFormat>Widescreen</PresentationFormat>
  <Paragraphs>118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Chapter 2 Sociologists Doing Research  Section 1: Research Methods </vt:lpstr>
      <vt:lpstr>Doing Research in the Social Sciences </vt:lpstr>
      <vt:lpstr>PowerPoint Presentation</vt:lpstr>
      <vt:lpstr>PowerPoint Presentation</vt:lpstr>
      <vt:lpstr>How do sociologists do research? </vt:lpstr>
      <vt:lpstr>PowerPoint Presentation</vt:lpstr>
      <vt:lpstr>Survey Research </vt:lpstr>
      <vt:lpstr>How are effective surveys conducted? </vt:lpstr>
      <vt:lpstr>PowerPoint Presentation</vt:lpstr>
      <vt:lpstr>PowerPoint Presentation</vt:lpstr>
      <vt:lpstr>PowerPoint Presentation</vt:lpstr>
      <vt:lpstr>PowerPoint Presentation</vt:lpstr>
      <vt:lpstr>How are representative samples selected? </vt:lpstr>
      <vt:lpstr>How is survey information gathered?  </vt:lpstr>
      <vt:lpstr>Types of Questions </vt:lpstr>
      <vt:lpstr>Secondary Analysis </vt:lpstr>
      <vt:lpstr>Sources for secondary analysis</vt:lpstr>
      <vt:lpstr>PowerPoint Presentation</vt:lpstr>
      <vt:lpstr>PowerPoint Presentation</vt:lpstr>
      <vt:lpstr>Field Research </vt:lpstr>
      <vt:lpstr>When do sociologists use case studies? </vt:lpstr>
      <vt:lpstr>When do case studies involve participant observation? </vt:lpstr>
      <vt:lpstr>PowerPoint Presentation</vt:lpstr>
      <vt:lpstr>PowerPoint Presentation</vt:lpstr>
      <vt:lpstr>Survey Assignment </vt:lpstr>
      <vt:lpstr>Types of Surveys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Sociologists Doing Research  Section 1: Research Methods </dc:title>
  <dc:creator>Tyler Moudry</dc:creator>
  <cp:lastModifiedBy>Tyler Moudry</cp:lastModifiedBy>
  <cp:revision>11</cp:revision>
  <dcterms:created xsi:type="dcterms:W3CDTF">2018-09-24T02:08:16Z</dcterms:created>
  <dcterms:modified xsi:type="dcterms:W3CDTF">2018-10-01T11:28:01Z</dcterms:modified>
</cp:coreProperties>
</file>