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BACC-3E81-4DD7-9917-FC0CC7980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192" y="939362"/>
            <a:ext cx="10318418" cy="4394988"/>
          </a:xfrm>
        </p:spPr>
        <p:txBody>
          <a:bodyPr/>
          <a:lstStyle/>
          <a:p>
            <a:r>
              <a:rPr lang="en-US" sz="7200" dirty="0"/>
              <a:t>Sociology </a:t>
            </a:r>
            <a:br>
              <a:rPr lang="en-US" sz="7200" dirty="0"/>
            </a:br>
            <a:r>
              <a:rPr lang="en-US" sz="7200" dirty="0"/>
              <a:t>Chapter 10 Section 3: Gender Inequality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5F9FC-D7F2-4E6C-AA92-9647A0C48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3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1A53-CD1D-4173-A2CD-C69D0CF2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8A645D-1DF0-4585-B2DA-6F2B15A34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955" y="-52754"/>
            <a:ext cx="7994090" cy="696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3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27A9-48EF-45D9-BF97-94CFBAB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and Political Inequality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71D28-B59B-414D-A2B8-4CD348857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Supporters of women’s rights point to laws that show a bias against women. </a:t>
            </a:r>
          </a:p>
        </p:txBody>
      </p:sp>
    </p:spTree>
    <p:extLst>
      <p:ext uri="{BB962C8B-B14F-4D97-AF65-F5344CB8AC3E}">
        <p14:creationId xmlns:p14="http://schemas.microsoft.com/office/powerpoint/2010/main" val="44510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3F94-2A72-472B-B7FD-6E09C096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biases in law?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47FAA-0343-42A1-99F9-FF6532FB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Women’s groups point to the U.S. Supreme Court decision that refused to grant women the legal guarantee of health insurance benefits for pregnancy-related medical costs. </a:t>
            </a:r>
          </a:p>
          <a:p>
            <a:endParaRPr lang="en-US" sz="2400" dirty="0"/>
          </a:p>
          <a:p>
            <a:r>
              <a:rPr lang="en-US" sz="2400" dirty="0"/>
              <a:t>This was despite the fact that medical coverage for conditions unique to men- such as prostate problems was routinely provided. </a:t>
            </a:r>
          </a:p>
        </p:txBody>
      </p:sp>
    </p:spTree>
    <p:extLst>
      <p:ext uri="{BB962C8B-B14F-4D97-AF65-F5344CB8AC3E}">
        <p14:creationId xmlns:p14="http://schemas.microsoft.com/office/powerpoint/2010/main" val="202702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7142-0978-4EC8-AC90-D88AE4F4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2A462-E404-4A70-AEEF-C0CD1FE11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states have refused women the right to keep their own surnames after marriage. </a:t>
            </a:r>
          </a:p>
          <a:p>
            <a:r>
              <a:rPr lang="en-US" sz="2400" dirty="0"/>
              <a:t>Other states have had protective legislation restricting women’s rights.</a:t>
            </a:r>
          </a:p>
          <a:p>
            <a:pPr lvl="1"/>
            <a:r>
              <a:rPr lang="en-US" sz="2400" dirty="0"/>
              <a:t>Limited the number of hours women could not work. </a:t>
            </a:r>
          </a:p>
          <a:p>
            <a:pPr lvl="1"/>
            <a:r>
              <a:rPr lang="en-US" sz="2400" dirty="0"/>
              <a:t>Barring women from toxic areas because of potential birth defects in their children. </a:t>
            </a:r>
          </a:p>
        </p:txBody>
      </p:sp>
    </p:spTree>
    <p:extLst>
      <p:ext uri="{BB962C8B-B14F-4D97-AF65-F5344CB8AC3E}">
        <p14:creationId xmlns:p14="http://schemas.microsoft.com/office/powerpoint/2010/main" val="148887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10888-15C6-4CD1-8C4D-3D6761A1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D151-14F5-44F5-909B-FE23B3A00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Family and Medical Leave Act (1993), which requires that employees be given up to twelve weeks without pay for childbirth, adoption, personal illness, or caring for a family member with a serious illness, still negatively affects women. </a:t>
            </a:r>
          </a:p>
          <a:p>
            <a:pPr lvl="1"/>
            <a:r>
              <a:rPr lang="en-US" sz="2400" dirty="0"/>
              <a:t>This legislation give employers another reason to give hiring preference to men. </a:t>
            </a:r>
          </a:p>
        </p:txBody>
      </p:sp>
    </p:spTree>
    <p:extLst>
      <p:ext uri="{BB962C8B-B14F-4D97-AF65-F5344CB8AC3E}">
        <p14:creationId xmlns:p14="http://schemas.microsoft.com/office/powerpoint/2010/main" val="272281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D735-FC68-4F21-A6DA-EE82CE56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American women stand politically?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96CB6-2D36-4DCC-AC02-4D6FB653E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are participating in elective politics at an increasing rate. </a:t>
            </a:r>
          </a:p>
          <a:p>
            <a:r>
              <a:rPr lang="en-US" dirty="0"/>
              <a:t>The numbers of female governors, lieutenant governors, attorney’ general, and mayors have been growing.  </a:t>
            </a:r>
          </a:p>
          <a:p>
            <a:endParaRPr lang="en-US" dirty="0"/>
          </a:p>
          <a:p>
            <a:r>
              <a:rPr lang="en-US" dirty="0"/>
              <a:t>In 1984, Geraldine Ferraro became the first female vice-presidential candidate in the history of the United States.</a:t>
            </a:r>
          </a:p>
          <a:p>
            <a:r>
              <a:rPr lang="en-US" dirty="0"/>
              <a:t>Madeleine Albright was named the first female secretary of state in 1996.</a:t>
            </a:r>
          </a:p>
          <a:p>
            <a:r>
              <a:rPr lang="en-US" dirty="0"/>
              <a:t>Elizabeth Dole campaigned for her party’s nomination for president before the election of 2000. </a:t>
            </a:r>
          </a:p>
        </p:txBody>
      </p:sp>
    </p:spTree>
    <p:extLst>
      <p:ext uri="{BB962C8B-B14F-4D97-AF65-F5344CB8AC3E}">
        <p14:creationId xmlns:p14="http://schemas.microsoft.com/office/powerpoint/2010/main" val="356612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CFEA-E7ED-4C99-9413-EC2F427A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238FE-7C4A-4B88-97D6-53D2C63C6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Still, although women constitute more than half the population, they hold a relatively small proportion of important pollical positions. </a:t>
            </a:r>
          </a:p>
        </p:txBody>
      </p:sp>
    </p:spTree>
    <p:extLst>
      <p:ext uri="{BB962C8B-B14F-4D97-AF65-F5344CB8AC3E}">
        <p14:creationId xmlns:p14="http://schemas.microsoft.com/office/powerpoint/2010/main" val="120764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592C3-2C38-4572-8389-213D5E74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AE5AB-9A49-449E-8152-F8189FC98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Sociologist Richard </a:t>
            </a:r>
            <a:r>
              <a:rPr lang="en-US" sz="2400" dirty="0" err="1"/>
              <a:t>Zwiegenhaft</a:t>
            </a:r>
            <a:r>
              <a:rPr lang="en-US" sz="2400" dirty="0"/>
              <a:t> and William </a:t>
            </a:r>
            <a:r>
              <a:rPr lang="en-US" sz="2400" dirty="0" err="1"/>
              <a:t>Domhoff</a:t>
            </a:r>
            <a:r>
              <a:rPr lang="en-US" sz="2400" dirty="0"/>
              <a:t> do point out that women are now part of the power elite. </a:t>
            </a:r>
          </a:p>
          <a:p>
            <a:r>
              <a:rPr lang="en-US" sz="2400" dirty="0"/>
              <a:t>The power elite is no longer exclusively the male group it used to be. </a:t>
            </a:r>
          </a:p>
          <a:p>
            <a:endParaRPr lang="en-US" sz="2400" dirty="0"/>
          </a:p>
          <a:p>
            <a:r>
              <a:rPr lang="en-US" sz="2400" dirty="0"/>
              <a:t>Still women are seriously under represented, and most of those women who do join the power elite come from upper-class backgrounds.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7666-4860-4D2E-86FB-765CD783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as a minority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4862-37B6-4E9D-929F-9813B329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scientists consider </a:t>
            </a:r>
            <a:r>
              <a:rPr lang="en-US" sz="2800" b="1" dirty="0"/>
              <a:t>biological determinism </a:t>
            </a:r>
            <a:r>
              <a:rPr lang="en-US" sz="2800" dirty="0"/>
              <a:t>to be a moral threat because historically it has been used to rationalize the treatment of some people as inferior. </a:t>
            </a:r>
          </a:p>
        </p:txBody>
      </p:sp>
    </p:spTree>
    <p:extLst>
      <p:ext uri="{BB962C8B-B14F-4D97-AF65-F5344CB8AC3E}">
        <p14:creationId xmlns:p14="http://schemas.microsoft.com/office/powerpoint/2010/main" val="326417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7A75-946A-4028-ABFC-9D494334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40FA-5A23-4F55-9060-D669FBC0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Sexism</a:t>
            </a:r>
            <a:r>
              <a:rPr lang="en-US" sz="2800" dirty="0"/>
              <a:t> is defined as a set of beliefs, attitudes, norms, and values used to justify gender inequality. </a:t>
            </a:r>
          </a:p>
          <a:p>
            <a:endParaRPr lang="en-US" sz="2800" dirty="0"/>
          </a:p>
          <a:p>
            <a:r>
              <a:rPr lang="en-US" sz="2800" b="1" dirty="0"/>
              <a:t>Sexist ideology- </a:t>
            </a:r>
            <a:r>
              <a:rPr lang="en-US" sz="2800" dirty="0"/>
              <a:t>the belief that men are naturally superior to women- has been used and is still being used to justify men’s leadership and power positions in the economic, social, and political spheres of society. </a:t>
            </a:r>
          </a:p>
        </p:txBody>
      </p:sp>
    </p:spTree>
    <p:extLst>
      <p:ext uri="{BB962C8B-B14F-4D97-AF65-F5344CB8AC3E}">
        <p14:creationId xmlns:p14="http://schemas.microsoft.com/office/powerpoint/2010/main" val="144419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418A-302A-426A-A028-21B5A0E9B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sex discrimination disappearing?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AF40-15BE-433E-AA48-EE0534B59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segments of American society now have more positive attitudes about women. </a:t>
            </a:r>
          </a:p>
          <a:p>
            <a:endParaRPr lang="en-US" dirty="0"/>
          </a:p>
          <a:p>
            <a:r>
              <a:rPr lang="en-US" dirty="0"/>
              <a:t>A few women now hold key positions traditionally reserved for men.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careful examination reveals many gaps in social rights, privileges, and rewards for women in the United States. </a:t>
            </a:r>
          </a:p>
        </p:txBody>
      </p:sp>
    </p:spTree>
    <p:extLst>
      <p:ext uri="{BB962C8B-B14F-4D97-AF65-F5344CB8AC3E}">
        <p14:creationId xmlns:p14="http://schemas.microsoft.com/office/powerpoint/2010/main" val="294801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EF18-4A4F-4F1B-AC9B-60B97FEB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and Economic Inequality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FFD2-B64C-44AD-B46B-A8BDD10F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75 percent of women today work outside the home. </a:t>
            </a:r>
          </a:p>
          <a:p>
            <a:r>
              <a:rPr lang="en-US" sz="3200" dirty="0"/>
              <a:t>80 percent of men today work outside the home. </a:t>
            </a:r>
          </a:p>
          <a:p>
            <a:endParaRPr lang="en-US" sz="3200" dirty="0"/>
          </a:p>
          <a:p>
            <a:r>
              <a:rPr lang="en-US" sz="3200" dirty="0"/>
              <a:t>The greatest change in patterns of work involves married women with children under six years of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8C90-98B6-4348-800F-C95BE30C6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kinds of jobs are women doing?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0E24-F9F4-4AB3-8627-96BB56531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Although women are participating in the labor force at increasing levels, they are concentrated in lower status occupations.  </a:t>
            </a:r>
          </a:p>
          <a:p>
            <a:pPr lvl="1"/>
            <a:r>
              <a:rPr lang="en-US" sz="2400" dirty="0"/>
              <a:t>This is known as </a:t>
            </a:r>
            <a:r>
              <a:rPr lang="en-US" sz="2400" b="1" i="1" u="sng" dirty="0"/>
              <a:t>occupational sex segregation</a:t>
            </a:r>
            <a:r>
              <a:rPr lang="en-US" sz="2400" dirty="0"/>
              <a:t>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Women occupy nearly all of the “pink-collar” jobs- secretaries and clerks. </a:t>
            </a:r>
          </a:p>
          <a:p>
            <a:pPr lvl="1"/>
            <a:r>
              <a:rPr lang="en-US" sz="2400" dirty="0"/>
              <a:t>Female lawyers in firms seldom occupy the higher-level administrative positions. </a:t>
            </a:r>
          </a:p>
        </p:txBody>
      </p:sp>
    </p:spTree>
    <p:extLst>
      <p:ext uri="{BB962C8B-B14F-4D97-AF65-F5344CB8AC3E}">
        <p14:creationId xmlns:p14="http://schemas.microsoft.com/office/powerpoint/2010/main" val="228916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F2DB-498E-4867-A5F3-6B5B576C4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women earn less than men?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E38B6-A72C-4E8A-BAB9-4202CFDFF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is a wide discrepancy between the earnings of American women and men. </a:t>
            </a:r>
          </a:p>
          <a:p>
            <a:r>
              <a:rPr lang="en-US" sz="3200" dirty="0"/>
              <a:t>The salary gap is decreasing. </a:t>
            </a:r>
          </a:p>
        </p:txBody>
      </p:sp>
    </p:spTree>
    <p:extLst>
      <p:ext uri="{BB962C8B-B14F-4D97-AF65-F5344CB8AC3E}">
        <p14:creationId xmlns:p14="http://schemas.microsoft.com/office/powerpoint/2010/main" val="175271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323AC-A454-4E90-A500-B8A3C542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occupations affected?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C21EB-49A8-48D2-A217-5271BF2BF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earning gap persists, regardless of educational attainment. </a:t>
            </a:r>
          </a:p>
          <a:p>
            <a:r>
              <a:rPr lang="en-US" sz="3200" dirty="0"/>
              <a:t>Women in the same professional occupations as men earn less than their male counterparts.</a:t>
            </a:r>
          </a:p>
          <a:p>
            <a:r>
              <a:rPr lang="en-US" sz="3200" dirty="0"/>
              <a:t>This is true for women who have pursued careers on a full-time basis for all of their adult lives. </a:t>
            </a:r>
          </a:p>
        </p:txBody>
      </p:sp>
    </p:spTree>
    <p:extLst>
      <p:ext uri="{BB962C8B-B14F-4D97-AF65-F5344CB8AC3E}">
        <p14:creationId xmlns:p14="http://schemas.microsoft.com/office/powerpoint/2010/main" val="210556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9DDF-87C2-4609-BB10-C7BE0796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American women fare globally?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C5962-DB34-493F-9E2B-4E9B08AFA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Women in the United States do not fare very well economically, compared with women in other developed countries. </a:t>
            </a:r>
          </a:p>
          <a:p>
            <a:endParaRPr lang="en-US" sz="2800" dirty="0"/>
          </a:p>
          <a:p>
            <a:r>
              <a:rPr lang="en-US" sz="2800" dirty="0"/>
              <a:t>Although women in the United States are not at the bottom of the equality list, they are closer to the bottom than the top. </a:t>
            </a:r>
          </a:p>
        </p:txBody>
      </p:sp>
    </p:spTree>
    <p:extLst>
      <p:ext uri="{BB962C8B-B14F-4D97-AF65-F5344CB8AC3E}">
        <p14:creationId xmlns:p14="http://schemas.microsoft.com/office/powerpoint/2010/main" val="324332161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88</TotalTime>
  <Words>719</Words>
  <Application>Microsoft Office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Impact</vt:lpstr>
      <vt:lpstr>Badge</vt:lpstr>
      <vt:lpstr>Sociology  Chapter 10 Section 3: Gender Inequality </vt:lpstr>
      <vt:lpstr>Women as a minority </vt:lpstr>
      <vt:lpstr>PowerPoint Presentation</vt:lpstr>
      <vt:lpstr>Isn’t sex discrimination disappearing? </vt:lpstr>
      <vt:lpstr>Occupational and Economic Inequality </vt:lpstr>
      <vt:lpstr>What kinds of jobs are women doing? </vt:lpstr>
      <vt:lpstr>Do women earn less than men? </vt:lpstr>
      <vt:lpstr>Are all occupations affected? </vt:lpstr>
      <vt:lpstr>How do American women fare globally? </vt:lpstr>
      <vt:lpstr>PowerPoint Presentation</vt:lpstr>
      <vt:lpstr>Legal and Political Inequality </vt:lpstr>
      <vt:lpstr>What are some biases in law? </vt:lpstr>
      <vt:lpstr>PowerPoint Presentation</vt:lpstr>
      <vt:lpstr>PowerPoint Presentation</vt:lpstr>
      <vt:lpstr>How do American women stand politically?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10 Section 3: Gender Inequality </dc:title>
  <dc:creator>Tyler Moudry</dc:creator>
  <cp:lastModifiedBy>Tyler Moudry</cp:lastModifiedBy>
  <cp:revision>9</cp:revision>
  <dcterms:created xsi:type="dcterms:W3CDTF">2019-04-11T05:55:22Z</dcterms:created>
  <dcterms:modified xsi:type="dcterms:W3CDTF">2019-04-11T07:48:21Z</dcterms:modified>
</cp:coreProperties>
</file>