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4/8/2019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4/8/2019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4/8/2019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4/8/2019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4/8/2019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23446-E4C4-4D99-AE8C-2E409D81F573}"/>
              </a:ext>
            </a:extLst>
          </p:cNvPr>
          <p:cNvSpPr>
            <a:spLocks noGrp="1"/>
          </p:cNvSpPr>
          <p:nvPr>
            <p:ph type="ctrTitle"/>
          </p:nvPr>
        </p:nvSpPr>
        <p:spPr/>
        <p:txBody>
          <a:bodyPr/>
          <a:lstStyle/>
          <a:p>
            <a:r>
              <a:rPr lang="en-US" sz="4400" dirty="0"/>
              <a:t>Sociology </a:t>
            </a:r>
            <a:br>
              <a:rPr lang="en-US" sz="4400" dirty="0"/>
            </a:br>
            <a:r>
              <a:rPr lang="en-US" sz="4400" dirty="0"/>
              <a:t>Chapter 10 </a:t>
            </a:r>
            <a:br>
              <a:rPr lang="en-US" sz="4400" dirty="0"/>
            </a:br>
            <a:r>
              <a:rPr lang="en-US" sz="4400" dirty="0"/>
              <a:t>Section 2: Theoretical Perspectives on Gender </a:t>
            </a:r>
          </a:p>
        </p:txBody>
      </p:sp>
      <p:sp>
        <p:nvSpPr>
          <p:cNvPr id="3" name="Subtitle 2">
            <a:extLst>
              <a:ext uri="{FF2B5EF4-FFF2-40B4-BE49-F238E27FC236}">
                <a16:creationId xmlns:a16="http://schemas.microsoft.com/office/drawing/2014/main" id="{27BB2AC0-8502-4168-9C08-B53A0418DAF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52389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01D8D-E4D5-40AF-B4A9-089583D2AA3C}"/>
              </a:ext>
            </a:extLst>
          </p:cNvPr>
          <p:cNvSpPr>
            <a:spLocks noGrp="1"/>
          </p:cNvSpPr>
          <p:nvPr>
            <p:ph type="title"/>
          </p:nvPr>
        </p:nvSpPr>
        <p:spPr/>
        <p:txBody>
          <a:bodyPr/>
          <a:lstStyle/>
          <a:p>
            <a:r>
              <a:rPr lang="en-US" dirty="0"/>
              <a:t>Functionalism and Gender </a:t>
            </a:r>
          </a:p>
        </p:txBody>
      </p:sp>
      <p:sp>
        <p:nvSpPr>
          <p:cNvPr id="3" name="Content Placeholder 2">
            <a:extLst>
              <a:ext uri="{FF2B5EF4-FFF2-40B4-BE49-F238E27FC236}">
                <a16:creationId xmlns:a16="http://schemas.microsoft.com/office/drawing/2014/main" id="{3537C65A-172F-40D0-B864-B036D1A04A6A}"/>
              </a:ext>
            </a:extLst>
          </p:cNvPr>
          <p:cNvSpPr>
            <a:spLocks noGrp="1"/>
          </p:cNvSpPr>
          <p:nvPr>
            <p:ph idx="1"/>
          </p:nvPr>
        </p:nvSpPr>
        <p:spPr/>
        <p:txBody>
          <a:bodyPr/>
          <a:lstStyle/>
          <a:p>
            <a:r>
              <a:rPr lang="en-US" dirty="0"/>
              <a:t>Functionalists argue that any pattern of behavior that does not benefit society will become unimportant. </a:t>
            </a:r>
          </a:p>
          <a:p>
            <a:endParaRPr lang="en-US" dirty="0"/>
          </a:p>
          <a:p>
            <a:r>
              <a:rPr lang="en-US" dirty="0"/>
              <a:t>According to functionalism, the division of responsibilities between males and females survived because it benefited human living. </a:t>
            </a:r>
          </a:p>
          <a:p>
            <a:endParaRPr lang="en-US" dirty="0"/>
          </a:p>
          <a:p>
            <a:pPr lvl="1"/>
            <a:r>
              <a:rPr lang="en-US" dirty="0"/>
              <a:t>Today, functionalists recognize that the traditional division of labor has created problems, or dysfunctions, for modern society. </a:t>
            </a:r>
          </a:p>
        </p:txBody>
      </p:sp>
    </p:spTree>
    <p:extLst>
      <p:ext uri="{BB962C8B-B14F-4D97-AF65-F5344CB8AC3E}">
        <p14:creationId xmlns:p14="http://schemas.microsoft.com/office/powerpoint/2010/main" val="3295985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48D10-D855-4868-8D04-BCA8F095E343}"/>
              </a:ext>
            </a:extLst>
          </p:cNvPr>
          <p:cNvSpPr>
            <a:spLocks noGrp="1"/>
          </p:cNvSpPr>
          <p:nvPr>
            <p:ph type="title"/>
          </p:nvPr>
        </p:nvSpPr>
        <p:spPr/>
        <p:txBody>
          <a:bodyPr/>
          <a:lstStyle/>
          <a:p>
            <a:r>
              <a:rPr lang="en-US" dirty="0"/>
              <a:t>Conflict Theory and Gender </a:t>
            </a:r>
          </a:p>
        </p:txBody>
      </p:sp>
      <p:sp>
        <p:nvSpPr>
          <p:cNvPr id="3" name="Content Placeholder 2">
            <a:extLst>
              <a:ext uri="{FF2B5EF4-FFF2-40B4-BE49-F238E27FC236}">
                <a16:creationId xmlns:a16="http://schemas.microsoft.com/office/drawing/2014/main" id="{95552CDE-71D5-47FD-8B3A-93E60764D02D}"/>
              </a:ext>
            </a:extLst>
          </p:cNvPr>
          <p:cNvSpPr>
            <a:spLocks noGrp="1"/>
          </p:cNvSpPr>
          <p:nvPr>
            <p:ph idx="1"/>
          </p:nvPr>
        </p:nvSpPr>
        <p:spPr/>
        <p:txBody>
          <a:bodyPr/>
          <a:lstStyle/>
          <a:p>
            <a:r>
              <a:rPr lang="en-US" dirty="0"/>
              <a:t>According to conflict theory, it is to the advantage of men to prevent women gaining access to political, economic, and social resources. </a:t>
            </a:r>
          </a:p>
          <a:p>
            <a:endParaRPr lang="en-US" dirty="0"/>
          </a:p>
          <a:p>
            <a:pPr lvl="1"/>
            <a:r>
              <a:rPr lang="en-US" b="1" i="1" dirty="0"/>
              <a:t>Perhaps the most recent example of maintaining the gender status quo was found in Afghanistan, when the ruling Taliban militia practiced “gender apartheid (segregation on grounds other than race).” </a:t>
            </a:r>
          </a:p>
          <a:p>
            <a:pPr lvl="1"/>
            <a:r>
              <a:rPr lang="en-US" b="1" i="1" dirty="0"/>
              <a:t>The Taliban prohibited girls from attending school and banned women from all work outside the home. </a:t>
            </a:r>
          </a:p>
        </p:txBody>
      </p:sp>
    </p:spTree>
    <p:extLst>
      <p:ext uri="{BB962C8B-B14F-4D97-AF65-F5344CB8AC3E}">
        <p14:creationId xmlns:p14="http://schemas.microsoft.com/office/powerpoint/2010/main" val="2487207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AE7D6-1BC1-4899-9DE4-BAC0302B3F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889C3E-3136-4048-8E03-EC724F5CDBFA}"/>
              </a:ext>
            </a:extLst>
          </p:cNvPr>
          <p:cNvSpPr>
            <a:spLocks noGrp="1"/>
          </p:cNvSpPr>
          <p:nvPr>
            <p:ph idx="1"/>
          </p:nvPr>
        </p:nvSpPr>
        <p:spPr/>
        <p:txBody>
          <a:bodyPr>
            <a:normAutofit/>
          </a:bodyPr>
          <a:lstStyle/>
          <a:p>
            <a:r>
              <a:rPr lang="en-US" sz="2800" dirty="0"/>
              <a:t>Male physical strength may have been important when hunting was the major means of subsistence, but work in modern society does not place men at an advantage over women in that regard. </a:t>
            </a:r>
          </a:p>
        </p:txBody>
      </p:sp>
    </p:spTree>
    <p:extLst>
      <p:ext uri="{BB962C8B-B14F-4D97-AF65-F5344CB8AC3E}">
        <p14:creationId xmlns:p14="http://schemas.microsoft.com/office/powerpoint/2010/main" val="4029186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36CF-0ECF-419E-846E-337B39B8FFD6}"/>
              </a:ext>
            </a:extLst>
          </p:cNvPr>
          <p:cNvSpPr>
            <a:spLocks noGrp="1"/>
          </p:cNvSpPr>
          <p:nvPr>
            <p:ph type="title"/>
          </p:nvPr>
        </p:nvSpPr>
        <p:spPr/>
        <p:txBody>
          <a:bodyPr/>
          <a:lstStyle/>
          <a:p>
            <a:r>
              <a:rPr lang="en-US" dirty="0"/>
              <a:t>Symbolic Interactionism and Gender </a:t>
            </a:r>
          </a:p>
        </p:txBody>
      </p:sp>
      <p:sp>
        <p:nvSpPr>
          <p:cNvPr id="3" name="Content Placeholder 2">
            <a:extLst>
              <a:ext uri="{FF2B5EF4-FFF2-40B4-BE49-F238E27FC236}">
                <a16:creationId xmlns:a16="http://schemas.microsoft.com/office/drawing/2014/main" id="{8BC3BC6A-DD1C-4636-AAC3-69DB8538F130}"/>
              </a:ext>
            </a:extLst>
          </p:cNvPr>
          <p:cNvSpPr>
            <a:spLocks noGrp="1"/>
          </p:cNvSpPr>
          <p:nvPr>
            <p:ph idx="1"/>
          </p:nvPr>
        </p:nvSpPr>
        <p:spPr/>
        <p:txBody>
          <a:bodyPr/>
          <a:lstStyle/>
          <a:p>
            <a:r>
              <a:rPr lang="en-US" dirty="0"/>
              <a:t>Symbolic interactionists focus on how boys and girls learn to act the way the are “supposed to act.” </a:t>
            </a:r>
          </a:p>
          <a:p>
            <a:endParaRPr lang="en-US" dirty="0"/>
          </a:p>
          <a:p>
            <a:r>
              <a:rPr lang="en-US" dirty="0"/>
              <a:t>This process is called </a:t>
            </a:r>
            <a:r>
              <a:rPr lang="en-US" b="1" i="1" u="sng" dirty="0"/>
              <a:t>gender socialization</a:t>
            </a:r>
            <a:r>
              <a:rPr lang="en-US" dirty="0"/>
              <a:t>. </a:t>
            </a:r>
          </a:p>
        </p:txBody>
      </p:sp>
    </p:spTree>
    <p:extLst>
      <p:ext uri="{BB962C8B-B14F-4D97-AF65-F5344CB8AC3E}">
        <p14:creationId xmlns:p14="http://schemas.microsoft.com/office/powerpoint/2010/main" val="1597462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D5F40-46D0-45F8-B34F-7833AED22828}"/>
              </a:ext>
            </a:extLst>
          </p:cNvPr>
          <p:cNvSpPr>
            <a:spLocks noGrp="1"/>
          </p:cNvSpPr>
          <p:nvPr>
            <p:ph type="title"/>
          </p:nvPr>
        </p:nvSpPr>
        <p:spPr/>
        <p:txBody>
          <a:bodyPr/>
          <a:lstStyle/>
          <a:p>
            <a:r>
              <a:rPr lang="en-US" dirty="0"/>
              <a:t>How do parents contribute to gender socialization? </a:t>
            </a:r>
          </a:p>
        </p:txBody>
      </p:sp>
      <p:sp>
        <p:nvSpPr>
          <p:cNvPr id="3" name="Content Placeholder 2">
            <a:extLst>
              <a:ext uri="{FF2B5EF4-FFF2-40B4-BE49-F238E27FC236}">
                <a16:creationId xmlns:a16="http://schemas.microsoft.com/office/drawing/2014/main" id="{2CD7CFD0-7534-4AF1-88F2-F0D8CA169156}"/>
              </a:ext>
            </a:extLst>
          </p:cNvPr>
          <p:cNvSpPr>
            <a:spLocks noGrp="1"/>
          </p:cNvSpPr>
          <p:nvPr>
            <p:ph idx="1"/>
          </p:nvPr>
        </p:nvSpPr>
        <p:spPr/>
        <p:txBody>
          <a:bodyPr/>
          <a:lstStyle/>
          <a:p>
            <a:r>
              <a:rPr lang="en-US" dirty="0"/>
              <a:t>Parents are vitally important in gender socialization because they transfer values and attitudes regarding how boys and girls should behave. </a:t>
            </a:r>
          </a:p>
          <a:p>
            <a:endParaRPr lang="en-US" dirty="0"/>
          </a:p>
          <a:p>
            <a:pPr lvl="1"/>
            <a:r>
              <a:rPr lang="en-US" dirty="0"/>
              <a:t>Studies of infant care have found that girls are cuddled more, talked to more, and handled more gently than are boys. </a:t>
            </a:r>
          </a:p>
          <a:p>
            <a:pPr lvl="1"/>
            <a:r>
              <a:rPr lang="en-US" dirty="0"/>
              <a:t>Parents expect boys to be more assertive than girls are, and they discourage them from clinging. </a:t>
            </a:r>
          </a:p>
        </p:txBody>
      </p:sp>
    </p:spTree>
    <p:extLst>
      <p:ext uri="{BB962C8B-B14F-4D97-AF65-F5344CB8AC3E}">
        <p14:creationId xmlns:p14="http://schemas.microsoft.com/office/powerpoint/2010/main" val="2520033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9A32C-4D4D-405E-8DCF-578D70DC208B}"/>
              </a:ext>
            </a:extLst>
          </p:cNvPr>
          <p:cNvSpPr>
            <a:spLocks noGrp="1"/>
          </p:cNvSpPr>
          <p:nvPr>
            <p:ph type="title"/>
          </p:nvPr>
        </p:nvSpPr>
        <p:spPr/>
        <p:txBody>
          <a:bodyPr/>
          <a:lstStyle/>
          <a:p>
            <a:r>
              <a:rPr lang="en-US" dirty="0"/>
              <a:t>In what ways do schools reinforce gender socialization? </a:t>
            </a:r>
          </a:p>
        </p:txBody>
      </p:sp>
      <p:sp>
        <p:nvSpPr>
          <p:cNvPr id="3" name="Content Placeholder 2">
            <a:extLst>
              <a:ext uri="{FF2B5EF4-FFF2-40B4-BE49-F238E27FC236}">
                <a16:creationId xmlns:a16="http://schemas.microsoft.com/office/drawing/2014/main" id="{33DA6E7A-409E-46DD-8441-F2A0719DAB6B}"/>
              </a:ext>
            </a:extLst>
          </p:cNvPr>
          <p:cNvSpPr>
            <a:spLocks noGrp="1"/>
          </p:cNvSpPr>
          <p:nvPr>
            <p:ph idx="1"/>
          </p:nvPr>
        </p:nvSpPr>
        <p:spPr/>
        <p:txBody>
          <a:bodyPr>
            <a:normAutofit/>
          </a:bodyPr>
          <a:lstStyle/>
          <a:p>
            <a:r>
              <a:rPr lang="en-US" sz="2400" dirty="0"/>
              <a:t>Boys tend to be more assertive in class. </a:t>
            </a:r>
          </a:p>
          <a:p>
            <a:r>
              <a:rPr lang="en-US" sz="2400" dirty="0"/>
              <a:t>Boys were eight times more likely than girls to call out answers, whereas girls sat patiently with their hands raised. </a:t>
            </a:r>
          </a:p>
        </p:txBody>
      </p:sp>
    </p:spTree>
    <p:extLst>
      <p:ext uri="{BB962C8B-B14F-4D97-AF65-F5344CB8AC3E}">
        <p14:creationId xmlns:p14="http://schemas.microsoft.com/office/powerpoint/2010/main" val="3008358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D9A86-3F47-42CE-8048-4EC3B91EDD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263E1E-7780-44A8-A103-A317DBA99270}"/>
              </a:ext>
            </a:extLst>
          </p:cNvPr>
          <p:cNvSpPr>
            <a:spLocks noGrp="1"/>
          </p:cNvSpPr>
          <p:nvPr>
            <p:ph idx="1"/>
          </p:nvPr>
        </p:nvSpPr>
        <p:spPr/>
        <p:txBody>
          <a:bodyPr>
            <a:normAutofit/>
          </a:bodyPr>
          <a:lstStyle/>
          <a:p>
            <a:r>
              <a:rPr lang="en-US" sz="2800" dirty="0"/>
              <a:t>Other areas in junior high school and high school where gender socialization is concentrated include clothing styles, school elections, social functions, and after-school activities. </a:t>
            </a:r>
          </a:p>
        </p:txBody>
      </p:sp>
    </p:spTree>
    <p:extLst>
      <p:ext uri="{BB962C8B-B14F-4D97-AF65-F5344CB8AC3E}">
        <p14:creationId xmlns:p14="http://schemas.microsoft.com/office/powerpoint/2010/main" val="3974226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F248B-35FB-4741-8AA0-E799F21DD2D7}"/>
              </a:ext>
            </a:extLst>
          </p:cNvPr>
          <p:cNvSpPr>
            <a:spLocks noGrp="1"/>
          </p:cNvSpPr>
          <p:nvPr>
            <p:ph type="title"/>
          </p:nvPr>
        </p:nvSpPr>
        <p:spPr/>
        <p:txBody>
          <a:bodyPr/>
          <a:lstStyle/>
          <a:p>
            <a:r>
              <a:rPr lang="en-US" dirty="0"/>
              <a:t>How do peers contribute to gender socialization?  </a:t>
            </a:r>
          </a:p>
        </p:txBody>
      </p:sp>
      <p:sp>
        <p:nvSpPr>
          <p:cNvPr id="3" name="Content Placeholder 2">
            <a:extLst>
              <a:ext uri="{FF2B5EF4-FFF2-40B4-BE49-F238E27FC236}">
                <a16:creationId xmlns:a16="http://schemas.microsoft.com/office/drawing/2014/main" id="{3FC1F5AB-3A83-4B05-9580-BF60310653F8}"/>
              </a:ext>
            </a:extLst>
          </p:cNvPr>
          <p:cNvSpPr>
            <a:spLocks noGrp="1"/>
          </p:cNvSpPr>
          <p:nvPr>
            <p:ph idx="1"/>
          </p:nvPr>
        </p:nvSpPr>
        <p:spPr/>
        <p:txBody>
          <a:bodyPr/>
          <a:lstStyle/>
          <a:p>
            <a:r>
              <a:rPr lang="en-US" dirty="0"/>
              <a:t>Adolescents want to be liked, so acceptance or rejection by peers greatly influences their self-concepts. </a:t>
            </a:r>
          </a:p>
          <a:p>
            <a:endParaRPr lang="en-US" dirty="0"/>
          </a:p>
          <a:p>
            <a:pPr lvl="1"/>
            <a:r>
              <a:rPr lang="en-US" dirty="0"/>
              <a:t>Teens who most closely mirror traditional gender roles, such as male football players and female cheerleaders, and generally given the greatest respect, whereas “feminine” boys  and “masculine” girls are assigned bow status. </a:t>
            </a:r>
          </a:p>
          <a:p>
            <a:pPr lvl="1"/>
            <a:endParaRPr lang="en-US" dirty="0"/>
          </a:p>
          <a:p>
            <a:pPr lvl="1"/>
            <a:r>
              <a:rPr lang="en-US" dirty="0"/>
              <a:t>This peer group pressure encourages teenagers to try to conform to idealized role models. </a:t>
            </a:r>
          </a:p>
          <a:p>
            <a:pPr lvl="1"/>
            <a:r>
              <a:rPr lang="en-US" dirty="0"/>
              <a:t>To do so otherwise is to risk rejection and a significant loss of self-esteem. </a:t>
            </a:r>
          </a:p>
        </p:txBody>
      </p:sp>
    </p:spTree>
    <p:extLst>
      <p:ext uri="{BB962C8B-B14F-4D97-AF65-F5344CB8AC3E}">
        <p14:creationId xmlns:p14="http://schemas.microsoft.com/office/powerpoint/2010/main" val="218237174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65</TotalTime>
  <Words>439</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Gill Sans MT</vt:lpstr>
      <vt:lpstr>Impact</vt:lpstr>
      <vt:lpstr>Badge</vt:lpstr>
      <vt:lpstr>Sociology  Chapter 10  Section 2: Theoretical Perspectives on Gender </vt:lpstr>
      <vt:lpstr>Functionalism and Gender </vt:lpstr>
      <vt:lpstr>Conflict Theory and Gender </vt:lpstr>
      <vt:lpstr>PowerPoint Presentation</vt:lpstr>
      <vt:lpstr>Symbolic Interactionism and Gender </vt:lpstr>
      <vt:lpstr>How do parents contribute to gender socialization? </vt:lpstr>
      <vt:lpstr>In what ways do schools reinforce gender socialization? </vt:lpstr>
      <vt:lpstr>PowerPoint Presentation</vt:lpstr>
      <vt:lpstr>How do peers contribute to gender socialization?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Chapter 10  Section 2: Theoretical Perspectives on Gender </dc:title>
  <dc:creator>Tyler Moudry</dc:creator>
  <cp:lastModifiedBy>Tyler Moudry</cp:lastModifiedBy>
  <cp:revision>4</cp:revision>
  <dcterms:created xsi:type="dcterms:W3CDTF">2019-04-08T07:25:06Z</dcterms:created>
  <dcterms:modified xsi:type="dcterms:W3CDTF">2019-04-08T08:30:15Z</dcterms:modified>
</cp:coreProperties>
</file>