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0E4E4-3AF6-4536-BE9E-85E107E77B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Sociology </a:t>
            </a:r>
            <a:br>
              <a:rPr lang="en-US" sz="5400" dirty="0"/>
            </a:br>
            <a:r>
              <a:rPr lang="en-US" sz="5400" dirty="0"/>
              <a:t>Chapter 10: Inequalities of Gender and Age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14348-1121-4A26-BC6B-3EEAEE71C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916558"/>
            <a:ext cx="8045373" cy="1325216"/>
          </a:xfrm>
        </p:spPr>
        <p:txBody>
          <a:bodyPr>
            <a:normAutofit/>
          </a:bodyPr>
          <a:lstStyle/>
          <a:p>
            <a:r>
              <a:rPr lang="en-US" sz="4000" dirty="0"/>
              <a:t>Section 1: Sex and gender identity </a:t>
            </a:r>
          </a:p>
        </p:txBody>
      </p:sp>
    </p:spTree>
    <p:extLst>
      <p:ext uri="{BB962C8B-B14F-4D97-AF65-F5344CB8AC3E}">
        <p14:creationId xmlns:p14="http://schemas.microsoft.com/office/powerpoint/2010/main" val="3166039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54833-98C7-453D-9D80-69F9F4ACB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0D75D-B62B-47C0-891C-6C2CDB90F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Sociologists are part of an ongoing debate concerning the reasons for gender differences. </a:t>
            </a:r>
          </a:p>
          <a:p>
            <a:endParaRPr lang="en-US" sz="2400" b="1" i="1" dirty="0"/>
          </a:p>
          <a:p>
            <a:pPr lvl="1"/>
            <a:r>
              <a:rPr lang="en-US" sz="2400" b="1" i="1" dirty="0"/>
              <a:t>At the heart of the debate is the so called nature versus nurture issue: Does biology or socialization play a greater role in gender differences? </a:t>
            </a:r>
          </a:p>
        </p:txBody>
      </p:sp>
    </p:spTree>
    <p:extLst>
      <p:ext uri="{BB962C8B-B14F-4D97-AF65-F5344CB8AC3E}">
        <p14:creationId xmlns:p14="http://schemas.microsoft.com/office/powerpoint/2010/main" val="808464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87DC0-2359-484F-8381-484199C1A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Biology, Culture, and Behavior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71055-E290-479C-A84D-485CEFB65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77009"/>
            <a:ext cx="10178322" cy="4898606"/>
          </a:xfrm>
        </p:spPr>
        <p:txBody>
          <a:bodyPr/>
          <a:lstStyle/>
          <a:p>
            <a:r>
              <a:rPr lang="en-US" sz="2800" dirty="0"/>
              <a:t>Biological differences between the sexes include distinctive muscle-to-bone ratios and how fat is stored. </a:t>
            </a:r>
          </a:p>
          <a:p>
            <a:r>
              <a:rPr lang="en-US" sz="2800" dirty="0"/>
              <a:t>The differences in reproductive organs, however, are much more important, because they result in certain facts of life. </a:t>
            </a:r>
          </a:p>
          <a:p>
            <a:endParaRPr lang="en-US" sz="2800" dirty="0"/>
          </a:p>
          <a:p>
            <a:pPr lvl="1"/>
            <a:r>
              <a:rPr lang="en-US" sz="2800" dirty="0"/>
              <a:t>Only men can impregnate</a:t>
            </a:r>
          </a:p>
          <a:p>
            <a:pPr lvl="1"/>
            <a:r>
              <a:rPr lang="en-US" sz="2800" dirty="0"/>
              <a:t>Only women care able to produce eggs, give birth, and nurse families.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6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4F7C5-C5F8-4C7A-91EE-7EA1A1D8C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male and female brains different?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E045B-4C62-4D2A-8191-BA1C00A78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indicates that the brains of men and women are slightly different in structure. </a:t>
            </a:r>
          </a:p>
          <a:p>
            <a:r>
              <a:rPr lang="en-US" dirty="0"/>
              <a:t>Men show more activity in a region of the brain thought to be tied to adaptive evolutionary responses such as fighting. </a:t>
            </a:r>
          </a:p>
          <a:p>
            <a:endParaRPr lang="en-US" dirty="0"/>
          </a:p>
          <a:p>
            <a:r>
              <a:rPr lang="en-US" dirty="0"/>
              <a:t>Women have more activity in a newer, more highly developed region of the brain thought to be linked to emotional expression. </a:t>
            </a:r>
          </a:p>
        </p:txBody>
      </p:sp>
    </p:spTree>
    <p:extLst>
      <p:ext uri="{BB962C8B-B14F-4D97-AF65-F5344CB8AC3E}">
        <p14:creationId xmlns:p14="http://schemas.microsoft.com/office/powerpoint/2010/main" val="194798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E277B-733E-4835-965E-37543CAD0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01586-6652-43C0-BD86-AD3EA405E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5461"/>
            <a:ext cx="10449992" cy="5327374"/>
          </a:xfrm>
        </p:spPr>
        <p:txBody>
          <a:bodyPr>
            <a:normAutofit/>
          </a:bodyPr>
          <a:lstStyle/>
          <a:p>
            <a:r>
              <a:rPr lang="en-US" sz="2400" dirty="0"/>
              <a:t>The female brain is less specialized than the male brain.</a:t>
            </a:r>
          </a:p>
          <a:p>
            <a:r>
              <a:rPr lang="en-US" sz="2400" dirty="0"/>
              <a:t>Women tend to use both sides of the brain simultaneously when performing a task. </a:t>
            </a:r>
          </a:p>
          <a:p>
            <a:r>
              <a:rPr lang="en-US" sz="2400" dirty="0"/>
              <a:t>Whereas men tend to process verbal task on the left side of the brain, women are more likely to use both sides. </a:t>
            </a:r>
          </a:p>
          <a:p>
            <a:endParaRPr lang="en-US" sz="2400" dirty="0"/>
          </a:p>
          <a:p>
            <a:r>
              <a:rPr lang="en-US" sz="2400" dirty="0"/>
              <a:t>Women tend to use both ears when listening and men tend to use the right ear. </a:t>
            </a:r>
          </a:p>
        </p:txBody>
      </p:sp>
    </p:spTree>
    <p:extLst>
      <p:ext uri="{BB962C8B-B14F-4D97-AF65-F5344CB8AC3E}">
        <p14:creationId xmlns:p14="http://schemas.microsoft.com/office/powerpoint/2010/main" val="2339696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653FE-D317-4EBB-8734-3453AF831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such biological differences lead to differences in social behavior?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28DEC-0A72-4E41-B59D-6178D745D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This is precisely the question overlooked by biological determinists who, without evidence, assume that physical differences result in biologically programmed differences in social behavior. </a:t>
            </a:r>
          </a:p>
        </p:txBody>
      </p:sp>
    </p:spTree>
    <p:extLst>
      <p:ext uri="{BB962C8B-B14F-4D97-AF65-F5344CB8AC3E}">
        <p14:creationId xmlns:p14="http://schemas.microsoft.com/office/powerpoint/2010/main" val="3016646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449FC-AF81-4F75-94E4-F9E22923F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E5CD5-BC09-4BA3-94BE-BF25794C1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 and women differ in what they look for in romantic and sexual partners. </a:t>
            </a:r>
          </a:p>
          <a:p>
            <a:r>
              <a:rPr lang="en-US" dirty="0"/>
              <a:t>Men value physical appearance more than women do.</a:t>
            </a:r>
          </a:p>
          <a:p>
            <a:endParaRPr lang="en-US" dirty="0"/>
          </a:p>
          <a:p>
            <a:r>
              <a:rPr lang="en-US" dirty="0"/>
              <a:t>Women place more emphasis on social class and income. </a:t>
            </a:r>
          </a:p>
          <a:p>
            <a:r>
              <a:rPr lang="en-US" dirty="0"/>
              <a:t>Men tend to prefer slightly younger mates.</a:t>
            </a:r>
          </a:p>
          <a:p>
            <a:r>
              <a:rPr lang="en-US" dirty="0"/>
              <a:t>Women favor slightly older mates. </a:t>
            </a:r>
          </a:p>
        </p:txBody>
      </p:sp>
    </p:spTree>
    <p:extLst>
      <p:ext uri="{BB962C8B-B14F-4D97-AF65-F5344CB8AC3E}">
        <p14:creationId xmlns:p14="http://schemas.microsoft.com/office/powerpoint/2010/main" val="2664122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840F2-3883-4E31-80B5-C7CBC1C1C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A80CF-EFD6-47A6-B611-4A6726661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Males also tend to be more aggressive in conflict situations. </a:t>
            </a:r>
          </a:p>
        </p:txBody>
      </p:sp>
    </p:spTree>
    <p:extLst>
      <p:ext uri="{BB962C8B-B14F-4D97-AF65-F5344CB8AC3E}">
        <p14:creationId xmlns:p14="http://schemas.microsoft.com/office/powerpoint/2010/main" val="1761973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94DC7-0D4A-42E3-8A59-726D8C20D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sociologists view behavior?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459E9-099E-43D4-B1A8-056584B11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majority of sociologists argue that gender-related behavior is not primarily the result of biology.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They look to culture for clues. </a:t>
            </a:r>
          </a:p>
        </p:txBody>
      </p:sp>
    </p:spTree>
    <p:extLst>
      <p:ext uri="{BB962C8B-B14F-4D97-AF65-F5344CB8AC3E}">
        <p14:creationId xmlns:p14="http://schemas.microsoft.com/office/powerpoint/2010/main" val="3029425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3647E-E33C-49CF-B786-826F9579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115B5-EE42-461C-8DF6-AFFB424C6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37253"/>
            <a:ext cx="10178322" cy="4342340"/>
          </a:xfrm>
        </p:spPr>
        <p:txBody>
          <a:bodyPr>
            <a:normAutofit/>
          </a:bodyPr>
          <a:lstStyle/>
          <a:p>
            <a:r>
              <a:rPr lang="en-US" sz="2400" dirty="0"/>
              <a:t>In her classic study of three primitive New Guinean peoples, anthropologist Margaret Mead (1950) demonstrated the influence of culture and socialization on gender role behavior. </a:t>
            </a:r>
          </a:p>
          <a:p>
            <a:endParaRPr lang="en-US" sz="2400" dirty="0"/>
          </a:p>
          <a:p>
            <a:pPr lvl="1"/>
            <a:r>
              <a:rPr lang="en-US" sz="2400" dirty="0"/>
              <a:t>Among the </a:t>
            </a:r>
            <a:r>
              <a:rPr lang="en-US" sz="2400" b="1" i="1" dirty="0"/>
              <a:t>Arapesh</a:t>
            </a:r>
            <a:r>
              <a:rPr lang="en-US" sz="2400" dirty="0"/>
              <a:t>, Mead found that both males and females were conditioned to be cooperative, unaggressive, and empathetic. </a:t>
            </a:r>
          </a:p>
          <a:p>
            <a:pPr lvl="1"/>
            <a:r>
              <a:rPr lang="en-US" sz="2400" dirty="0"/>
              <a:t>Both men and women in this tribe behaved in a way that is consistent with the more traditional concept of the female gender role. </a:t>
            </a:r>
          </a:p>
        </p:txBody>
      </p:sp>
    </p:spTree>
    <p:extLst>
      <p:ext uri="{BB962C8B-B14F-4D97-AF65-F5344CB8AC3E}">
        <p14:creationId xmlns:p14="http://schemas.microsoft.com/office/powerpoint/2010/main" val="3799073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5F39-350E-41FE-95F1-B4F6D74FD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DC1A7-CA2E-428C-A3F9-E158EF14E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Among the Mundugumor, in contrast, both men and women were trained to be “masculine”- they were aggressive, ruthless, and unresponsive to the needs of others. </a:t>
            </a:r>
          </a:p>
        </p:txBody>
      </p:sp>
    </p:spTree>
    <p:extLst>
      <p:ext uri="{BB962C8B-B14F-4D97-AF65-F5344CB8AC3E}">
        <p14:creationId xmlns:p14="http://schemas.microsoft.com/office/powerpoint/2010/main" val="177500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8B48B-7C59-4EAC-A68C-B56C284BC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male and female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0219A-A2B8-4555-A987-DDDC29780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31235"/>
            <a:ext cx="10178322" cy="5044380"/>
          </a:xfrm>
        </p:spPr>
        <p:txBody>
          <a:bodyPr/>
          <a:lstStyle/>
          <a:p>
            <a:r>
              <a:rPr lang="en-US" sz="2400" b="1" i="1" dirty="0"/>
              <a:t>What are little girls made of?</a:t>
            </a:r>
          </a:p>
          <a:p>
            <a:pPr marL="0" indent="0">
              <a:buNone/>
            </a:pPr>
            <a:r>
              <a:rPr lang="en-US" sz="2400" b="1" i="1" dirty="0"/>
              <a:t>Sugar and spice</a:t>
            </a:r>
          </a:p>
          <a:p>
            <a:pPr marL="0" indent="0">
              <a:buNone/>
            </a:pPr>
            <a:r>
              <a:rPr lang="en-US" sz="2400" b="1" i="1" dirty="0"/>
              <a:t>And everything nice</a:t>
            </a:r>
          </a:p>
          <a:p>
            <a:pPr marL="0" indent="0">
              <a:buNone/>
            </a:pPr>
            <a:r>
              <a:rPr lang="en-US" sz="2400" b="1" i="1" dirty="0"/>
              <a:t>That’s what little girls are made of.</a:t>
            </a:r>
          </a:p>
          <a:p>
            <a:endParaRPr lang="en-US" sz="2400" b="1" i="1" dirty="0"/>
          </a:p>
          <a:p>
            <a:endParaRPr lang="en-US" sz="2400" b="1" i="1" dirty="0"/>
          </a:p>
          <a:p>
            <a:r>
              <a:rPr lang="en-US" sz="2400" b="1" i="1" dirty="0"/>
              <a:t>What are little boys made of?</a:t>
            </a:r>
          </a:p>
          <a:p>
            <a:pPr marL="0" indent="0">
              <a:buNone/>
            </a:pPr>
            <a:r>
              <a:rPr lang="en-US" sz="2400" b="1" i="1" dirty="0"/>
              <a:t>Snips and sails </a:t>
            </a:r>
          </a:p>
          <a:p>
            <a:pPr marL="0" indent="0">
              <a:buNone/>
            </a:pPr>
            <a:r>
              <a:rPr lang="en-US" sz="2400" b="1" i="1" dirty="0"/>
              <a:t>And puppy dog tails</a:t>
            </a:r>
          </a:p>
          <a:p>
            <a:pPr marL="0" indent="0">
              <a:buNone/>
            </a:pPr>
            <a:r>
              <a:rPr lang="en-US" sz="2400" b="1" i="1" dirty="0"/>
              <a:t>That’s what little boys are made of.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2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849AC-7435-4AAA-9DA3-1DDA4B1F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6C477-07E0-4384-9A19-10E7B1E4F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the </a:t>
            </a:r>
            <a:r>
              <a:rPr lang="en-US" sz="2400" dirty="0" err="1"/>
              <a:t>Tchambuli</a:t>
            </a:r>
            <a:r>
              <a:rPr lang="en-US" sz="2400" dirty="0"/>
              <a:t> tribe, the gender roles were the opposite of those found in Western society. </a:t>
            </a:r>
          </a:p>
          <a:p>
            <a:endParaRPr lang="en-US" sz="2400" dirty="0"/>
          </a:p>
          <a:p>
            <a:pPr lvl="1"/>
            <a:r>
              <a:rPr lang="en-US" sz="2400" dirty="0"/>
              <a:t>Women were dominant, impersonal, and aggressive, and men were dependent and submissive. </a:t>
            </a:r>
          </a:p>
        </p:txBody>
      </p:sp>
    </p:spTree>
    <p:extLst>
      <p:ext uri="{BB962C8B-B14F-4D97-AF65-F5344CB8AC3E}">
        <p14:creationId xmlns:p14="http://schemas.microsoft.com/office/powerpoint/2010/main" val="1925873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31FFE-3FFC-4DBC-A687-BAD9AD8E0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A57B2-ED09-415D-8761-30C4B788E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10749"/>
            <a:ext cx="10178322" cy="4964866"/>
          </a:xfrm>
        </p:spPr>
        <p:txBody>
          <a:bodyPr/>
          <a:lstStyle/>
          <a:p>
            <a:r>
              <a:rPr lang="en-US" sz="2400" dirty="0"/>
              <a:t>On the basis of this evidence, Mead concluded that human nature is sufficiently flexible to rule out biological determination of gender roles. </a:t>
            </a:r>
          </a:p>
          <a:p>
            <a:pPr lvl="1"/>
            <a:r>
              <a:rPr lang="en-US" sz="2400" dirty="0"/>
              <a:t>Cross-cultural research since Mead’s landmark work has clearly supported her findings: gender roles are not fixed at birth.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04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B124-14CA-4416-A35C-65F7BF85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can we conclude from studies about male and female behaviors?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EC30-0CD9-467F-8EAD-A7DA2578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Researchers  investigating behavioral differences between the sexes have not been able to prove that any particular behavior has a biological cause. </a:t>
            </a:r>
          </a:p>
        </p:txBody>
      </p:sp>
    </p:spTree>
    <p:extLst>
      <p:ext uri="{BB962C8B-B14F-4D97-AF65-F5344CB8AC3E}">
        <p14:creationId xmlns:p14="http://schemas.microsoft.com/office/powerpoint/2010/main" val="1485779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3D39A-86CC-4F64-BB6E-E7A20B8BE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2019-02C6-44C0-AAC0-6CD7B926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32453"/>
            <a:ext cx="10178322" cy="4647140"/>
          </a:xfrm>
        </p:spPr>
        <p:txBody>
          <a:bodyPr>
            <a:normAutofit/>
          </a:bodyPr>
          <a:lstStyle/>
          <a:p>
            <a:r>
              <a:rPr lang="en-US" u="sng" dirty="0"/>
              <a:t>Any conclusions we reach should also take into account several difficulties with the research. </a:t>
            </a:r>
          </a:p>
          <a:p>
            <a:pPr lvl="1"/>
            <a:r>
              <a:rPr lang="en-US" b="1" i="1" dirty="0"/>
              <a:t>Many studies seek to find differences but ignore the overriding similarities between males and females. </a:t>
            </a:r>
          </a:p>
          <a:p>
            <a:pPr lvl="1"/>
            <a:endParaRPr lang="en-US" b="1" i="1" dirty="0"/>
          </a:p>
          <a:p>
            <a:pPr lvl="1"/>
            <a:r>
              <a:rPr lang="en-US" b="1" i="1" dirty="0"/>
              <a:t>Researchers often fail to note the variation that exists within each sex. </a:t>
            </a:r>
          </a:p>
          <a:p>
            <a:pPr lvl="1"/>
            <a:endParaRPr lang="en-US" b="1" i="1" dirty="0"/>
          </a:p>
          <a:p>
            <a:pPr lvl="1"/>
            <a:r>
              <a:rPr lang="en-US" b="1" i="1" dirty="0"/>
              <a:t>To make matters worse, men, for example, tend to be submissive or aggressive by mirroring the behaviors of influential role models. </a:t>
            </a:r>
          </a:p>
          <a:p>
            <a:pPr lvl="1"/>
            <a:endParaRPr lang="en-US" b="1" i="1" dirty="0"/>
          </a:p>
          <a:p>
            <a:pPr lvl="1"/>
            <a:r>
              <a:rPr lang="en-US" b="1" i="1" dirty="0"/>
              <a:t>Remember, human behavior is the result of multiple causes. </a:t>
            </a:r>
          </a:p>
        </p:txBody>
      </p:sp>
    </p:spTree>
    <p:extLst>
      <p:ext uri="{BB962C8B-B14F-4D97-AF65-F5344CB8AC3E}">
        <p14:creationId xmlns:p14="http://schemas.microsoft.com/office/powerpoint/2010/main" val="136402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FD76-2449-4261-8E1E-7CC75519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2114-B65C-40D7-A0DD-3605A3359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Americans believe that anatomy is destiny.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If men and women behave differently, it is assumed to be because of their </a:t>
            </a:r>
            <a:r>
              <a:rPr lang="en-US" sz="2800" b="1" i="1" u="sng" dirty="0"/>
              <a:t>sex</a:t>
            </a:r>
            <a:r>
              <a:rPr lang="en-US" sz="2800" dirty="0"/>
              <a:t>- the biological distinction between male and female. </a:t>
            </a:r>
          </a:p>
        </p:txBody>
      </p:sp>
    </p:spTree>
    <p:extLst>
      <p:ext uri="{BB962C8B-B14F-4D97-AF65-F5344CB8AC3E}">
        <p14:creationId xmlns:p14="http://schemas.microsoft.com/office/powerpoint/2010/main" val="271041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62DA-262E-43C5-9B99-66FE31BC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21816-284D-47DC-9681-EF8EA8CA8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Males are assumed to be naturally more aggressive than women and to be built for providing and protecting. </a:t>
            </a:r>
          </a:p>
          <a:p>
            <a:endParaRPr lang="en-US" sz="2800" dirty="0"/>
          </a:p>
          <a:p>
            <a:r>
              <a:rPr lang="en-US" sz="2800" dirty="0"/>
              <a:t>Thought of as being naturally more passive, females are believed to be designed for domestic work. </a:t>
            </a:r>
          </a:p>
        </p:txBody>
      </p:sp>
    </p:spTree>
    <p:extLst>
      <p:ext uri="{BB962C8B-B14F-4D97-AF65-F5344CB8AC3E}">
        <p14:creationId xmlns:p14="http://schemas.microsoft.com/office/powerpoint/2010/main" val="153439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279C-DCE0-4DBA-807D-A3F3F237A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59C97-8841-40A5-BE36-5A1C3D05C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If this popular conception were true, men and women in all societies would behave uniformly in their unique ways because of inborn biological forces beyond their control.</a:t>
            </a:r>
          </a:p>
          <a:p>
            <a:endParaRPr lang="en-US" sz="3200" dirty="0"/>
          </a:p>
          <a:p>
            <a:pPr lvl="1"/>
            <a:r>
              <a:rPr lang="en-US" sz="3200" dirty="0"/>
              <a:t>This way of thinking is called </a:t>
            </a:r>
            <a:r>
              <a:rPr lang="en-US" sz="3200" b="1" i="1" u="sng" dirty="0"/>
              <a:t>biological determinism. </a:t>
            </a:r>
          </a:p>
        </p:txBody>
      </p:sp>
    </p:spTree>
    <p:extLst>
      <p:ext uri="{BB962C8B-B14F-4D97-AF65-F5344CB8AC3E}">
        <p14:creationId xmlns:p14="http://schemas.microsoft.com/office/powerpoint/2010/main" val="789313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A9B8A-BDC1-4560-814E-472104ED9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C5897-A867-4959-8A06-054B817CB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theory of biological determinism lacks scientific proof.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Significant behavioral differences between men and women have not been causally linked to biological characteristics. </a:t>
            </a:r>
          </a:p>
        </p:txBody>
      </p:sp>
    </p:spTree>
    <p:extLst>
      <p:ext uri="{BB962C8B-B14F-4D97-AF65-F5344CB8AC3E}">
        <p14:creationId xmlns:p14="http://schemas.microsoft.com/office/powerpoint/2010/main" val="245631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D5D48-1F4F-4F1D-9FE3-ADD7DE904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97F97-3D55-4B6D-A534-0DB5CBAD7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From the moment of birth- on the basis of obvious external biological characteristics- males and females are treated differently. </a:t>
            </a:r>
          </a:p>
          <a:p>
            <a:endParaRPr lang="en-US" sz="2800" dirty="0"/>
          </a:p>
          <a:p>
            <a:r>
              <a:rPr lang="en-US" sz="2800" dirty="0"/>
              <a:t>Parents stress the characteristics and behaviors that ways of walking, manner of talking, play activities, and life aspirations. </a:t>
            </a:r>
          </a:p>
        </p:txBody>
      </p:sp>
    </p:spTree>
    <p:extLst>
      <p:ext uri="{BB962C8B-B14F-4D97-AF65-F5344CB8AC3E}">
        <p14:creationId xmlns:p14="http://schemas.microsoft.com/office/powerpoint/2010/main" val="386194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F07FD-F06B-4135-BB02-DB825F795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E2560-AE05-4E61-88A5-684CAC848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Girls and boys gradually learn to behave as their parents expect. </a:t>
            </a:r>
          </a:p>
          <a:p>
            <a:r>
              <a:rPr lang="en-US" sz="2800" dirty="0"/>
              <a:t>From this process comes gender identity- an awareness of being masculine or feminine, based on culture. </a:t>
            </a:r>
          </a:p>
        </p:txBody>
      </p:sp>
    </p:spTree>
    <p:extLst>
      <p:ext uri="{BB962C8B-B14F-4D97-AF65-F5344CB8AC3E}">
        <p14:creationId xmlns:p14="http://schemas.microsoft.com/office/powerpoint/2010/main" val="1002823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BE25F-C8C2-486F-8046-A876DFCF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4308885"/>
          </a:xfrm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7F6E9-157C-4D26-889C-1C23356D7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3" y="238539"/>
            <a:ext cx="10800521" cy="564105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i="1" u="sng" dirty="0"/>
              <a:t>Sociologist Margaret Anderson succinctly captured the difference between sex and gender. </a:t>
            </a:r>
          </a:p>
          <a:p>
            <a:pPr marL="0" indent="0" algn="ctr">
              <a:buNone/>
            </a:pPr>
            <a:endParaRPr lang="en-US" b="1" i="1" u="sng" dirty="0"/>
          </a:p>
          <a:p>
            <a:r>
              <a:rPr lang="en-US" sz="2400" dirty="0"/>
              <a:t>Sex refers to the biological identity of the person and is meant to signify the fact that one is either male or female. </a:t>
            </a:r>
          </a:p>
          <a:p>
            <a:endParaRPr lang="en-US" sz="2400" dirty="0"/>
          </a:p>
          <a:p>
            <a:r>
              <a:rPr lang="en-US" sz="2400" dirty="0"/>
              <a:t>Gender refers to the socially learned behaviors and expectations that are associated with the two sexes.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480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81</TotalTime>
  <Words>974</Words>
  <Application>Microsoft Office PowerPoint</Application>
  <PresentationFormat>Widescreen</PresentationFormat>
  <Paragraphs>88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Gill Sans MT</vt:lpstr>
      <vt:lpstr>Impact</vt:lpstr>
      <vt:lpstr>Badge</vt:lpstr>
      <vt:lpstr>Sociology  Chapter 10: Inequalities of Gender and Age  </vt:lpstr>
      <vt:lpstr>Defining male and female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Biology, Culture, and Behavior </vt:lpstr>
      <vt:lpstr>Are male and female brains different? </vt:lpstr>
      <vt:lpstr>PowerPoint Presentation</vt:lpstr>
      <vt:lpstr>Do such biological differences lead to differences in social behavior? </vt:lpstr>
      <vt:lpstr>PowerPoint Presentation</vt:lpstr>
      <vt:lpstr>PowerPoint Presentation</vt:lpstr>
      <vt:lpstr>How do sociologists view behavior? </vt:lpstr>
      <vt:lpstr>PowerPoint Presentation</vt:lpstr>
      <vt:lpstr>PowerPoint Presentation</vt:lpstr>
      <vt:lpstr>PowerPoint Presentation</vt:lpstr>
      <vt:lpstr>PowerPoint Presentation</vt:lpstr>
      <vt:lpstr>What can we conclude from studies about male and female behaviors?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 Chapter 10: Inequalities of Gender and Age  </dc:title>
  <dc:creator>Tyler Moudry</dc:creator>
  <cp:lastModifiedBy>Tyler Moudry</cp:lastModifiedBy>
  <cp:revision>8</cp:revision>
  <dcterms:created xsi:type="dcterms:W3CDTF">2019-04-02T14:08:59Z</dcterms:created>
  <dcterms:modified xsi:type="dcterms:W3CDTF">2019-04-02T15:30:29Z</dcterms:modified>
</cp:coreProperties>
</file>