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71" r:id="rId6"/>
    <p:sldId id="272" r:id="rId7"/>
    <p:sldId id="259" r:id="rId8"/>
    <p:sldId id="260" r:id="rId9"/>
    <p:sldId id="273" r:id="rId10"/>
    <p:sldId id="261" r:id="rId11"/>
    <p:sldId id="274" r:id="rId12"/>
    <p:sldId id="275" r:id="rId13"/>
    <p:sldId id="262" r:id="rId14"/>
    <p:sldId id="276" r:id="rId15"/>
    <p:sldId id="277" r:id="rId16"/>
    <p:sldId id="264" r:id="rId17"/>
    <p:sldId id="278" r:id="rId18"/>
    <p:sldId id="265" r:id="rId19"/>
    <p:sldId id="279" r:id="rId20"/>
    <p:sldId id="267" r:id="rId21"/>
    <p:sldId id="280" r:id="rId22"/>
    <p:sldId id="268" r:id="rId23"/>
    <p:sldId id="281" r:id="rId24"/>
    <p:sldId id="283" r:id="rId25"/>
    <p:sldId id="304" r:id="rId26"/>
    <p:sldId id="284" r:id="rId27"/>
    <p:sldId id="305" r:id="rId28"/>
    <p:sldId id="285" r:id="rId29"/>
    <p:sldId id="306" r:id="rId30"/>
    <p:sldId id="286" r:id="rId31"/>
    <p:sldId id="307" r:id="rId32"/>
    <p:sldId id="287" r:id="rId33"/>
    <p:sldId id="308" r:id="rId34"/>
    <p:sldId id="288" r:id="rId35"/>
    <p:sldId id="309" r:id="rId36"/>
    <p:sldId id="289" r:id="rId37"/>
    <p:sldId id="310" r:id="rId38"/>
    <p:sldId id="290" r:id="rId39"/>
    <p:sldId id="311" r:id="rId40"/>
    <p:sldId id="292" r:id="rId41"/>
    <p:sldId id="312" r:id="rId42"/>
    <p:sldId id="293" r:id="rId43"/>
    <p:sldId id="313" r:id="rId44"/>
    <p:sldId id="294" r:id="rId45"/>
    <p:sldId id="314" r:id="rId46"/>
    <p:sldId id="295" r:id="rId47"/>
    <p:sldId id="315" r:id="rId48"/>
    <p:sldId id="296" r:id="rId49"/>
    <p:sldId id="316" r:id="rId50"/>
    <p:sldId id="297" r:id="rId51"/>
    <p:sldId id="317" r:id="rId52"/>
    <p:sldId id="299" r:id="rId53"/>
    <p:sldId id="318" r:id="rId54"/>
    <p:sldId id="300" r:id="rId55"/>
    <p:sldId id="319" r:id="rId56"/>
    <p:sldId id="301" r:id="rId57"/>
    <p:sldId id="320" r:id="rId58"/>
    <p:sldId id="302" r:id="rId59"/>
    <p:sldId id="321" r:id="rId60"/>
    <p:sldId id="303" r:id="rId61"/>
    <p:sldId id="322" r:id="rId6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7A98-6F56-460C-A96B-EF031866C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003AE8-4E62-4F65-9781-85F7AC39E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D9FB1-CE51-4B89-8BC8-62E5A8B2C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608E-0E87-41DB-91BC-B03E5B35888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D572D-F304-4E4A-8220-DC11DF9D7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E69CD-0885-47EA-B185-618012B5D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7E0E-979D-4559-9B95-EB90BC6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6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2160E-75F9-48AC-BD7D-2CE565A01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07ADD5-1AB0-46FC-8EFD-0CAAAC8C6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9CB7B-951E-44EC-91D9-C038FF409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608E-0E87-41DB-91BC-B03E5B35888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8B953-F374-43EE-A19F-B4083ED83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C5375-6EF4-4688-BB01-3E637DFE3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7E0E-979D-4559-9B95-EB90BC6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32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E2518F-A10B-4ABB-B3F8-CCA31B9774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E43F15-9AC6-489E-A6B7-2FCF7D451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44266-7419-4F4E-8D96-4B324A989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608E-0E87-41DB-91BC-B03E5B35888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185E2-FF27-42BA-8F04-69C3C90F4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D7CC6-353F-4944-AAF2-9223F9E8D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7E0E-979D-4559-9B95-EB90BC6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77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27ACB-1328-4AA0-9ED0-CD0096BA6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4A561-CDAD-4D14-8079-F467F8544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BDBA8-C349-47B1-A51F-4DD928D51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608E-0E87-41DB-91BC-B03E5B35888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83D2D-C149-44BC-A20B-161A8C021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28C22-0D76-4389-91EF-F39BFBC47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7E0E-979D-4559-9B95-EB90BC6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24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A9EB4-361E-45CD-BEE9-7CE2E3442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E4A4B-3DD1-4240-BA76-6B7D949E7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F6731-C0A9-47AD-86F5-80A3D515E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608E-0E87-41DB-91BC-B03E5B35888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0234A-D977-418F-BB90-ECF857886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AC5E1-25A9-40F5-90F5-FDD69ED2D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7E0E-979D-4559-9B95-EB90BC6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86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9926C-197F-484C-A02E-669FC1685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0FB61-5C00-4DC0-9D76-FD4EE430FA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6F62EB-74CB-4BA4-B7D4-8BF6494FE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0B72C6-4419-4BFE-BAB7-5F32DB96C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608E-0E87-41DB-91BC-B03E5B35888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4082B-E89C-4916-B71C-685BC3E18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134A7-E248-4F56-BA7E-163BE4AAE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7E0E-979D-4559-9B95-EB90BC6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1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88B8F-F324-48D8-81F6-92C4F47C8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A1BFD-AE0C-4B28-BAC8-77D2D3AE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10215F-A78D-413F-912F-7B89F4DE75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E6B75A-4158-42DE-8A0F-E50B20891C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6C3043-4F36-4FC0-AB3B-3DB483029C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11BD6E-080A-4E2C-920D-66E07D6E4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608E-0E87-41DB-91BC-B03E5B35888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0E3133-E04F-45B6-BD17-BFDF4C687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A2636-A3DD-4968-9C66-BE987BF12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7E0E-979D-4559-9B95-EB90BC6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31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E9F7B-C710-4634-BB66-580AA97AF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E5EFC8-ACC5-41F2-9242-C855B2B19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608E-0E87-41DB-91BC-B03E5B35888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D5D29B-40ED-4F30-8946-4433B2BD0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5E3650-C99F-43E2-97AB-ABDF7D3D6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7E0E-979D-4559-9B95-EB90BC6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8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3BDE76-C35D-48DE-98C5-B2562B140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608E-0E87-41DB-91BC-B03E5B35888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8DABBF-0CFD-4B47-8736-E827B3069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659BB7-4C14-43B0-9E75-3564FF6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7E0E-979D-4559-9B95-EB90BC6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2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624D9-9BFC-444F-9DD8-FC1226F92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CB3AC-D46F-4D4F-ABC0-B2C232A35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5B96E6-8592-4B41-92B7-56245C129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013F80-3886-4C47-83F1-8F56C16C0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608E-0E87-41DB-91BC-B03E5B35888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9D8052-D69D-4B61-A82B-3B27A53EF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8927DF-D078-4B63-BA40-2C2B5099F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7E0E-979D-4559-9B95-EB90BC6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3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821A5-26C3-46D7-A6CA-242BFEECA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167B87-7A54-4CAC-8B82-5B7774734C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CAA62F-EF8B-49FC-B7CD-4342E05E9E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50D51-C562-4FDD-8F9A-7F69BACC1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608E-0E87-41DB-91BC-B03E5B35888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B8E035-D029-43CB-8AF3-DF76951B7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D17CC-F69E-4A0A-9D3C-70A776836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7E0E-979D-4559-9B95-EB90BC6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7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4535E4-4DD8-468C-97DC-845198898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9B485B-49E6-4CF5-8CE6-E6C40EB2E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2B31D-0D97-480C-8573-6201562C49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E608E-0E87-41DB-91BC-B03E5B35888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EB1E4-075B-46F5-8F91-D65325C77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2B386-5088-41AB-9500-2582B53738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17E0E-979D-4559-9B95-EB90BC6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E07EC-B766-4609-A16C-A849CBBBB0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Sociology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70A890-281A-4543-BAE1-6FAA8CD4E1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10 Review </a:t>
            </a:r>
          </a:p>
        </p:txBody>
      </p:sp>
    </p:spTree>
    <p:extLst>
      <p:ext uri="{BB962C8B-B14F-4D97-AF65-F5344CB8AC3E}">
        <p14:creationId xmlns:p14="http://schemas.microsoft.com/office/powerpoint/2010/main" val="2611190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DD8B2-3020-4C95-86B1-B90CA2762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DBA96-7362-4030-A0EA-41153207A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the theory of biological determinism lack? </a:t>
            </a:r>
          </a:p>
        </p:txBody>
      </p:sp>
    </p:spTree>
    <p:extLst>
      <p:ext uri="{BB962C8B-B14F-4D97-AF65-F5344CB8AC3E}">
        <p14:creationId xmlns:p14="http://schemas.microsoft.com/office/powerpoint/2010/main" val="1644273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DA7D5-64A5-4D72-B040-32AB88D15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49B29-7A4B-4F11-A281-FFEBF8581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scientific proof. </a:t>
            </a:r>
          </a:p>
          <a:p>
            <a:endParaRPr lang="en-US" dirty="0"/>
          </a:p>
          <a:p>
            <a:r>
              <a:rPr lang="en-US" dirty="0"/>
              <a:t>Significant behavioral differences between men and women have not been causally linked to biological characteristics.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881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4B197-5AB7-48E8-86EC-DC1402688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74B43-67D5-4EFB-B098-9A1F76FDE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do males and females begin to be treated differently? </a:t>
            </a:r>
          </a:p>
        </p:txBody>
      </p:sp>
    </p:spTree>
    <p:extLst>
      <p:ext uri="{BB962C8B-B14F-4D97-AF65-F5344CB8AC3E}">
        <p14:creationId xmlns:p14="http://schemas.microsoft.com/office/powerpoint/2010/main" val="918360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A5974-4FC5-4804-90AB-AB4ED4A33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DF03C-7D83-4817-858B-18703B1C4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the moment of birth- on the basis of obvious external biological characteristics- males and females are treated differently.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264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DE630-9A73-4714-B017-9324491CE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40167-B729-4972-B3F2-EEF280D14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Where does gender identify come from, according to the field  of sociology? </a:t>
            </a:r>
          </a:p>
        </p:txBody>
      </p:sp>
    </p:spTree>
    <p:extLst>
      <p:ext uri="{BB962C8B-B14F-4D97-AF65-F5344CB8AC3E}">
        <p14:creationId xmlns:p14="http://schemas.microsoft.com/office/powerpoint/2010/main" val="1141572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CFE28-F10C-4004-BD5D-3A1334F47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E52AF-DE6C-45CF-B888-FFE479D0E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Girls and boys gradually learn to behave as their parents expect. </a:t>
            </a:r>
          </a:p>
          <a:p>
            <a:r>
              <a:rPr lang="en-US" dirty="0"/>
              <a:t>From this process comes gender identity- an awareness of being masculine or feminine, based on culture.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523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34528-95E6-4727-8670-47762FA13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378CB-5223-4E25-B95B-87CAC86C9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Sociologist Margaret Anderson succinctly captured the difference between sex and gender. According to Margaret Anderson, what is the difference between sex and gender?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718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C645C-BFC6-4C3B-8DAC-FC3AFA359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7A9CC-1407-4023-B542-F2036F1D3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Sex refers to the biological identity of the person and is meant to signify the fact that one is either male or female. </a:t>
            </a:r>
          </a:p>
          <a:p>
            <a:endParaRPr lang="en-US" dirty="0"/>
          </a:p>
          <a:p>
            <a:r>
              <a:rPr lang="en-US" dirty="0"/>
              <a:t>Gender refers to the socially learned behaviors and expectations that are associated with the two sexes.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135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A804D-3438-4E2F-9C8C-E76D36958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34A50-3F0F-4B06-97BE-D5B50DD3F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at the heart of the gender debate in sociology?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01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90620-2324-455F-8EDF-E05EC29AE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9E0F2-3A9D-4580-87D4-F9A895622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At the heart of the debate is the so called nature versus nurture issue: </a:t>
            </a:r>
            <a:r>
              <a:rPr lang="en-US" b="1" dirty="0"/>
              <a:t>Does biology or socialization play a greater role in gender differences?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085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DF3CB-7C10-4A48-BC57-C4AE218C4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AC20D-7C64-44F2-A2F7-9A8F8DA8A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Americans believe that _______________________ is destiny when determining the sex of a person.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059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3241F-626C-46BE-BB6B-74213847C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915BB-5531-419C-A1DA-5C967A65F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majority of sociologists argue that gender-related behavior is not primarily the result of biology. What do sociologists look to for clues?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516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95C1F-2A63-4EAC-9BEC-007317458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6D163-9A22-4DE6-A018-41D6F66A2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look to </a:t>
            </a:r>
            <a:r>
              <a:rPr lang="en-US" u="sng" dirty="0"/>
              <a:t>culture</a:t>
            </a:r>
            <a:r>
              <a:rPr lang="en-US" dirty="0"/>
              <a:t> for clues.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5015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4773D-B3FE-4B1D-A0A9-3DEB0008C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44BF0-0A07-43E5-BBA6-EE5A6F2B8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her classic study of three primitive New Guinean peoples, anthropologist Margaret Mead (1950) demonstrated the influence of culture and socialization on gender role behavior. </a:t>
            </a:r>
          </a:p>
          <a:p>
            <a:r>
              <a:rPr lang="en-US" b="1" i="1" dirty="0"/>
              <a:t>Arapesh, Mundugumor, Tchambuli</a:t>
            </a:r>
          </a:p>
          <a:p>
            <a:endParaRPr lang="en-US" dirty="0"/>
          </a:p>
          <a:p>
            <a:r>
              <a:rPr lang="en-US" dirty="0"/>
              <a:t>On the basis of this evidence, what did Mead concluded?  </a:t>
            </a:r>
          </a:p>
        </p:txBody>
      </p:sp>
    </p:spTree>
    <p:extLst>
      <p:ext uri="{BB962C8B-B14F-4D97-AF65-F5344CB8AC3E}">
        <p14:creationId xmlns:p14="http://schemas.microsoft.com/office/powerpoint/2010/main" val="2918796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EA016-60CD-487E-B1E1-0BDF8D6FE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0B05B-DDEC-4494-9A7B-12556765A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That human nature is sufficiently flexible to rule out biological determination of gender roles. </a:t>
            </a:r>
          </a:p>
          <a:p>
            <a:r>
              <a:rPr lang="en-US" dirty="0"/>
              <a:t>Cross-cultural research since Mead’s landmark work has clearly supported her findings: </a:t>
            </a:r>
            <a:r>
              <a:rPr lang="en-US" b="1" u="sng" dirty="0"/>
              <a:t>gender roles are not fixed at birth.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023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C0516-B6AA-4D40-B4F2-8632945FD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0AB6A-6EFA-4959-B55A-0AE808676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functionalism, the division of responsibilities between males and females survived because…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873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FB4E5-BFCF-42E3-B91C-CB8621529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A3F93-8C90-4FFB-B0C1-ABF357167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benefited human living.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204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65D08-EBFB-4ED4-B647-65BF56ACB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6B428-4748-4E14-B015-C7376F14C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conflict theory, it is to the advantage of men to prevent women gaining access to… political, economic, and social resources.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451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722E9-9830-4538-BB7D-01DDFDBFE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41B91-CCBF-422B-B5F5-5F404F92B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political, economic, and social resources. </a:t>
            </a:r>
          </a:p>
        </p:txBody>
      </p:sp>
    </p:spTree>
    <p:extLst>
      <p:ext uri="{BB962C8B-B14F-4D97-AF65-F5344CB8AC3E}">
        <p14:creationId xmlns:p14="http://schemas.microsoft.com/office/powerpoint/2010/main" val="33145315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57E04-E40F-4B4F-8484-FDB7A75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04B4E-0474-4636-9A56-044268092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Symbolic interactionists focus on how boys and girls learn to act the way the are “supposed to act.” </a:t>
            </a:r>
          </a:p>
          <a:p>
            <a:endParaRPr lang="en-US" dirty="0"/>
          </a:p>
          <a:p>
            <a:r>
              <a:rPr lang="en-US" dirty="0"/>
              <a:t>This process is called...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194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1FEEE-D1AA-403D-B4B6-8FA8F1809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CE031-749F-4850-A26E-ADCB9AB5D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gender socialization</a:t>
            </a:r>
          </a:p>
        </p:txBody>
      </p:sp>
    </p:spTree>
    <p:extLst>
      <p:ext uri="{BB962C8B-B14F-4D97-AF65-F5344CB8AC3E}">
        <p14:creationId xmlns:p14="http://schemas.microsoft.com/office/powerpoint/2010/main" val="1565226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31996-1FCE-49AD-B80C-E5C1342A7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8A2D4-5965-42B4-AC80-5DE11E7E6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anatomy</a:t>
            </a:r>
          </a:p>
        </p:txBody>
      </p:sp>
    </p:spTree>
    <p:extLst>
      <p:ext uri="{BB962C8B-B14F-4D97-AF65-F5344CB8AC3E}">
        <p14:creationId xmlns:p14="http://schemas.microsoft.com/office/powerpoint/2010/main" val="14781109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40C5D-ACCE-490B-BA58-6849E0FCF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F81CE-E251-45B3-8654-9867A7BC8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_______________________are vitally important in gender socialization because they transfer values and attitudes regarding how boys and girls should behave.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7049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C7261-17B5-4702-94BD-BEA0505B2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5BEDD-E407-4C1C-AE90-736D03528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Parents</a:t>
            </a:r>
          </a:p>
        </p:txBody>
      </p:sp>
    </p:spTree>
    <p:extLst>
      <p:ext uri="{BB962C8B-B14F-4D97-AF65-F5344CB8AC3E}">
        <p14:creationId xmlns:p14="http://schemas.microsoft.com/office/powerpoint/2010/main" val="26749429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CAB15-B1AD-40F2-A01B-3B467E478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96D47-B5DF-42E1-A28A-EEE4F783E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Adolescents want to be liked, so acceptance or rejection by _________________ greatly influences their self-concepts.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8315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39AD9-6C64-4EFE-AFC6-258E6561E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A2D74-114F-46F8-A0BE-7B0CDD5A2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peers</a:t>
            </a:r>
          </a:p>
        </p:txBody>
      </p:sp>
    </p:spTree>
    <p:extLst>
      <p:ext uri="{BB962C8B-B14F-4D97-AF65-F5344CB8AC3E}">
        <p14:creationId xmlns:p14="http://schemas.microsoft.com/office/powerpoint/2010/main" val="763704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83D64-13BD-43A2-8608-5F3196F91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B3FC0-54E5-43D2-84DD-0BB1EDADA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scientists consider biological determinism to be a moral threat because historically it has been used to rationalize the treatment of some people as ______________.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564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44F95-6BD5-4B17-BF4C-DD0E09391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DB027-3B93-4F9A-80A6-252C0910F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inferior</a:t>
            </a:r>
          </a:p>
        </p:txBody>
      </p:sp>
    </p:spTree>
    <p:extLst>
      <p:ext uri="{BB962C8B-B14F-4D97-AF65-F5344CB8AC3E}">
        <p14:creationId xmlns:p14="http://schemas.microsoft.com/office/powerpoint/2010/main" val="8138497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0FB7D-8F32-4BBD-A16C-84E1ED3BF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6EFBB-9279-46B6-9F2B-541E5D6C3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___________________ is defined as a set of beliefs, attitudes, norms, and values used to justify gender inequality.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214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77780-7227-4DCA-9A7D-818E65633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EB89A-0E70-429F-91D4-3DE34C66B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Sexism </a:t>
            </a:r>
          </a:p>
        </p:txBody>
      </p:sp>
    </p:spTree>
    <p:extLst>
      <p:ext uri="{BB962C8B-B14F-4D97-AF65-F5344CB8AC3E}">
        <p14:creationId xmlns:p14="http://schemas.microsoft.com/office/powerpoint/2010/main" val="4242807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BC1F0-069B-42F8-B4DF-0CD2361CA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89F8D-66E1-4261-844F-27E208258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women are participating in the labor force at increasing levels, they are concentrated in lower status occupations.  </a:t>
            </a:r>
          </a:p>
          <a:p>
            <a:r>
              <a:rPr lang="en-US" dirty="0"/>
              <a:t>This is known as ______________________________.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5096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B61CA-F1E0-4071-AA7F-60BB289C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3AD0F-8DA9-40F4-8B92-4C9C46EF3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occupational sex segregation</a:t>
            </a:r>
          </a:p>
        </p:txBody>
      </p:sp>
    </p:spTree>
    <p:extLst>
      <p:ext uri="{BB962C8B-B14F-4D97-AF65-F5344CB8AC3E}">
        <p14:creationId xmlns:p14="http://schemas.microsoft.com/office/powerpoint/2010/main" val="1295986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23425-53C8-46D1-BFE2-A729D4A1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39385-51B1-4CC1-B7ED-94A62460C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biological distinction between male and female. </a:t>
            </a:r>
          </a:p>
        </p:txBody>
      </p:sp>
    </p:spTree>
    <p:extLst>
      <p:ext uri="{BB962C8B-B14F-4D97-AF65-F5344CB8AC3E}">
        <p14:creationId xmlns:p14="http://schemas.microsoft.com/office/powerpoint/2010/main" val="20046516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58118-0014-47C8-8962-40C796CB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011FE-1C30-49DC-B44E-48754EAAE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____________________________- when the unequal distribution of scarce resources (power, wealth, prestige) in a society is based on age.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3232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934E2-44D7-41D6-A259-94008F085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ED69B-ABBD-4BF1-B6C2-5A7B78243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 stratification- </a:t>
            </a:r>
          </a:p>
        </p:txBody>
      </p:sp>
    </p:spTree>
    <p:extLst>
      <p:ext uri="{BB962C8B-B14F-4D97-AF65-F5344CB8AC3E}">
        <p14:creationId xmlns:p14="http://schemas.microsoft.com/office/powerpoint/2010/main" val="30218259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DDDA3-7F5A-4255-8740-1F66804EC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45DCE-16AE-48D2-BE26-327966752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_________________- a set of beliefs, attitudes, norms, and values used to justify prejudice and discrimination against a particular age group.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3584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B043C-B86C-457B-8F07-86A768708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4B72F-CE02-4932-999F-AE5E30F18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Ageism </a:t>
            </a:r>
          </a:p>
        </p:txBody>
      </p:sp>
    </p:spTree>
    <p:extLst>
      <p:ext uri="{BB962C8B-B14F-4D97-AF65-F5344CB8AC3E}">
        <p14:creationId xmlns:p14="http://schemas.microsoft.com/office/powerpoint/2010/main" val="39457492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AD4C6-F43F-42B6-883B-7350B7D5F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26708-260E-4FB7-92EE-0A1AAEFFE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functionalists, elderly people in a given society are treated according to the…</a:t>
            </a:r>
          </a:p>
        </p:txBody>
      </p:sp>
    </p:spTree>
    <p:extLst>
      <p:ext uri="{BB962C8B-B14F-4D97-AF65-F5344CB8AC3E}">
        <p14:creationId xmlns:p14="http://schemas.microsoft.com/office/powerpoint/2010/main" val="35538842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F8543-FF76-4E66-A1CF-E70CA72EB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65839-24EB-43CC-B868-0D884095E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role the aged play in that society.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4606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06265-E035-4B64-B42E-AF4EC841B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DBAD9-A4F4-4709-86A1-065CB40B3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Attitudes about aging changed greatly as ______________________ changed the nature of work. </a:t>
            </a:r>
          </a:p>
          <a:p>
            <a:r>
              <a:rPr lang="en-US" dirty="0"/>
              <a:t>In a technical society, and adult’s value lessons when he or she no longer contributes fully to the common good. </a:t>
            </a:r>
          </a:p>
          <a:p>
            <a:r>
              <a:rPr lang="en-US" dirty="0"/>
              <a:t>Thus, aging tends to lead to lower status.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2978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F4DF9-C551-4CCA-8CEB-C3621D92C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99C61-D384-4D04-B4FC-4B4A159C9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Industrialization</a:t>
            </a:r>
          </a:p>
          <a:p>
            <a:r>
              <a:rPr lang="en-US" dirty="0"/>
              <a:t>In a technical society, and adult’s value lessons when he or she no longer contributes fully to the common good. </a:t>
            </a:r>
          </a:p>
          <a:p>
            <a:r>
              <a:rPr lang="en-US" dirty="0"/>
              <a:t>Thus, aging tends to lead to lower status.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0425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3BF8B-E5B3-4616-9D4F-D952445D5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5ADBA-B660-4460-ACBA-FCA3A44FC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loss of status with older age might help explain the increase in the __________________ for men beginning at about retirement age.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149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B8B2B-0604-490A-AD2D-77343E3B5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64E84-9854-4A4D-B301-B2C9514F2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suicide rate </a:t>
            </a:r>
          </a:p>
        </p:txBody>
      </p:sp>
    </p:spTree>
    <p:extLst>
      <p:ext uri="{BB962C8B-B14F-4D97-AF65-F5344CB8AC3E}">
        <p14:creationId xmlns:p14="http://schemas.microsoft.com/office/powerpoint/2010/main" val="4098479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4673E-5805-47BC-BF95-B41046D2B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4A98-D5CA-4CFE-9424-B919C1AE2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sex</a:t>
            </a:r>
          </a:p>
        </p:txBody>
      </p:sp>
    </p:spTree>
    <p:extLst>
      <p:ext uri="{BB962C8B-B14F-4D97-AF65-F5344CB8AC3E}">
        <p14:creationId xmlns:p14="http://schemas.microsoft.com/office/powerpoint/2010/main" val="373657225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53302-7E2E-4EC1-8D90-8BD30B7A2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B54A5-22B5-47D9-931F-EB37CFD86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early research tended to study older people in _______________________, studies focused on people with diminished mental and physical capacities.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89108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87665-ABA0-43A9-A8EC-0C9F2DA94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FA49B-6183-439E-82D8-11C3026B5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institutions</a:t>
            </a:r>
          </a:p>
        </p:txBody>
      </p:sp>
    </p:spTree>
    <p:extLst>
      <p:ext uri="{BB962C8B-B14F-4D97-AF65-F5344CB8AC3E}">
        <p14:creationId xmlns:p14="http://schemas.microsoft.com/office/powerpoint/2010/main" val="14913005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A5A04-4119-4061-83DE-AB6B46BD3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7528C-F098-4BB9-83B8-F41308FA3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Official statistics do not include the ____________________among the elderly population.</a:t>
            </a:r>
          </a:p>
          <a:p>
            <a:r>
              <a:rPr lang="en-US" dirty="0"/>
              <a:t>These older people live either in institutions or with relatives because they cannot afford to live independently.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1964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B33E2-8624-4C48-8B74-157E114DA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4D204-DC69-4720-A0E8-27CA31DA4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“hidden poor” </a:t>
            </a:r>
          </a:p>
        </p:txBody>
      </p:sp>
    </p:spTree>
    <p:extLst>
      <p:ext uri="{BB962C8B-B14F-4D97-AF65-F5344CB8AC3E}">
        <p14:creationId xmlns:p14="http://schemas.microsoft.com/office/powerpoint/2010/main" val="17552721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AE2C9-F2F9-4EAD-9132-B04A2DB59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307F0-882D-4677-B24E-F406B298B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The existence of a small percentage of ________________________ gives the false impression that most older people are economically well off.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8903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50DA9-81DD-4094-BDFE-004D3ACA3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FDAB9-1D37-4111-8D48-6AF01CF0A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high-income older people </a:t>
            </a:r>
          </a:p>
        </p:txBody>
      </p:sp>
    </p:spTree>
    <p:extLst>
      <p:ext uri="{BB962C8B-B14F-4D97-AF65-F5344CB8AC3E}">
        <p14:creationId xmlns:p14="http://schemas.microsoft.com/office/powerpoint/2010/main" val="13981660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F346C-9A69-4CB9-9BEC-3E7EB0F76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A578-C32F-494F-A4B9-B00B2A232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the limited economic resources of older people, it is clear that any power they hold is gained through the _______________process.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8412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B6AD1-4382-4CC5-99EC-F1E320171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FEEE8-FD89-4F7B-B414-FE019BD8D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political</a:t>
            </a:r>
          </a:p>
        </p:txBody>
      </p:sp>
    </p:spTree>
    <p:extLst>
      <p:ext uri="{BB962C8B-B14F-4D97-AF65-F5344CB8AC3E}">
        <p14:creationId xmlns:p14="http://schemas.microsoft.com/office/powerpoint/2010/main" val="269492995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01E11-9A03-49F1-A0A4-1D2E34D33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DA621-6D97-4332-B447-1ADC1553F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Voting turnout in the United States increases with age. </a:t>
            </a:r>
          </a:p>
          <a:p>
            <a:endParaRPr lang="en-US" dirty="0"/>
          </a:p>
          <a:p>
            <a:r>
              <a:rPr lang="en-US" dirty="0"/>
              <a:t>Since the mid-1980s, Americans age ______________and over have been the most active voters in presidential and congressional elections.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62522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5EC0C-83CC-460C-9DD3-23486CA69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C114C-D85D-4797-BD84-FD687DBA0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65</a:t>
            </a:r>
          </a:p>
        </p:txBody>
      </p:sp>
    </p:spTree>
    <p:extLst>
      <p:ext uri="{BB962C8B-B14F-4D97-AF65-F5344CB8AC3E}">
        <p14:creationId xmlns:p14="http://schemas.microsoft.com/office/powerpoint/2010/main" val="2759804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582B5-98C7-403B-A03A-C2DDB61B5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A5AA9-2B6F-4D9F-8936-871ED8A66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are males and females “assumed to act? </a:t>
            </a:r>
          </a:p>
        </p:txBody>
      </p:sp>
    </p:spTree>
    <p:extLst>
      <p:ext uri="{BB962C8B-B14F-4D97-AF65-F5344CB8AC3E}">
        <p14:creationId xmlns:p14="http://schemas.microsoft.com/office/powerpoint/2010/main" val="87333791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03716-DE95-4AA0-939D-C60B5F195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4AF03-1BA2-4845-8D5B-089DA4D0C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Millions of Americans belong to interest groups that target ageism, such as the American Association for Retired Persons (AARP) and the Gray Panthers. </a:t>
            </a:r>
          </a:p>
          <a:p>
            <a:endParaRPr lang="en-US" dirty="0"/>
          </a:p>
          <a:p>
            <a:r>
              <a:rPr lang="en-US" dirty="0"/>
              <a:t>These groups have been effective in protecting programs that benefit older Americans, such as Medicare and Social Security.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36230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56122-DEDF-4E46-9440-CA4E3CB86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DBF9F-0C90-4A98-A858-6846747E1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interest groups </a:t>
            </a:r>
          </a:p>
        </p:txBody>
      </p:sp>
    </p:spTree>
    <p:extLst>
      <p:ext uri="{BB962C8B-B14F-4D97-AF65-F5344CB8AC3E}">
        <p14:creationId xmlns:p14="http://schemas.microsoft.com/office/powerpoint/2010/main" val="3746201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403D-71FD-42B2-B534-76F3F65CA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A19F7-1F30-4B34-B5F4-71D0646DB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Males are assumed to be naturally more aggressive than women and to be built for providing and protecting. </a:t>
            </a:r>
          </a:p>
          <a:p>
            <a:endParaRPr lang="en-US" dirty="0"/>
          </a:p>
          <a:p>
            <a:r>
              <a:rPr lang="en-US" dirty="0"/>
              <a:t>Thought of as being naturally more passive, females are believed to be designed for domestic work.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364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0E119-9AA4-46E4-9A0C-3302A9CB2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C24AB-5EE4-4E0D-993B-5D277CF6B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Men and women in all societies behave uniformly in their unique ways because of inborn biological forces beyond their control. This is known as…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310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FE299-951A-4AFE-8D98-C0913CCEC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9D6D9-D64A-4133-8212-1E50835CD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biological determinism</a:t>
            </a:r>
          </a:p>
        </p:txBody>
      </p:sp>
    </p:spTree>
    <p:extLst>
      <p:ext uri="{BB962C8B-B14F-4D97-AF65-F5344CB8AC3E}">
        <p14:creationId xmlns:p14="http://schemas.microsoft.com/office/powerpoint/2010/main" val="1948622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7512</TotalTime>
  <Words>986</Words>
  <Application>Microsoft Office PowerPoint</Application>
  <PresentationFormat>Widescreen</PresentationFormat>
  <Paragraphs>89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5" baseType="lpstr">
      <vt:lpstr>Arial</vt:lpstr>
      <vt:lpstr>Calibri</vt:lpstr>
      <vt:lpstr>Calibri Light</vt:lpstr>
      <vt:lpstr>Office Theme</vt:lpstr>
      <vt:lpstr>Sociology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</dc:title>
  <dc:creator>Tyler Moudry</dc:creator>
  <cp:lastModifiedBy>Tyler Moudry</cp:lastModifiedBy>
  <cp:revision>8</cp:revision>
  <dcterms:created xsi:type="dcterms:W3CDTF">2019-04-29T10:22:23Z</dcterms:created>
  <dcterms:modified xsi:type="dcterms:W3CDTF">2019-05-04T15:34:39Z</dcterms:modified>
</cp:coreProperties>
</file>