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9593-25CC-44D3-9997-345794F3E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Psychology </a:t>
            </a:r>
            <a:br>
              <a:rPr lang="en-US" sz="4800" dirty="0"/>
            </a:br>
            <a:r>
              <a:rPr lang="en-US" sz="4800" dirty="0"/>
              <a:t>Chapter 9 Section 4:</a:t>
            </a:r>
            <a:br>
              <a:rPr lang="en-US" sz="4800" dirty="0"/>
            </a:br>
            <a:r>
              <a:rPr lang="en-US" sz="4800" dirty="0"/>
              <a:t>What Influences Intelligence?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C13C4-1B1C-4CAC-9B49-D8D753B02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33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8F770-0261-4E3F-816C-D78074E44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56A32-E1A1-4D68-8422-71AD6BEF5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 matter what genes a person may have inherited, that person’s intelligence is not fixed or unchangeable. </a:t>
            </a:r>
          </a:p>
        </p:txBody>
      </p:sp>
    </p:spTree>
    <p:extLst>
      <p:ext uri="{BB962C8B-B14F-4D97-AF65-F5344CB8AC3E}">
        <p14:creationId xmlns:p14="http://schemas.microsoft.com/office/powerpoint/2010/main" val="311183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FEECA-2B7F-4456-BFA4-3601F2BA3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FA657-4C81-4EB4-A5A9-C4558DE1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2453"/>
            <a:ext cx="10178322" cy="5380382"/>
          </a:xfrm>
        </p:spPr>
        <p:txBody>
          <a:bodyPr/>
          <a:lstStyle/>
          <a:p>
            <a:r>
              <a:rPr lang="en-US" dirty="0"/>
              <a:t>Many psychologists believe that both heredity and environment influence intelligence. </a:t>
            </a:r>
          </a:p>
          <a:p>
            <a:r>
              <a:rPr lang="en-US" dirty="0"/>
              <a:t>Snyderman and Rothman surveyed a sample of 1,020 psychologists and educational specialists and found the following…</a:t>
            </a:r>
          </a:p>
          <a:p>
            <a:pPr marL="0" indent="0">
              <a:buNone/>
            </a:pPr>
            <a:endParaRPr lang="en-US" b="1" i="1" dirty="0"/>
          </a:p>
          <a:p>
            <a:pPr lvl="1"/>
            <a:r>
              <a:rPr lang="en-US" sz="2000" b="1" i="1" dirty="0"/>
              <a:t>Forty-five percent believe that differences in IQ scores among people reflect both genetic and environmental factors. </a:t>
            </a:r>
          </a:p>
          <a:p>
            <a:pPr marL="457200" lvl="1" indent="0">
              <a:buNone/>
            </a:pPr>
            <a:endParaRPr lang="en-US" sz="2000" b="1" i="1" dirty="0"/>
          </a:p>
          <a:p>
            <a:pPr lvl="1"/>
            <a:r>
              <a:rPr lang="en-US" sz="2000" b="1" i="1" dirty="0"/>
              <a:t>Fifteen percent believe that these differences reflect environmental factors alone. </a:t>
            </a:r>
          </a:p>
          <a:p>
            <a:pPr marL="457200" lvl="1" indent="0">
              <a:buNone/>
            </a:pPr>
            <a:endParaRPr lang="en-US" sz="2000" b="1" i="1" dirty="0"/>
          </a:p>
          <a:p>
            <a:pPr lvl="1"/>
            <a:r>
              <a:rPr lang="en-US" sz="2000" b="1" i="1" dirty="0"/>
              <a:t>One percent believe that those differences reflect environmental factors alone. </a:t>
            </a:r>
          </a:p>
          <a:p>
            <a:pPr marL="457200" lvl="1" indent="0">
              <a:buNone/>
            </a:pPr>
            <a:endParaRPr lang="en-US" sz="2000" b="1" i="1" dirty="0"/>
          </a:p>
          <a:p>
            <a:pPr lvl="1"/>
            <a:r>
              <a:rPr lang="en-US" sz="2000" b="1" i="1" dirty="0"/>
              <a:t>Twenty-four percent believe that there is not enough research information to support any particular opinion. </a:t>
            </a:r>
          </a:p>
        </p:txBody>
      </p:sp>
    </p:spTree>
    <p:extLst>
      <p:ext uri="{BB962C8B-B14F-4D97-AF65-F5344CB8AC3E}">
        <p14:creationId xmlns:p14="http://schemas.microsoft.com/office/powerpoint/2010/main" val="373459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FB9BC-4ECB-4DA0-862C-43DC97456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Kinship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17093-A513-49EE-8015-E302D74E4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genetic factors are involved in intelligence, then closely related people should be more alike in terms of IQ scores than distantly related or unrelated people. </a:t>
            </a:r>
          </a:p>
          <a:p>
            <a:endParaRPr lang="en-US" dirty="0"/>
          </a:p>
          <a:p>
            <a:r>
              <a:rPr lang="en-US" dirty="0"/>
              <a:t>IQ scores of identical twins are more similar than those of any other group of people. </a:t>
            </a:r>
          </a:p>
          <a:p>
            <a:pPr lvl="1"/>
            <a:r>
              <a:rPr lang="en-US" sz="2000" dirty="0"/>
              <a:t>This finding holds even when the twins are reared apart and therefore in different environments. </a:t>
            </a:r>
          </a:p>
        </p:txBody>
      </p:sp>
    </p:spTree>
    <p:extLst>
      <p:ext uri="{BB962C8B-B14F-4D97-AF65-F5344CB8AC3E}">
        <p14:creationId xmlns:p14="http://schemas.microsoft.com/office/powerpoint/2010/main" val="158833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94093-9AB6-444D-A972-374789FF2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A29A6-EA00-4EA2-8200-0C55B98D0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u="sng" dirty="0"/>
              <a:t>Heritability </a:t>
            </a:r>
            <a:r>
              <a:rPr lang="en-US" sz="2800" dirty="0"/>
              <a:t>is the extent to which variations in a trait from person to person can be explained by genetic factors. </a:t>
            </a:r>
          </a:p>
        </p:txBody>
      </p:sp>
    </p:spTree>
    <p:extLst>
      <p:ext uri="{BB962C8B-B14F-4D97-AF65-F5344CB8AC3E}">
        <p14:creationId xmlns:p14="http://schemas.microsoft.com/office/powerpoint/2010/main" val="409609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4E34D-2C52-4937-B946-1C77CAFF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Adoptee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88409-FF73-4673-B878-9E256A589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Most studies of adopted children have found that their IQ scores are more like those of the biological parents than those of the adoptive parents. </a:t>
            </a:r>
          </a:p>
        </p:txBody>
      </p:sp>
    </p:spTree>
    <p:extLst>
      <p:ext uri="{BB962C8B-B14F-4D97-AF65-F5344CB8AC3E}">
        <p14:creationId xmlns:p14="http://schemas.microsoft.com/office/powerpoint/2010/main" val="400233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78CE-01C5-4A5D-855E-010AC4877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Environmental Influences on Intelligence – Home and Parenting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F7DA0-4E19-49E0-8B0E-C4EAC55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49287"/>
            <a:ext cx="10178322" cy="5009322"/>
          </a:xfrm>
        </p:spPr>
        <p:txBody>
          <a:bodyPr/>
          <a:lstStyle/>
          <a:p>
            <a:r>
              <a:rPr lang="en-US" dirty="0"/>
              <a:t>Studies have shown that home environment and styles of parenting influence the development of intelligence. </a:t>
            </a:r>
          </a:p>
          <a:p>
            <a:r>
              <a:rPr lang="en-US" dirty="0"/>
              <a:t>The following factors apparently contribute to high levels of intellectual functioning in children: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b="1" i="1" dirty="0"/>
              <a:t>The parents are emotionally and verbally responsive to their children’s needs.  </a:t>
            </a:r>
          </a:p>
          <a:p>
            <a:pPr lvl="1"/>
            <a:r>
              <a:rPr lang="en-US" sz="2000" b="1" i="1" dirty="0"/>
              <a:t>The parents provide enjoyable and educational toys. </a:t>
            </a:r>
          </a:p>
          <a:p>
            <a:pPr lvl="1"/>
            <a:r>
              <a:rPr lang="en-US" sz="2000" b="1" i="1" dirty="0"/>
              <a:t>The parents are involved in their children’s activities. </a:t>
            </a:r>
          </a:p>
          <a:p>
            <a:pPr lvl="1"/>
            <a:r>
              <a:rPr lang="en-US" sz="2000" b="1" i="1" dirty="0"/>
              <a:t>The parents provide varied daily experiences during the preschool years. </a:t>
            </a:r>
          </a:p>
          <a:p>
            <a:pPr lvl="1"/>
            <a:r>
              <a:rPr lang="en-US" sz="2000" b="1" i="1" dirty="0"/>
              <a:t>The home environment is well organized and safe. </a:t>
            </a:r>
          </a:p>
          <a:p>
            <a:pPr lvl="1"/>
            <a:r>
              <a:rPr lang="en-US" sz="2000" b="1" i="1" dirty="0"/>
              <a:t>The parents encourage the children the be independent- that is, to make their own decisions and solve their own problems whenever possible. </a:t>
            </a:r>
          </a:p>
        </p:txBody>
      </p:sp>
    </p:spTree>
    <p:extLst>
      <p:ext uri="{BB962C8B-B14F-4D97-AF65-F5344CB8AC3E}">
        <p14:creationId xmlns:p14="http://schemas.microsoft.com/office/powerpoint/2010/main" val="322327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1BE6D-F9DD-4043-B2DE-D8D131238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Preschool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2A4A6-32E3-48EA-B547-AD96F7D1D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406347"/>
          </a:xfrm>
        </p:spPr>
        <p:txBody>
          <a:bodyPr/>
          <a:lstStyle/>
          <a:p>
            <a:r>
              <a:rPr lang="en-US" dirty="0"/>
              <a:t>Many preschool programs and designed to provide young children with enriched early experiences. </a:t>
            </a:r>
          </a:p>
          <a:p>
            <a:pPr lvl="1"/>
            <a:r>
              <a:rPr lang="en-US" dirty="0"/>
              <a:t>Head Start, beginning in the 1960s, was designed to give economically disadvantaged children a better start in school.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Preschool programs such as Head Start have been shown to increase the IQ scores, achievement test scores, and academic skills of participants.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Participation is such programs even decreases the likelihood of juvenile delinquency and reliance of welfare programs. </a:t>
            </a:r>
          </a:p>
        </p:txBody>
      </p:sp>
    </p:spTree>
    <p:extLst>
      <p:ext uri="{BB962C8B-B14F-4D97-AF65-F5344CB8AC3E}">
        <p14:creationId xmlns:p14="http://schemas.microsoft.com/office/powerpoint/2010/main" val="251469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9AC2-6D28-410F-8B6E-C62ABF1BD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Adults and Intelligence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6ED30-23FA-4354-B111-076F0A17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Older people show some drop-off in intelligence as measured by scores on intelligence tests. </a:t>
            </a:r>
          </a:p>
          <a:p>
            <a:r>
              <a:rPr lang="en-US" dirty="0"/>
              <a:t>The decline is most notable in timed test questions. </a:t>
            </a:r>
          </a:p>
          <a:p>
            <a:endParaRPr lang="en-US" dirty="0"/>
          </a:p>
          <a:p>
            <a:r>
              <a:rPr lang="en-US" dirty="0"/>
              <a:t>Biological changes contribute to some of the decline. </a:t>
            </a:r>
          </a:p>
        </p:txBody>
      </p:sp>
    </p:spTree>
    <p:extLst>
      <p:ext uri="{BB962C8B-B14F-4D97-AF65-F5344CB8AC3E}">
        <p14:creationId xmlns:p14="http://schemas.microsoft.com/office/powerpoint/2010/main" val="41763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3F536-C6EA-44A0-9391-AC489FCA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0F63D-6CD0-415A-897C-27649EC91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39687"/>
            <a:ext cx="10178322" cy="5499652"/>
          </a:xfrm>
        </p:spPr>
        <p:txBody>
          <a:bodyPr/>
          <a:lstStyle/>
          <a:p>
            <a:r>
              <a:rPr lang="en-US" dirty="0"/>
              <a:t>A Seattle Study found that intellectual functioning in older people is linked to several environmental factors: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b="1" i="1" dirty="0"/>
              <a:t>Level of income</a:t>
            </a:r>
          </a:p>
          <a:p>
            <a:pPr lvl="1"/>
            <a:r>
              <a:rPr lang="en-US" sz="2000" b="1" i="1" dirty="0"/>
              <a:t>Level of education</a:t>
            </a:r>
          </a:p>
          <a:p>
            <a:pPr lvl="1"/>
            <a:r>
              <a:rPr lang="en-US" sz="2000" b="1" i="1" dirty="0"/>
              <a:t>A history of stimulating jobs </a:t>
            </a:r>
          </a:p>
          <a:p>
            <a:pPr lvl="1"/>
            <a:r>
              <a:rPr lang="en-US" sz="2000" b="1" i="1" dirty="0"/>
              <a:t>Intact family life</a:t>
            </a:r>
          </a:p>
          <a:p>
            <a:pPr lvl="1"/>
            <a:r>
              <a:rPr lang="en-US" sz="2000" b="1" i="1" dirty="0"/>
              <a:t>Attendance at cultural events, travel, and reading </a:t>
            </a:r>
          </a:p>
          <a:p>
            <a:pPr lvl="1"/>
            <a:r>
              <a:rPr lang="en-US" sz="2000" b="1" i="1" dirty="0"/>
              <a:t>Marriage to a spouse with a high level of intellectual functioning </a:t>
            </a:r>
          </a:p>
          <a:p>
            <a:pPr lvl="1"/>
            <a:r>
              <a:rPr lang="en-US" sz="2000" b="1" i="1" dirty="0"/>
              <a:t>A flexible personality </a:t>
            </a:r>
          </a:p>
        </p:txBody>
      </p:sp>
    </p:spTree>
    <p:extLst>
      <p:ext uri="{BB962C8B-B14F-4D97-AF65-F5344CB8AC3E}">
        <p14:creationId xmlns:p14="http://schemas.microsoft.com/office/powerpoint/2010/main" val="254118666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</TotalTime>
  <Words>496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Psychology  Chapter 9 Section 4: What Influences Intelligence?  </vt:lpstr>
      <vt:lpstr>PowerPoint Presentation</vt:lpstr>
      <vt:lpstr>Kinship Studies </vt:lpstr>
      <vt:lpstr>PowerPoint Presentation</vt:lpstr>
      <vt:lpstr>Adoptee Studies </vt:lpstr>
      <vt:lpstr>Environmental Influences on Intelligence – Home and Parenting </vt:lpstr>
      <vt:lpstr>Preschool Programs </vt:lpstr>
      <vt:lpstr>Adults and Intelligence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9 Section 4: What Influences Intelligence?  </dc:title>
  <dc:creator>Tyler Moudry</dc:creator>
  <cp:lastModifiedBy>Tyler Moudry</cp:lastModifiedBy>
  <cp:revision>3</cp:revision>
  <dcterms:created xsi:type="dcterms:W3CDTF">2019-03-27T07:12:01Z</dcterms:created>
  <dcterms:modified xsi:type="dcterms:W3CDTF">2019-03-27T07:36:49Z</dcterms:modified>
</cp:coreProperties>
</file>