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3/25/2019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3/25/2019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3/25/2019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3/25/2019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3/25/2019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3/25/2019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3/25/2019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3/25/2019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3/25/2019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8E85B-E2E8-469B-A224-29F20A1D8A6C}"/>
              </a:ext>
            </a:extLst>
          </p:cNvPr>
          <p:cNvSpPr>
            <a:spLocks noGrp="1"/>
          </p:cNvSpPr>
          <p:nvPr>
            <p:ph type="ctrTitle"/>
          </p:nvPr>
        </p:nvSpPr>
        <p:spPr>
          <a:xfrm>
            <a:off x="1078523" y="1098388"/>
            <a:ext cx="10318418" cy="3950690"/>
          </a:xfrm>
        </p:spPr>
        <p:txBody>
          <a:bodyPr/>
          <a:lstStyle/>
          <a:p>
            <a:r>
              <a:rPr lang="en-US" sz="5400" dirty="0"/>
              <a:t>Psychology </a:t>
            </a:r>
            <a:br>
              <a:rPr lang="en-US" sz="5400" dirty="0"/>
            </a:br>
            <a:r>
              <a:rPr lang="en-US" sz="5400" dirty="0"/>
              <a:t>chapter 9</a:t>
            </a:r>
            <a:br>
              <a:rPr lang="en-US" sz="5400" dirty="0"/>
            </a:br>
            <a:r>
              <a:rPr lang="en-US" sz="5400" dirty="0"/>
              <a:t>Section 3: </a:t>
            </a:r>
          </a:p>
        </p:txBody>
      </p:sp>
      <p:sp>
        <p:nvSpPr>
          <p:cNvPr id="3" name="Subtitle 2">
            <a:extLst>
              <a:ext uri="{FF2B5EF4-FFF2-40B4-BE49-F238E27FC236}">
                <a16:creationId xmlns:a16="http://schemas.microsoft.com/office/drawing/2014/main" id="{2B5915FB-2AF4-4D9B-8EE6-DE520A215DB3}"/>
              </a:ext>
            </a:extLst>
          </p:cNvPr>
          <p:cNvSpPr>
            <a:spLocks noGrp="1"/>
          </p:cNvSpPr>
          <p:nvPr>
            <p:ph type="subTitle" idx="1"/>
          </p:nvPr>
        </p:nvSpPr>
        <p:spPr>
          <a:xfrm>
            <a:off x="2215045" y="5181600"/>
            <a:ext cx="8045373" cy="1166191"/>
          </a:xfrm>
        </p:spPr>
        <p:txBody>
          <a:bodyPr>
            <a:normAutofit/>
          </a:bodyPr>
          <a:lstStyle/>
          <a:p>
            <a:r>
              <a:rPr lang="en-US" sz="3200" dirty="0"/>
              <a:t>Differences in Intelligence </a:t>
            </a:r>
          </a:p>
        </p:txBody>
      </p:sp>
    </p:spTree>
    <p:extLst>
      <p:ext uri="{BB962C8B-B14F-4D97-AF65-F5344CB8AC3E}">
        <p14:creationId xmlns:p14="http://schemas.microsoft.com/office/powerpoint/2010/main" val="4185693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13517-4FC8-403A-A68C-522912BC9DA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01F52C1-230B-430A-A37C-348773DABE33}"/>
              </a:ext>
            </a:extLst>
          </p:cNvPr>
          <p:cNvSpPr>
            <a:spLocks noGrp="1"/>
          </p:cNvSpPr>
          <p:nvPr>
            <p:ph idx="1"/>
          </p:nvPr>
        </p:nvSpPr>
        <p:spPr/>
        <p:txBody>
          <a:bodyPr>
            <a:normAutofit/>
          </a:bodyPr>
          <a:lstStyle/>
          <a:p>
            <a:r>
              <a:rPr lang="en-US" sz="3200" dirty="0"/>
              <a:t>Some researches believe that motivation and creativity contribute to giftedness.</a:t>
            </a:r>
          </a:p>
        </p:txBody>
      </p:sp>
    </p:spTree>
    <p:extLst>
      <p:ext uri="{BB962C8B-B14F-4D97-AF65-F5344CB8AC3E}">
        <p14:creationId xmlns:p14="http://schemas.microsoft.com/office/powerpoint/2010/main" val="2411998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7D1CB-97BC-4071-867E-3CADF3B5E889}"/>
              </a:ext>
            </a:extLst>
          </p:cNvPr>
          <p:cNvSpPr>
            <a:spLocks noGrp="1"/>
          </p:cNvSpPr>
          <p:nvPr>
            <p:ph type="title"/>
          </p:nvPr>
        </p:nvSpPr>
        <p:spPr/>
        <p:txBody>
          <a:bodyPr/>
          <a:lstStyle/>
          <a:p>
            <a:r>
              <a:rPr lang="en-US" dirty="0"/>
              <a:t>Creativity </a:t>
            </a:r>
          </a:p>
        </p:txBody>
      </p:sp>
      <p:sp>
        <p:nvSpPr>
          <p:cNvPr id="3" name="Content Placeholder 2">
            <a:extLst>
              <a:ext uri="{FF2B5EF4-FFF2-40B4-BE49-F238E27FC236}">
                <a16:creationId xmlns:a16="http://schemas.microsoft.com/office/drawing/2014/main" id="{2E4E8CD8-67CF-46D0-A7CF-6A63CF192E86}"/>
              </a:ext>
            </a:extLst>
          </p:cNvPr>
          <p:cNvSpPr>
            <a:spLocks noGrp="1"/>
          </p:cNvSpPr>
          <p:nvPr>
            <p:ph idx="1"/>
          </p:nvPr>
        </p:nvSpPr>
        <p:spPr/>
        <p:txBody>
          <a:bodyPr>
            <a:normAutofit/>
          </a:bodyPr>
          <a:lstStyle/>
          <a:p>
            <a:r>
              <a:rPr lang="en-US" sz="2800" dirty="0"/>
              <a:t>Creativity is the ability to invent new solutions to problems or to create original or ingenious materials. </a:t>
            </a:r>
          </a:p>
        </p:txBody>
      </p:sp>
    </p:spTree>
    <p:extLst>
      <p:ext uri="{BB962C8B-B14F-4D97-AF65-F5344CB8AC3E}">
        <p14:creationId xmlns:p14="http://schemas.microsoft.com/office/powerpoint/2010/main" val="2973902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AA8C1-B192-452E-B913-0F5F27ECE5E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82617D6-20BE-49B3-A594-BDF3845F3E25}"/>
              </a:ext>
            </a:extLst>
          </p:cNvPr>
          <p:cNvSpPr>
            <a:spLocks noGrp="1"/>
          </p:cNvSpPr>
          <p:nvPr>
            <p:ph idx="1"/>
          </p:nvPr>
        </p:nvSpPr>
        <p:spPr/>
        <p:txBody>
          <a:bodyPr/>
          <a:lstStyle/>
          <a:p>
            <a:r>
              <a:rPr lang="en-US" dirty="0"/>
              <a:t>English psychiatrist Lorna </a:t>
            </a:r>
            <a:r>
              <a:rPr lang="en-US" dirty="0" err="1"/>
              <a:t>Selfe</a:t>
            </a:r>
            <a:r>
              <a:rPr lang="en-US" dirty="0"/>
              <a:t> identified a girl named Nadia.</a:t>
            </a:r>
          </a:p>
          <a:p>
            <a:r>
              <a:rPr lang="en-US" dirty="0"/>
              <a:t>Nadia had diminished mental skills and could not speak.</a:t>
            </a:r>
          </a:p>
          <a:p>
            <a:endParaRPr lang="en-US" dirty="0"/>
          </a:p>
          <a:p>
            <a:r>
              <a:rPr lang="en-US" dirty="0"/>
              <a:t>However, she had a remarkable talent for drawing and her creative ability was indisputable. </a:t>
            </a:r>
          </a:p>
        </p:txBody>
      </p:sp>
    </p:spTree>
    <p:extLst>
      <p:ext uri="{BB962C8B-B14F-4D97-AF65-F5344CB8AC3E}">
        <p14:creationId xmlns:p14="http://schemas.microsoft.com/office/powerpoint/2010/main" val="128784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3085F-C268-4F19-A82E-48DD469B8EB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856D5D8-0F05-4D14-BAB5-E542298083AE}"/>
              </a:ext>
            </a:extLst>
          </p:cNvPr>
          <p:cNvSpPr>
            <a:spLocks noGrp="1"/>
          </p:cNvSpPr>
          <p:nvPr>
            <p:ph idx="1"/>
          </p:nvPr>
        </p:nvSpPr>
        <p:spPr/>
        <p:txBody>
          <a:bodyPr>
            <a:normAutofit/>
          </a:bodyPr>
          <a:lstStyle/>
          <a:p>
            <a:r>
              <a:rPr lang="en-US" sz="3600" dirty="0"/>
              <a:t>Nadia was a savant, a person who has M.R. or autism yet who exhibits extraordinary skill, even brilliance, in a particular field. </a:t>
            </a:r>
          </a:p>
        </p:txBody>
      </p:sp>
    </p:spTree>
    <p:extLst>
      <p:ext uri="{BB962C8B-B14F-4D97-AF65-F5344CB8AC3E}">
        <p14:creationId xmlns:p14="http://schemas.microsoft.com/office/powerpoint/2010/main" val="4135569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423A8-B4A7-47CF-B964-96163BE3BB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677FCA4-FA0E-404A-81CB-9229675E5644}"/>
              </a:ext>
            </a:extLst>
          </p:cNvPr>
          <p:cNvSpPr>
            <a:spLocks noGrp="1"/>
          </p:cNvSpPr>
          <p:nvPr>
            <p:ph idx="1"/>
          </p:nvPr>
        </p:nvSpPr>
        <p:spPr/>
        <p:txBody>
          <a:bodyPr>
            <a:noAutofit/>
          </a:bodyPr>
          <a:lstStyle/>
          <a:p>
            <a:r>
              <a:rPr lang="en-US" sz="2800" dirty="0"/>
              <a:t>The average IQ is 100, which about half the people in the United States obtain. </a:t>
            </a:r>
          </a:p>
          <a:p>
            <a:r>
              <a:rPr lang="en-US" sz="2800" dirty="0"/>
              <a:t>People who attain IQ scores of 70 or below are defined by psychologists are M.R. </a:t>
            </a:r>
          </a:p>
          <a:p>
            <a:endParaRPr lang="en-US" sz="2800" dirty="0"/>
          </a:p>
          <a:p>
            <a:r>
              <a:rPr lang="en-US" sz="2800" dirty="0"/>
              <a:t>People who attain scores of 130 or above are defined by psychologists as gifted. </a:t>
            </a:r>
          </a:p>
        </p:txBody>
      </p:sp>
    </p:spTree>
    <p:extLst>
      <p:ext uri="{BB962C8B-B14F-4D97-AF65-F5344CB8AC3E}">
        <p14:creationId xmlns:p14="http://schemas.microsoft.com/office/powerpoint/2010/main" val="3138699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56A94-C601-46B3-892F-7BE4AC1BDDE1}"/>
              </a:ext>
            </a:extLst>
          </p:cNvPr>
          <p:cNvSpPr>
            <a:spLocks noGrp="1"/>
          </p:cNvSpPr>
          <p:nvPr>
            <p:ph type="title"/>
          </p:nvPr>
        </p:nvSpPr>
        <p:spPr/>
        <p:txBody>
          <a:bodyPr/>
          <a:lstStyle/>
          <a:p>
            <a:r>
              <a:rPr lang="en-US" dirty="0"/>
              <a:t>M.R. </a:t>
            </a:r>
          </a:p>
        </p:txBody>
      </p:sp>
      <p:sp>
        <p:nvSpPr>
          <p:cNvPr id="3" name="Content Placeholder 2">
            <a:extLst>
              <a:ext uri="{FF2B5EF4-FFF2-40B4-BE49-F238E27FC236}">
                <a16:creationId xmlns:a16="http://schemas.microsoft.com/office/drawing/2014/main" id="{CDC97916-3610-4863-AAA7-7AA8A5E6247A}"/>
              </a:ext>
            </a:extLst>
          </p:cNvPr>
          <p:cNvSpPr>
            <a:spLocks noGrp="1"/>
          </p:cNvSpPr>
          <p:nvPr>
            <p:ph idx="1"/>
          </p:nvPr>
        </p:nvSpPr>
        <p:spPr/>
        <p:txBody>
          <a:bodyPr>
            <a:normAutofit/>
          </a:bodyPr>
          <a:lstStyle/>
          <a:p>
            <a:r>
              <a:rPr lang="en-US" sz="2400" dirty="0"/>
              <a:t>M.R. is also associated with problems in communication, taking care of oneself, social skills, use of leisure time, travel in the community, self-direction, personal hygiene, and vocational training. </a:t>
            </a:r>
          </a:p>
          <a:p>
            <a:endParaRPr lang="en-US" sz="2400" dirty="0"/>
          </a:p>
          <a:p>
            <a:r>
              <a:rPr lang="en-US" sz="2400" dirty="0"/>
              <a:t>There are several levels of M.R. </a:t>
            </a:r>
          </a:p>
        </p:txBody>
      </p:sp>
    </p:spTree>
    <p:extLst>
      <p:ext uri="{BB962C8B-B14F-4D97-AF65-F5344CB8AC3E}">
        <p14:creationId xmlns:p14="http://schemas.microsoft.com/office/powerpoint/2010/main" val="1497450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16784-8B22-4B23-AD45-F159100BE47A}"/>
              </a:ext>
            </a:extLst>
          </p:cNvPr>
          <p:cNvSpPr>
            <a:spLocks noGrp="1"/>
          </p:cNvSpPr>
          <p:nvPr>
            <p:ph type="title"/>
          </p:nvPr>
        </p:nvSpPr>
        <p:spPr/>
        <p:txBody>
          <a:bodyPr/>
          <a:lstStyle/>
          <a:p>
            <a:r>
              <a:rPr lang="en-US" dirty="0"/>
              <a:t>Mild R. </a:t>
            </a:r>
          </a:p>
        </p:txBody>
      </p:sp>
      <p:sp>
        <p:nvSpPr>
          <p:cNvPr id="3" name="Content Placeholder 2">
            <a:extLst>
              <a:ext uri="{FF2B5EF4-FFF2-40B4-BE49-F238E27FC236}">
                <a16:creationId xmlns:a16="http://schemas.microsoft.com/office/drawing/2014/main" id="{554E8CB9-4278-4859-8323-25C76D3BDDD2}"/>
              </a:ext>
            </a:extLst>
          </p:cNvPr>
          <p:cNvSpPr>
            <a:spLocks noGrp="1"/>
          </p:cNvSpPr>
          <p:nvPr>
            <p:ph idx="1"/>
          </p:nvPr>
        </p:nvSpPr>
        <p:spPr/>
        <p:txBody>
          <a:bodyPr/>
          <a:lstStyle/>
          <a:p>
            <a:r>
              <a:rPr lang="en-US" dirty="0"/>
              <a:t>IQ ranging from 50-70. </a:t>
            </a:r>
          </a:p>
          <a:p>
            <a:r>
              <a:rPr lang="en-US" dirty="0"/>
              <a:t>Difficultly in learning to walk, feeding themselves, and in learning to talk. </a:t>
            </a:r>
          </a:p>
          <a:p>
            <a:endParaRPr lang="en-US" dirty="0"/>
          </a:p>
          <a:p>
            <a:r>
              <a:rPr lang="en-US" dirty="0"/>
              <a:t>As an adult, are able to hold down a regular job. </a:t>
            </a:r>
          </a:p>
        </p:txBody>
      </p:sp>
    </p:spTree>
    <p:extLst>
      <p:ext uri="{BB962C8B-B14F-4D97-AF65-F5344CB8AC3E}">
        <p14:creationId xmlns:p14="http://schemas.microsoft.com/office/powerpoint/2010/main" val="1719514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8BDE3-381A-425E-9B39-25B054C56686}"/>
              </a:ext>
            </a:extLst>
          </p:cNvPr>
          <p:cNvSpPr>
            <a:spLocks noGrp="1"/>
          </p:cNvSpPr>
          <p:nvPr>
            <p:ph type="title"/>
          </p:nvPr>
        </p:nvSpPr>
        <p:spPr/>
        <p:txBody>
          <a:bodyPr/>
          <a:lstStyle/>
          <a:p>
            <a:r>
              <a:rPr lang="en-US" dirty="0"/>
              <a:t>Moderate R. </a:t>
            </a:r>
          </a:p>
        </p:txBody>
      </p:sp>
      <p:sp>
        <p:nvSpPr>
          <p:cNvPr id="3" name="Content Placeholder 2">
            <a:extLst>
              <a:ext uri="{FF2B5EF4-FFF2-40B4-BE49-F238E27FC236}">
                <a16:creationId xmlns:a16="http://schemas.microsoft.com/office/drawing/2014/main" id="{FD4ADDA3-01D6-4F54-959C-E2AA5B72A101}"/>
              </a:ext>
            </a:extLst>
          </p:cNvPr>
          <p:cNvSpPr>
            <a:spLocks noGrp="1"/>
          </p:cNvSpPr>
          <p:nvPr>
            <p:ph idx="1"/>
          </p:nvPr>
        </p:nvSpPr>
        <p:spPr/>
        <p:txBody>
          <a:bodyPr/>
          <a:lstStyle/>
          <a:p>
            <a:r>
              <a:rPr lang="en-US" dirty="0"/>
              <a:t>People with an IQ between 35 and 49. </a:t>
            </a:r>
          </a:p>
          <a:p>
            <a:r>
              <a:rPr lang="en-US" dirty="0"/>
              <a:t>Able to learn to speak, to feed and dress themselves, to take care of their own hygiene, and to work under supportive conditions, as in sheltered workshops. </a:t>
            </a:r>
          </a:p>
          <a:p>
            <a:endParaRPr lang="en-US" dirty="0"/>
          </a:p>
          <a:p>
            <a:r>
              <a:rPr lang="en-US" dirty="0"/>
              <a:t>Usually do not learn to read or solve math problems. </a:t>
            </a:r>
          </a:p>
          <a:p>
            <a:endParaRPr lang="en-US" dirty="0"/>
          </a:p>
          <a:p>
            <a:r>
              <a:rPr lang="en-US" dirty="0"/>
              <a:t>Children with down syndrome are most likely to be classified in the moderately R. range. </a:t>
            </a:r>
          </a:p>
        </p:txBody>
      </p:sp>
    </p:spTree>
    <p:extLst>
      <p:ext uri="{BB962C8B-B14F-4D97-AF65-F5344CB8AC3E}">
        <p14:creationId xmlns:p14="http://schemas.microsoft.com/office/powerpoint/2010/main" val="1990618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2F195-8BD5-4129-AA40-9EB925B023D5}"/>
              </a:ext>
            </a:extLst>
          </p:cNvPr>
          <p:cNvSpPr>
            <a:spLocks noGrp="1"/>
          </p:cNvSpPr>
          <p:nvPr>
            <p:ph type="title"/>
          </p:nvPr>
        </p:nvSpPr>
        <p:spPr/>
        <p:txBody>
          <a:bodyPr/>
          <a:lstStyle/>
          <a:p>
            <a:r>
              <a:rPr lang="en-US" dirty="0"/>
              <a:t>Severe R. </a:t>
            </a:r>
          </a:p>
        </p:txBody>
      </p:sp>
      <p:sp>
        <p:nvSpPr>
          <p:cNvPr id="3" name="Content Placeholder 2">
            <a:extLst>
              <a:ext uri="{FF2B5EF4-FFF2-40B4-BE49-F238E27FC236}">
                <a16:creationId xmlns:a16="http://schemas.microsoft.com/office/drawing/2014/main" id="{F5DFA769-83C1-4DB4-AB08-569F637D8513}"/>
              </a:ext>
            </a:extLst>
          </p:cNvPr>
          <p:cNvSpPr>
            <a:spLocks noGrp="1"/>
          </p:cNvSpPr>
          <p:nvPr>
            <p:ph idx="1"/>
          </p:nvPr>
        </p:nvSpPr>
        <p:spPr/>
        <p:txBody>
          <a:bodyPr/>
          <a:lstStyle/>
          <a:p>
            <a:r>
              <a:rPr lang="en-US" dirty="0"/>
              <a:t>IQ between 20 and 34 </a:t>
            </a:r>
          </a:p>
          <a:p>
            <a:r>
              <a:rPr lang="en-US" dirty="0"/>
              <a:t>Usually require constant supervision. </a:t>
            </a:r>
          </a:p>
          <a:p>
            <a:r>
              <a:rPr lang="en-US" dirty="0"/>
              <a:t>Some understanding of speech and may be able to respond. </a:t>
            </a:r>
          </a:p>
          <a:p>
            <a:r>
              <a:rPr lang="en-US" dirty="0"/>
              <a:t>Usually need to remain in protective environments. </a:t>
            </a:r>
          </a:p>
        </p:txBody>
      </p:sp>
    </p:spTree>
    <p:extLst>
      <p:ext uri="{BB962C8B-B14F-4D97-AF65-F5344CB8AC3E}">
        <p14:creationId xmlns:p14="http://schemas.microsoft.com/office/powerpoint/2010/main" val="362028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F29D2-47EB-4A08-8653-9F5F586E85C5}"/>
              </a:ext>
            </a:extLst>
          </p:cNvPr>
          <p:cNvSpPr>
            <a:spLocks noGrp="1"/>
          </p:cNvSpPr>
          <p:nvPr>
            <p:ph type="title"/>
          </p:nvPr>
        </p:nvSpPr>
        <p:spPr/>
        <p:txBody>
          <a:bodyPr/>
          <a:lstStyle/>
          <a:p>
            <a:r>
              <a:rPr lang="en-US" dirty="0"/>
              <a:t>Profound R. </a:t>
            </a:r>
          </a:p>
        </p:txBody>
      </p:sp>
      <p:sp>
        <p:nvSpPr>
          <p:cNvPr id="3" name="Content Placeholder 2">
            <a:extLst>
              <a:ext uri="{FF2B5EF4-FFF2-40B4-BE49-F238E27FC236}">
                <a16:creationId xmlns:a16="http://schemas.microsoft.com/office/drawing/2014/main" id="{6B025F2D-ACFE-4FA1-8013-2A03EA69F097}"/>
              </a:ext>
            </a:extLst>
          </p:cNvPr>
          <p:cNvSpPr>
            <a:spLocks noGrp="1"/>
          </p:cNvSpPr>
          <p:nvPr>
            <p:ph idx="1"/>
          </p:nvPr>
        </p:nvSpPr>
        <p:spPr/>
        <p:txBody>
          <a:bodyPr/>
          <a:lstStyle/>
          <a:p>
            <a:r>
              <a:rPr lang="en-US" dirty="0"/>
              <a:t>IQs below 20</a:t>
            </a:r>
          </a:p>
          <a:p>
            <a:r>
              <a:rPr lang="en-US" dirty="0"/>
              <a:t>Barely communicate </a:t>
            </a:r>
          </a:p>
          <a:p>
            <a:r>
              <a:rPr lang="en-US" dirty="0"/>
              <a:t>May show basic emotional responses. </a:t>
            </a:r>
          </a:p>
          <a:p>
            <a:r>
              <a:rPr lang="en-US" dirty="0"/>
              <a:t>They cannot feed or dress themselves and are dependent on other people for their care throughout their lives. </a:t>
            </a:r>
          </a:p>
        </p:txBody>
      </p:sp>
    </p:spTree>
    <p:extLst>
      <p:ext uri="{BB962C8B-B14F-4D97-AF65-F5344CB8AC3E}">
        <p14:creationId xmlns:p14="http://schemas.microsoft.com/office/powerpoint/2010/main" val="1046324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539FF-F4F9-44ED-B006-B3B940E1DE62}"/>
              </a:ext>
            </a:extLst>
          </p:cNvPr>
          <p:cNvSpPr>
            <a:spLocks noGrp="1"/>
          </p:cNvSpPr>
          <p:nvPr>
            <p:ph type="title"/>
          </p:nvPr>
        </p:nvSpPr>
        <p:spPr/>
        <p:txBody>
          <a:bodyPr/>
          <a:lstStyle/>
          <a:p>
            <a:r>
              <a:rPr lang="en-US" dirty="0"/>
              <a:t>Causes of R. </a:t>
            </a:r>
          </a:p>
        </p:txBody>
      </p:sp>
      <p:sp>
        <p:nvSpPr>
          <p:cNvPr id="3" name="Content Placeholder 2">
            <a:extLst>
              <a:ext uri="{FF2B5EF4-FFF2-40B4-BE49-F238E27FC236}">
                <a16:creationId xmlns:a16="http://schemas.microsoft.com/office/drawing/2014/main" id="{0B2538BA-2AB3-4D01-B19F-FD1AA80556DA}"/>
              </a:ext>
            </a:extLst>
          </p:cNvPr>
          <p:cNvSpPr>
            <a:spLocks noGrp="1"/>
          </p:cNvSpPr>
          <p:nvPr>
            <p:ph idx="1"/>
          </p:nvPr>
        </p:nvSpPr>
        <p:spPr/>
        <p:txBody>
          <a:bodyPr>
            <a:normAutofit/>
          </a:bodyPr>
          <a:lstStyle/>
          <a:p>
            <a:r>
              <a:rPr lang="en-US" sz="2400" dirty="0"/>
              <a:t>Accidents that result in brain damage. </a:t>
            </a:r>
          </a:p>
          <a:p>
            <a:r>
              <a:rPr lang="en-US" sz="2400" dirty="0"/>
              <a:t>Difficulties during childbirth. </a:t>
            </a:r>
          </a:p>
          <a:p>
            <a:endParaRPr lang="en-US" sz="2400" dirty="0"/>
          </a:p>
          <a:p>
            <a:r>
              <a:rPr lang="en-US" sz="2400" dirty="0"/>
              <a:t>Pregnant women who abuse alcohol and drugs, are malnourished, or who have other health problems. </a:t>
            </a:r>
          </a:p>
          <a:p>
            <a:endParaRPr lang="en-US" sz="2400" dirty="0"/>
          </a:p>
          <a:p>
            <a:r>
              <a:rPr lang="en-US" sz="2400" dirty="0"/>
              <a:t>Genetic disorders. </a:t>
            </a:r>
          </a:p>
        </p:txBody>
      </p:sp>
    </p:spTree>
    <p:extLst>
      <p:ext uri="{BB962C8B-B14F-4D97-AF65-F5344CB8AC3E}">
        <p14:creationId xmlns:p14="http://schemas.microsoft.com/office/powerpoint/2010/main" val="140537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B86CA-5D66-4717-A062-D5BA9EF19505}"/>
              </a:ext>
            </a:extLst>
          </p:cNvPr>
          <p:cNvSpPr>
            <a:spLocks noGrp="1"/>
          </p:cNvSpPr>
          <p:nvPr>
            <p:ph type="title"/>
          </p:nvPr>
        </p:nvSpPr>
        <p:spPr/>
        <p:txBody>
          <a:bodyPr/>
          <a:lstStyle/>
          <a:p>
            <a:r>
              <a:rPr lang="en-US" dirty="0"/>
              <a:t>Giftedness </a:t>
            </a:r>
          </a:p>
        </p:txBody>
      </p:sp>
      <p:sp>
        <p:nvSpPr>
          <p:cNvPr id="3" name="Content Placeholder 2">
            <a:extLst>
              <a:ext uri="{FF2B5EF4-FFF2-40B4-BE49-F238E27FC236}">
                <a16:creationId xmlns:a16="http://schemas.microsoft.com/office/drawing/2014/main" id="{3CF002A5-46DF-49A9-A90D-6F7C63910FEB}"/>
              </a:ext>
            </a:extLst>
          </p:cNvPr>
          <p:cNvSpPr>
            <a:spLocks noGrp="1"/>
          </p:cNvSpPr>
          <p:nvPr>
            <p:ph idx="1"/>
          </p:nvPr>
        </p:nvSpPr>
        <p:spPr/>
        <p:txBody>
          <a:bodyPr/>
          <a:lstStyle/>
          <a:p>
            <a:r>
              <a:rPr lang="en-US" dirty="0"/>
              <a:t>People who are gifted have IQ scores of 130 or above. </a:t>
            </a:r>
          </a:p>
          <a:p>
            <a:pPr marL="0" indent="0">
              <a:buNone/>
            </a:pPr>
            <a:endParaRPr lang="en-US" dirty="0"/>
          </a:p>
          <a:p>
            <a:r>
              <a:rPr lang="en-US" dirty="0"/>
              <a:t>In general, to be gifted is to possess outstanding talent or to show the potential for performing at remarkable high levels of accomplishment when compared with other people of the same age, experience, or environment. </a:t>
            </a:r>
          </a:p>
        </p:txBody>
      </p:sp>
    </p:spTree>
    <p:extLst>
      <p:ext uri="{BB962C8B-B14F-4D97-AF65-F5344CB8AC3E}">
        <p14:creationId xmlns:p14="http://schemas.microsoft.com/office/powerpoint/2010/main" val="4138345799"/>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TM10001106[[fn=Badge]]</Template>
  <TotalTime>24</TotalTime>
  <Words>462</Words>
  <Application>Microsoft Office PowerPoint</Application>
  <PresentationFormat>Widescreen</PresentationFormat>
  <Paragraphs>51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Gill Sans MT</vt:lpstr>
      <vt:lpstr>Impact</vt:lpstr>
      <vt:lpstr>Badge</vt:lpstr>
      <vt:lpstr>Psychology  chapter 9 Section 3: </vt:lpstr>
      <vt:lpstr>PowerPoint Presentation</vt:lpstr>
      <vt:lpstr>M.R. </vt:lpstr>
      <vt:lpstr>Mild R. </vt:lpstr>
      <vt:lpstr>Moderate R. </vt:lpstr>
      <vt:lpstr>Severe R. </vt:lpstr>
      <vt:lpstr>Profound R. </vt:lpstr>
      <vt:lpstr>Causes of R. </vt:lpstr>
      <vt:lpstr>Giftedness </vt:lpstr>
      <vt:lpstr>PowerPoint Presentation</vt:lpstr>
      <vt:lpstr>Creativity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Psychology  chapter 9 Section 3: </dc:title>
  <dc:creator>Tyler Moudry</dc:creator>
  <cp:lastModifiedBy>Tyler Moudry</cp:lastModifiedBy>
  <cp:revision>3</cp:revision>
  <dcterms:created xsi:type="dcterms:W3CDTF">2019-03-25T06:00:18Z</dcterms:created>
  <dcterms:modified xsi:type="dcterms:W3CDTF">2019-03-25T06:24:19Z</dcterms:modified>
</cp:coreProperties>
</file>