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59" r:id="rId5"/>
    <p:sldId id="298" r:id="rId6"/>
    <p:sldId id="260" r:id="rId7"/>
    <p:sldId id="299" r:id="rId8"/>
    <p:sldId id="261" r:id="rId9"/>
    <p:sldId id="300" r:id="rId10"/>
    <p:sldId id="331" r:id="rId11"/>
    <p:sldId id="332" r:id="rId12"/>
    <p:sldId id="262" r:id="rId13"/>
    <p:sldId id="301" r:id="rId14"/>
    <p:sldId id="263" r:id="rId15"/>
    <p:sldId id="264" r:id="rId16"/>
    <p:sldId id="265" r:id="rId17"/>
    <p:sldId id="302" r:id="rId18"/>
    <p:sldId id="266" r:id="rId19"/>
    <p:sldId id="303" r:id="rId20"/>
    <p:sldId id="267" r:id="rId21"/>
    <p:sldId id="304" r:id="rId22"/>
    <p:sldId id="268" r:id="rId23"/>
    <p:sldId id="305" r:id="rId24"/>
    <p:sldId id="269" r:id="rId25"/>
    <p:sldId id="306" r:id="rId26"/>
    <p:sldId id="271" r:id="rId27"/>
    <p:sldId id="307" r:id="rId28"/>
    <p:sldId id="308" r:id="rId29"/>
    <p:sldId id="309" r:id="rId30"/>
    <p:sldId id="274" r:id="rId31"/>
    <p:sldId id="310" r:id="rId32"/>
    <p:sldId id="312" r:id="rId33"/>
    <p:sldId id="311" r:id="rId34"/>
    <p:sldId id="276" r:id="rId35"/>
    <p:sldId id="313" r:id="rId36"/>
    <p:sldId id="277" r:id="rId37"/>
    <p:sldId id="314" r:id="rId38"/>
    <p:sldId id="278" r:id="rId39"/>
    <p:sldId id="315" r:id="rId40"/>
    <p:sldId id="280" r:id="rId41"/>
    <p:sldId id="316" r:id="rId42"/>
    <p:sldId id="281" r:id="rId43"/>
    <p:sldId id="317" r:id="rId44"/>
    <p:sldId id="282" r:id="rId45"/>
    <p:sldId id="318" r:id="rId46"/>
    <p:sldId id="284" r:id="rId47"/>
    <p:sldId id="319" r:id="rId48"/>
    <p:sldId id="285" r:id="rId49"/>
    <p:sldId id="320" r:id="rId50"/>
    <p:sldId id="287" r:id="rId51"/>
    <p:sldId id="322" r:id="rId52"/>
    <p:sldId id="324" r:id="rId53"/>
    <p:sldId id="325" r:id="rId54"/>
    <p:sldId id="288" r:id="rId55"/>
    <p:sldId id="323" r:id="rId56"/>
    <p:sldId id="333" r:id="rId57"/>
    <p:sldId id="334" r:id="rId58"/>
    <p:sldId id="291" r:id="rId59"/>
    <p:sldId id="326" r:id="rId60"/>
    <p:sldId id="292" r:id="rId61"/>
    <p:sldId id="327" r:id="rId62"/>
    <p:sldId id="294" r:id="rId63"/>
    <p:sldId id="328" r:id="rId64"/>
    <p:sldId id="295" r:id="rId65"/>
    <p:sldId id="329" r:id="rId66"/>
    <p:sldId id="296" r:id="rId67"/>
    <p:sldId id="330" r:id="rId6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DF101-6AB8-49B4-84DB-C29D0C885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5A5C69-2FBF-4335-89A7-F35F8B829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A0D43-7839-4019-9ED1-40D918277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5EF6A-C4A0-4A98-A4C9-AB9B959A9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378DC-D6FF-481C-944D-BC8C2ABF9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8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CFA6B-AC48-4126-A920-45F88E37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6DC3B5-7F05-4ECA-AA99-E50A0801D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C6F3A-CC70-4655-AC3A-CF3A1E7DE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60CC3-7543-4DC1-B716-B87E1F1B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D880D-6013-4D02-8E0E-BBD5D810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7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B7C135-31E0-404F-AA37-474EE1FF8B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7C281-6429-40D5-8CD7-32A84EE9B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A69EA-F869-4F7A-9AF8-B5A2DFD3F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98BD2-AA92-4891-BAB0-DC60B8FE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EC9CE-1523-47A6-8E0F-205C2D320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0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EEFB2-1799-4BF8-92BE-277ACAB66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7B21AC-E6FD-4B55-BE27-1F53A49DF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C1E02-71AC-4C12-8C42-DC690CCE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7D571-4395-464D-A339-F373E974B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047E-E652-4F39-9F9E-F1FB84E8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5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F4B5-B8F1-488E-AE90-1A3291F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F1F21-66CF-422E-A5D0-DBF2FD28D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72630-97DF-4732-B463-5C758633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99AAE-5F40-49FC-BF86-EFEA708A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A4258-97E9-408C-AE16-8DBA346B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7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B3FBA-C1A8-4283-AEAA-470C28408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12ABE-1E20-40AF-9FE3-6DC2BB600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A3950-5647-4C2F-AFCD-B38BEF1E5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2188E-45EF-480F-A718-832D2B2FC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B74EE-B2F1-4EC4-88C6-097C19B3C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14BD8-BFB8-48C8-867F-A50B5B6A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2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F9845-17E3-4F23-B824-77D417A93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D2A70-4524-4BED-8903-F86FE7978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83C0E-1AAA-4BE8-8B9E-26643FB649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C1043A-EABD-41DF-A0E8-CD99F16E0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42D0C-1E84-49BA-A87D-8DB5BA86F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B312E7-5F7B-4CF1-96F1-74FA50CD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AA0F9B-DF7A-497C-A91D-2B1B3943B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D3DE8-34F4-49D1-83E0-8DD0D277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01F44-E280-40D4-9BFA-5BF9E1B7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CFEB54-1188-48A7-BD93-95DA1000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EF7F7-9D99-4DEB-BA07-7292AB393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6170F-54B5-401E-816A-3F491720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17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2EF125-E252-4A0E-BA4F-701231BC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450115-2C5F-41E3-AED9-E4501C03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9C20D3-E1FA-4A7D-814F-E7265997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3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74355-E5CD-478A-87DB-5C83027A4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FB39-F8E2-478F-83AE-ED8AC6C26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07750-AF0D-4D7B-9C49-D69DFE7E0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667C4-C148-40FF-A6C6-2A4F07CB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EC8C1-6530-4E6F-B53E-F726B95C9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C14A8-CCEA-4C70-B747-011E22DF8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F6C80-0A0F-4C2C-BFA1-0D420E2C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E665FA-A740-4D8F-A0A0-F9820AB69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83022C-3107-4AC8-B1DC-3C2A1A888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28435-4BC6-4D70-9428-302443CAC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4A34F-1AA1-458E-ACAE-A85DBAB6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920DC2-AFFB-465A-899E-9E1580B33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1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A0E66-2C5D-4EFF-8711-B4DC9D0E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8A231A-EFC3-4153-9D08-1260B0211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6AB0A-FAA3-4DAF-B939-325949B2E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71BD6-FA1E-4645-A6FB-C3227DB66D93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69981-ECE2-439B-918A-9A9DB589D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F47FD-2FCF-40DD-8882-277B7246E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E807-FABD-46BF-8ED5-EFCF91966A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0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C76-C3DF-4D1F-AF58-D01DD36647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/>
              <a:t>Psychology </a:t>
            </a:r>
            <a:br>
              <a:rPr lang="en-US" sz="8800" dirty="0"/>
            </a:br>
            <a:r>
              <a:rPr lang="en-US" sz="8800" dirty="0"/>
              <a:t>Chapter Review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9CABE-30C2-4902-AE05-0CFFB68CB6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751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4638E-4122-48FE-9759-9DB774791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D1F06-404B-4D62-BBDD-ED3B43FFA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Spearman suggested that specific or “s” factors account for__________________. </a:t>
            </a:r>
          </a:p>
          <a:p>
            <a:r>
              <a:rPr lang="en-US" dirty="0"/>
              <a:t>The  most capable people are relatively better at some things than others, such as writing and music rather than math.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9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22FB5-B837-4331-9E29-98321B364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54E3-E7D2-4A0F-B0C1-779182602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particular 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8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1A0A9-672B-437D-9409-BCB51CB2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888D4-24E4-400A-AB7A-FED6050DD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Thurstone’s Theory of Primary Mental abilities </a:t>
            </a:r>
          </a:p>
          <a:p>
            <a:r>
              <a:rPr lang="en-US" dirty="0"/>
              <a:t>American psychologist Louis Thurstone believed separate factors make up intelligence. </a:t>
            </a:r>
          </a:p>
          <a:p>
            <a:endParaRPr lang="en-US" dirty="0"/>
          </a:p>
          <a:p>
            <a:r>
              <a:rPr lang="en-US" dirty="0"/>
              <a:t>He called them…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42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54F60-675D-4222-94B6-35D644921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16B05-E457-4C85-8CF3-97B7DEE97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mental abilities.</a:t>
            </a:r>
          </a:p>
        </p:txBody>
      </p:sp>
    </p:spTree>
    <p:extLst>
      <p:ext uri="{BB962C8B-B14F-4D97-AF65-F5344CB8AC3E}">
        <p14:creationId xmlns:p14="http://schemas.microsoft.com/office/powerpoint/2010/main" val="1468033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F855-C13E-4121-B60A-E04D2909E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6741B-03DC-4A5B-B774-C0FED08A3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/>
              <a:t>Thurstone’s Theory of Primary Mental abilities </a:t>
            </a:r>
          </a:p>
          <a:p>
            <a:r>
              <a:rPr lang="en-US" i="1" dirty="0"/>
              <a:t>Visual and spatial ability (the ability to picture shapes and spatial relationships). </a:t>
            </a:r>
          </a:p>
          <a:p>
            <a:r>
              <a:rPr lang="en-US" i="1" dirty="0"/>
              <a:t>Perceptual speed (the ability to understand perceptual information rapidly and to see the similarities and differences between stimuli). </a:t>
            </a:r>
          </a:p>
          <a:p>
            <a:r>
              <a:rPr lang="en-US" i="1" dirty="0"/>
              <a:t>Numerical ability (the ability to calculate and recall numbers).</a:t>
            </a:r>
          </a:p>
          <a:p>
            <a:r>
              <a:rPr lang="en-US" i="1" dirty="0"/>
              <a:t>Verbal meaning (knowledge of the meanings of words).</a:t>
            </a:r>
          </a:p>
          <a:p>
            <a:r>
              <a:rPr lang="en-US" i="1" dirty="0"/>
              <a:t>Memory (the ability to recall information, such as words and sentences). </a:t>
            </a:r>
          </a:p>
          <a:p>
            <a:r>
              <a:rPr lang="en-US" i="1" dirty="0"/>
              <a:t>Word fluency (the ability to think of words quickly for such tasks as rhyming or doing crossword puzzles). </a:t>
            </a:r>
          </a:p>
          <a:p>
            <a:r>
              <a:rPr lang="en-US" i="1" dirty="0"/>
              <a:t>Deductive reasoning (the ability to derive examples from general rules).</a:t>
            </a:r>
          </a:p>
          <a:p>
            <a:r>
              <a:rPr lang="en-US" i="1" dirty="0"/>
              <a:t>Inductive reasoning (the ability to derive general rules from examples).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41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D43D1-36DA-4886-8669-FB500D4D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C47D7-9356-4466-828C-C5E6CDBE0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Gardener’s theory of Multiple Intelligences </a:t>
            </a:r>
          </a:p>
          <a:p>
            <a:pPr marL="0" indent="0">
              <a:buNone/>
            </a:pPr>
            <a:r>
              <a:rPr lang="en-US" dirty="0"/>
              <a:t>Howard Gardner believes that intelligence has a broader base and there  are actually seven different kinds of intelligence within us:</a:t>
            </a:r>
          </a:p>
          <a:p>
            <a:r>
              <a:rPr lang="en-US" i="1" dirty="0"/>
              <a:t>Linguistic intelligence </a:t>
            </a:r>
          </a:p>
          <a:p>
            <a:r>
              <a:rPr lang="en-US" i="1" dirty="0"/>
              <a:t>Logical-mathematical intelligence </a:t>
            </a:r>
          </a:p>
          <a:p>
            <a:r>
              <a:rPr lang="en-US" i="1" dirty="0"/>
              <a:t>Visual-spatial intelligence </a:t>
            </a:r>
          </a:p>
          <a:p>
            <a:r>
              <a:rPr lang="en-US" i="1" dirty="0"/>
              <a:t>Body-kinesthetic intelligence</a:t>
            </a:r>
          </a:p>
          <a:p>
            <a:r>
              <a:rPr lang="en-US" i="1" dirty="0"/>
              <a:t>Musical-rhythmic intelligence</a:t>
            </a:r>
          </a:p>
          <a:p>
            <a:r>
              <a:rPr lang="en-US" i="1" dirty="0"/>
              <a:t>Interpersonal intelligence (insight into one’s own inner feelings)</a:t>
            </a:r>
          </a:p>
          <a:p>
            <a:r>
              <a:rPr lang="en-US" i="1" dirty="0"/>
              <a:t>Intrapersonal intelligence (sensitivity to other people’s feelings)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76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76C43-5C6C-4085-BA35-B809FA735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7728E-2A97-40EB-94CA-E5EBD53F0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major difference between Gardner’s and Thurstone’s theories is that Thurstone believed that the factors he identified, when taken together, _____________________________. </a:t>
            </a:r>
          </a:p>
          <a:p>
            <a:endParaRPr lang="en-US" dirty="0"/>
          </a:p>
          <a:p>
            <a:r>
              <a:rPr lang="en-US" dirty="0"/>
              <a:t>Gardner on the other hand, proposes that the seven different intelligences are independent of each other.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138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5CF06-4FED-45A4-AB32-97BA291E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C3DB-47D7-4863-859B-DE6CC8D5A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up intelligence</a:t>
            </a:r>
          </a:p>
        </p:txBody>
      </p:sp>
    </p:spTree>
    <p:extLst>
      <p:ext uri="{BB962C8B-B14F-4D97-AF65-F5344CB8AC3E}">
        <p14:creationId xmlns:p14="http://schemas.microsoft.com/office/powerpoint/2010/main" val="2838572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5354-E9C8-4D5B-A356-2F5528BDA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B1DB4-4492-40A6-8A66-B7F00E296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Critics of Gardner’s views think that exceptional abilities in the __________________or bodily-kinesthetic areas are not really part of intelligence at all. </a:t>
            </a:r>
          </a:p>
          <a:p>
            <a:endParaRPr lang="en-US" dirty="0"/>
          </a:p>
          <a:p>
            <a:r>
              <a:rPr lang="en-US" dirty="0"/>
              <a:t>They argue that those skills are talents and that being talented is not the same thing as being intelligent.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62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CEB23-8101-4D70-B364-68FA274C1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9B91B-9BC5-4F83-A61C-657DF8F43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musical </a:t>
            </a:r>
          </a:p>
        </p:txBody>
      </p:sp>
    </p:spTree>
    <p:extLst>
      <p:ext uri="{BB962C8B-B14F-4D97-AF65-F5344CB8AC3E}">
        <p14:creationId xmlns:p14="http://schemas.microsoft.com/office/powerpoint/2010/main" val="254538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E298-2A23-4C69-AB63-9DA572561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45D31-C561-4CAB-84A9-9702D16D0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According to psychologists, one thing intelligence is not is_____________________.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03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E381-E46C-491B-90BA-8097864A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EC319-F29C-4E47-9E9D-DBBCCB9FA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Sternberg’s Triarchic Theory </a:t>
            </a:r>
          </a:p>
          <a:p>
            <a:r>
              <a:rPr lang="en-US" dirty="0"/>
              <a:t>Robert Sternberg believes that different kinds of intelligence all work together. </a:t>
            </a:r>
          </a:p>
          <a:p>
            <a:r>
              <a:rPr lang="en-US" dirty="0"/>
              <a:t>He has created a three-level, or triarchic, model of intelligence.</a:t>
            </a:r>
          </a:p>
          <a:p>
            <a:endParaRPr lang="en-US" b="1" i="1" dirty="0"/>
          </a:p>
          <a:p>
            <a:r>
              <a:rPr lang="en-US" b="1" i="1" dirty="0"/>
              <a:t>Sternberg’s intelligence includes...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21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C52F-D895-4CC8-8BB1-011DD41D6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4A525-2A5C-4FCF-9BFD-AE308E93A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analytic</a:t>
            </a:r>
          </a:p>
          <a:p>
            <a:r>
              <a:rPr lang="en-US" dirty="0"/>
              <a:t>creative</a:t>
            </a:r>
          </a:p>
          <a:p>
            <a:r>
              <a:rPr lang="en-US" dirty="0"/>
              <a:t>practical 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9672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E105-10E2-4765-A999-B69D8DF2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E915A-B40C-486C-8642-426BD663B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Psychologist Daniel Goleman </a:t>
            </a:r>
          </a:p>
          <a:p>
            <a:endParaRPr lang="en-US" dirty="0"/>
          </a:p>
          <a:p>
            <a:r>
              <a:rPr lang="en-US" dirty="0"/>
              <a:t>He proposes yet another kind of intelligence:___________________.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85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40EDF-5915-4F7C-8C18-39AC1118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707B6-C66B-4E5E-8EDE-9084B54B7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emotional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2500297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F8062-625F-40A4-B4BB-4C75EADC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E1EB4-F291-489E-942C-00BD7354F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b="1" dirty="0"/>
              <a:t>Emotional intelligence consists of five factors that are involved in success in school or on the job. </a:t>
            </a:r>
          </a:p>
          <a:p>
            <a:endParaRPr lang="en-US" dirty="0"/>
          </a:p>
          <a:p>
            <a:r>
              <a:rPr lang="en-US" i="1" dirty="0"/>
              <a:t>Self awareness (the ability the recognize our own feelings). </a:t>
            </a:r>
          </a:p>
          <a:p>
            <a:r>
              <a:rPr lang="en-US" i="1" dirty="0"/>
              <a:t>Mood management (the ability to distract oneself from an uncomfortable feeling). </a:t>
            </a:r>
          </a:p>
          <a:p>
            <a:r>
              <a:rPr lang="en-US" i="1" dirty="0"/>
              <a:t>Self motivation (the ability to move ahead with confidence and enthusiasm). </a:t>
            </a:r>
          </a:p>
          <a:p>
            <a:r>
              <a:rPr lang="en-US" i="1" dirty="0"/>
              <a:t>Impulse control (the ability to delay pleasure until a task has been accomplished).</a:t>
            </a:r>
          </a:p>
          <a:p>
            <a:r>
              <a:rPr lang="en-US" dirty="0"/>
              <a:t>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2610030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415E-646E-4C4D-A47F-85EC227A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6D56B-679E-4E9C-8491-07948DD29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skills (the ability to emphasize, understand, communicate, and cooperate with others).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8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CBB8A9-A2D9-4156-9C6F-A040A4B69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4EAF1-1519-4E77-BF6A-F8EA9767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French Psychologist ____________________devised the first modern intelligence test. </a:t>
            </a:r>
          </a:p>
          <a:p>
            <a:r>
              <a:rPr lang="en-US" dirty="0"/>
              <a:t>The original version of the test was first used in 1905. </a:t>
            </a:r>
          </a:p>
          <a:p>
            <a:endParaRPr lang="en-US" dirty="0"/>
          </a:p>
          <a:p>
            <a:r>
              <a:rPr lang="en-US" dirty="0"/>
              <a:t>Binet’s test yielded a score called a mental 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220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4A9C3-CE06-4126-91D6-033FCC39F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7AA8C-2B8C-4B4C-B2A1-BB655A999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Alfred Binet </a:t>
            </a:r>
          </a:p>
        </p:txBody>
      </p:sp>
    </p:spTree>
    <p:extLst>
      <p:ext uri="{BB962C8B-B14F-4D97-AF65-F5344CB8AC3E}">
        <p14:creationId xmlns:p14="http://schemas.microsoft.com/office/powerpoint/2010/main" val="19738631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A9884-7B54-4BB6-B396-63BC2E18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8862-1832-4D7A-909D-D194BAE74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Binet’s test yielded a score called a(n) ______________________.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32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5D42F-904A-4A8D-AFB9-72A82691A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DA09F-0835-4040-8A92-829EFC5F0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mental age</a:t>
            </a:r>
          </a:p>
        </p:txBody>
      </p:sp>
    </p:spTree>
    <p:extLst>
      <p:ext uri="{BB962C8B-B14F-4D97-AF65-F5344CB8AC3E}">
        <p14:creationId xmlns:p14="http://schemas.microsoft.com/office/powerpoint/2010/main" val="4185583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154B-9C3E-4F8A-BD9E-8ADC9375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F46C2-550F-45B7-BDF5-F4C6C1F23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achievement</a:t>
            </a:r>
          </a:p>
        </p:txBody>
      </p:sp>
    </p:spTree>
    <p:extLst>
      <p:ext uri="{BB962C8B-B14F-4D97-AF65-F5344CB8AC3E}">
        <p14:creationId xmlns:p14="http://schemas.microsoft.com/office/powerpoint/2010/main" val="14407573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1AD70-D18D-40AD-BA0A-CFF9B6CD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C2435-F313-4106-A127-B0D1DC430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A(n) ____________________________is a number that reflects the relationship between a child’s mental age and his or her actual, or chronological age (CA).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57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8EBDC-10F2-49F1-855B-D7ECA306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917DA-27C4-4810-90D3-EEB2FE7C0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intelligence quotient (IQ) </a:t>
            </a:r>
          </a:p>
        </p:txBody>
      </p:sp>
    </p:spTree>
    <p:extLst>
      <p:ext uri="{BB962C8B-B14F-4D97-AF65-F5344CB8AC3E}">
        <p14:creationId xmlns:p14="http://schemas.microsoft.com/office/powerpoint/2010/main" val="5407471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5C72-2AAF-442F-9C69-2CDAC1D30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B86A1-53CA-4E01-B888-69D52F38D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IQ equation? </a:t>
            </a:r>
          </a:p>
        </p:txBody>
      </p:sp>
    </p:spTree>
    <p:extLst>
      <p:ext uri="{BB962C8B-B14F-4D97-AF65-F5344CB8AC3E}">
        <p14:creationId xmlns:p14="http://schemas.microsoft.com/office/powerpoint/2010/main" val="18838640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0B97-0BEA-49FF-B024-DCA06864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8C45B-71E1-4DBF-8808-73B33C9BD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IQ = (mental age divided by chronological age ) x 100.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9805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590-0438-416F-AD0D-DC0A5ABE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2A667-DF1C-434A-AF8E-2FA065CD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Wechsler scales differ from the Stanford Binet test in several important ways: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/>
              <a:t>________________________________</a:t>
            </a:r>
          </a:p>
          <a:p>
            <a:r>
              <a:rPr lang="en-US" b="1" i="1" dirty="0"/>
              <a:t>The Stanford-Binet measures verbal ability, whereas the Wechsler scales measure both verbal and nonverbal abilities. </a:t>
            </a:r>
          </a:p>
          <a:p>
            <a:r>
              <a:rPr lang="en-US" b="1" i="1" dirty="0"/>
              <a:t>Because the Wechsler tests yield three scores (verbal, nonverbal, and combined), they can be used to identify particular learning disabilities.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4906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CB6FE-BDA1-4F17-A157-FB3C98256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538EF-DB50-494D-AE35-615FFCB4E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Wechsler scales do not use mental 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6953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0BCEF-7FB4-4CA0-BF57-5FE7221B6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6FEB1-9C87-4A5F-B4D5-43166A8FC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An IQ test must meet two criteria: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5807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9220-8E15-43D6-8FA0-4FC1AB3E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D3038-24E5-487B-B7AE-220FD8D5A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reliable </a:t>
            </a:r>
          </a:p>
          <a:p>
            <a:r>
              <a:rPr lang="en-US" dirty="0"/>
              <a:t>valid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29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14DD-25F9-44E2-8607-0795BEE1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6199-8179-4B1C-AE46-617929073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reliability of a test refers to its ______________________. </a:t>
            </a:r>
          </a:p>
          <a:p>
            <a:endParaRPr lang="en-US" dirty="0"/>
          </a:p>
          <a:p>
            <a:r>
              <a:rPr lang="en-US" dirty="0"/>
              <a:t>A reliable intelligence test should obtain similar IQ scores on different testing occasions.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1611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85C6-D3D0-4098-8B38-792A1664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83489-6EDB-4331-8FCF-66A9F4BA7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</a:t>
            </a:r>
          </a:p>
        </p:txBody>
      </p:sp>
    </p:spTree>
    <p:extLst>
      <p:ext uri="{BB962C8B-B14F-4D97-AF65-F5344CB8AC3E}">
        <p14:creationId xmlns:p14="http://schemas.microsoft.com/office/powerpoint/2010/main" val="303776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57798-D8A5-4D77-A6CA-BA65011FC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E750C-C258-4976-A091-73AC69D10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Intelligence can be defined as the ability to learn from__________________, to think rationally, and to deal effectively with the environment.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693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83AC-4C69-4003-9DFB-3C829783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9904A-7728-4144-893C-902F44114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 test that is ___________________would give an advantage to a particular group.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204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F137-6474-4638-A6AA-89D2DC373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C88BC-9488-4132-A820-9D245D22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culturally biased </a:t>
            </a:r>
          </a:p>
        </p:txBody>
      </p:sp>
    </p:spTree>
    <p:extLst>
      <p:ext uri="{BB962C8B-B14F-4D97-AF65-F5344CB8AC3E}">
        <p14:creationId xmlns:p14="http://schemas.microsoft.com/office/powerpoint/2010/main" val="37088145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0BCDF-8087-416D-8038-95D9C5B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CCD12-7C81-43B1-BC66-C846D6E9B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average IQ is __________, which about half the people in the United States obtain. </a:t>
            </a:r>
          </a:p>
          <a:p>
            <a:endParaRPr lang="en-US" dirty="0"/>
          </a:p>
          <a:p>
            <a:r>
              <a:rPr lang="en-US" dirty="0"/>
              <a:t>People who attain IQ scores of 70 or below are defined by psychologists are MR (Intellectual disability).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5182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99E0-0465-4A0C-AF99-98A37B9C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750AF-3126-408D-9562-F7D4C0555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26975028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2ACF-3D51-473B-A43B-40B4B19F2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218A4-0FFB-499E-9482-14B93FCA7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who attain scores of ____________ or above are defined by psychologists as gifted.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5391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66DD9-07F8-4137-BAD6-2D4D1B9AD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78419-4959-40F1-BDCF-9BD0F00F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130 </a:t>
            </a:r>
          </a:p>
        </p:txBody>
      </p:sp>
    </p:spTree>
    <p:extLst>
      <p:ext uri="{BB962C8B-B14F-4D97-AF65-F5344CB8AC3E}">
        <p14:creationId xmlns:p14="http://schemas.microsoft.com/office/powerpoint/2010/main" val="321959623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3B8E-77C2-439A-9D68-21EB0D0AE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E0BBB-E9B3-4F58-A039-8B95DD3A3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/>
              <a:t>Profound MR</a:t>
            </a:r>
          </a:p>
          <a:p>
            <a:r>
              <a:rPr lang="en-US" dirty="0"/>
              <a:t>IQs below ________________.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Barely communicate </a:t>
            </a:r>
          </a:p>
          <a:p>
            <a:r>
              <a:rPr lang="en-US" dirty="0"/>
              <a:t>May show basic emotional responses. </a:t>
            </a:r>
          </a:p>
          <a:p>
            <a:r>
              <a:rPr lang="en-US" dirty="0"/>
              <a:t>They cannot feed or dress themselves and are dependent on other people for their care throughout their lives.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777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51960-B6AD-46BB-8A22-0557FF6F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3666-F149-4152-A99D-D9F3B8AC8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 </a:t>
            </a:r>
          </a:p>
        </p:txBody>
      </p:sp>
    </p:spTree>
    <p:extLst>
      <p:ext uri="{BB962C8B-B14F-4D97-AF65-F5344CB8AC3E}">
        <p14:creationId xmlns:p14="http://schemas.microsoft.com/office/powerpoint/2010/main" val="20329092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9F579-AB0F-4178-B275-BB4BCA71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59351-FC18-4A64-932D-B7FD252FF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Causes of MR </a:t>
            </a:r>
          </a:p>
          <a:p>
            <a:r>
              <a:rPr lang="en-US" dirty="0"/>
              <a:t>Accidents that result in brain damage. </a:t>
            </a:r>
          </a:p>
          <a:p>
            <a:endParaRPr lang="en-US" dirty="0"/>
          </a:p>
          <a:p>
            <a:r>
              <a:rPr lang="en-US" dirty="0"/>
              <a:t>Difficulties during childbirth. </a:t>
            </a:r>
          </a:p>
          <a:p>
            <a:endParaRPr lang="en-US" dirty="0"/>
          </a:p>
          <a:p>
            <a:r>
              <a:rPr lang="en-US" dirty="0"/>
              <a:t>_____________________________________. </a:t>
            </a:r>
          </a:p>
          <a:p>
            <a:endParaRPr lang="en-US" dirty="0"/>
          </a:p>
          <a:p>
            <a:r>
              <a:rPr lang="en-US" dirty="0"/>
              <a:t>Genetic disorders.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405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C06E5-442A-48FC-BA8E-114382731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F4D7F-7C9C-408E-B045-AF41A1631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Pregnant women who abuse alcohol and drugs, are malnourished, or who have other health problems</a:t>
            </a:r>
          </a:p>
        </p:txBody>
      </p:sp>
    </p:spTree>
    <p:extLst>
      <p:ext uri="{BB962C8B-B14F-4D97-AF65-F5344CB8AC3E}">
        <p14:creationId xmlns:p14="http://schemas.microsoft.com/office/powerpoint/2010/main" val="311698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99A61-829F-41DC-92B3-898FF0914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EF52-6C8C-4766-8B5D-0BE9D9E19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experience</a:t>
            </a:r>
          </a:p>
        </p:txBody>
      </p:sp>
    </p:spTree>
    <p:extLst>
      <p:ext uri="{BB962C8B-B14F-4D97-AF65-F5344CB8AC3E}">
        <p14:creationId xmlns:p14="http://schemas.microsoft.com/office/powerpoint/2010/main" val="378004146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745B9-EDFE-493C-BE2F-A0A8FCB9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AF516-C553-4644-96AC-FAD331E7D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researches believe that motivation and ___________________ contribute to giftedness.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480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F543-E659-4881-A23B-0F537B83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0734C-82E9-4050-97EF-148A472FD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creativity</a:t>
            </a:r>
          </a:p>
        </p:txBody>
      </p:sp>
    </p:spTree>
    <p:extLst>
      <p:ext uri="{BB962C8B-B14F-4D97-AF65-F5344CB8AC3E}">
        <p14:creationId xmlns:p14="http://schemas.microsoft.com/office/powerpoint/2010/main" val="6068645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11FD7-8898-41A4-B6E6-6AD7B7ADE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0F238-C5E0-43E0-A580-25B7C1D80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person who has MR and yet exhibits extraordinary skills, even brilliance, in a particular field is called a(n)…</a:t>
            </a:r>
          </a:p>
        </p:txBody>
      </p:sp>
    </p:spTree>
    <p:extLst>
      <p:ext uri="{BB962C8B-B14F-4D97-AF65-F5344CB8AC3E}">
        <p14:creationId xmlns:p14="http://schemas.microsoft.com/office/powerpoint/2010/main" val="32656841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1049-4860-4CCC-8394-C97A3966D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32404-4546-4562-9DDE-5143272E2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Savant </a:t>
            </a:r>
          </a:p>
        </p:txBody>
      </p:sp>
    </p:spTree>
    <p:extLst>
      <p:ext uri="{BB962C8B-B14F-4D97-AF65-F5344CB8AC3E}">
        <p14:creationId xmlns:p14="http://schemas.microsoft.com/office/powerpoint/2010/main" val="141294914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8B7C-97C0-4FBB-B81D-977771C2C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0AA3E-D5CD-477C-AE4C-AE2F555CE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English psychiatrist Lorna </a:t>
            </a:r>
            <a:r>
              <a:rPr lang="en-US" dirty="0" err="1"/>
              <a:t>Selfe</a:t>
            </a:r>
            <a:r>
              <a:rPr lang="en-US" dirty="0"/>
              <a:t> identified a girl named Nadia.</a:t>
            </a:r>
          </a:p>
          <a:p>
            <a:r>
              <a:rPr lang="en-US" dirty="0"/>
              <a:t>What was unique about Nadia?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0234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C1071-72E7-4001-923A-3BDB6C6B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9E555-6595-43DF-AA51-4DB20AC9A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Nadia had diminished mental skills and could not speak.</a:t>
            </a:r>
          </a:p>
          <a:p>
            <a:endParaRPr lang="en-US" dirty="0"/>
          </a:p>
          <a:p>
            <a:r>
              <a:rPr lang="en-US" dirty="0"/>
              <a:t>However, she had a remarkable talent for drawing and her creative ability was indisputable.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21348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13801-3A99-448C-A1F8-7CF83CE9D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1693B-BA79-4631-8AA4-432280B52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was unique about Lawrence Kim Peek? </a:t>
            </a:r>
          </a:p>
        </p:txBody>
      </p:sp>
    </p:spTree>
    <p:extLst>
      <p:ext uri="{BB962C8B-B14F-4D97-AF65-F5344CB8AC3E}">
        <p14:creationId xmlns:p14="http://schemas.microsoft.com/office/powerpoint/2010/main" val="2172090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E7C21-EEF5-400D-AAF8-9911525D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6590-3163-414A-8908-198377AE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had a photographic memory. </a:t>
            </a:r>
          </a:p>
        </p:txBody>
      </p:sp>
    </p:spTree>
    <p:extLst>
      <p:ext uri="{BB962C8B-B14F-4D97-AF65-F5344CB8AC3E}">
        <p14:creationId xmlns:p14="http://schemas.microsoft.com/office/powerpoint/2010/main" val="33454647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A40F-7AC1-4058-A56F-A1D9B1D21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F20D-E389-4BC1-9A5F-545C76C89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IQ scores of ______________________ are more similar than those of any other group of people.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773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CB39B-ABF8-4F42-B15E-33A5D6175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0B15F-2C79-4D40-83CE-F1CE42E62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identical twins </a:t>
            </a:r>
          </a:p>
        </p:txBody>
      </p:sp>
    </p:spTree>
    <p:extLst>
      <p:ext uri="{BB962C8B-B14F-4D97-AF65-F5344CB8AC3E}">
        <p14:creationId xmlns:p14="http://schemas.microsoft.com/office/powerpoint/2010/main" val="4101931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7C3EA-A810-4882-824F-88A5EA8BD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625A97-600C-44A3-AF37-BDDC9E6C9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Intelligence makes achievement possible by giving people the ability to__________________.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829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8318-AB1C-45D2-A7C0-D7B19E0D2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65EE7-EBF7-4A2D-B484-B7D97D063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_________________________is the extent to which variations in a trait from person to person can be explained by genetic factors.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Most studies of adopted children have found that their IQ scores are more like those of the biological parents than those of the adoptive parents.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87011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9166-A4C7-42BB-8524-7BE78224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F37B-7EB5-4B2D-8312-4DA7BE42D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Heritability</a:t>
            </a:r>
          </a:p>
        </p:txBody>
      </p:sp>
    </p:spTree>
    <p:extLst>
      <p:ext uri="{BB962C8B-B14F-4D97-AF65-F5344CB8AC3E}">
        <p14:creationId xmlns:p14="http://schemas.microsoft.com/office/powerpoint/2010/main" val="16310677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5151C-99E7-4385-A931-AE163D59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B790F-AAF6-4CC2-84E8-6A99F055F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____________________, beginning in the 1960s, was designed to give economically disadvantaged children a better start in school.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3768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B27AC-2A9D-4208-AB90-6BD6E1F8A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19F48-4BED-44B6-941E-90EDACA77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 Start</a:t>
            </a:r>
          </a:p>
        </p:txBody>
      </p:sp>
    </p:spTree>
    <p:extLst>
      <p:ext uri="{BB962C8B-B14F-4D97-AF65-F5344CB8AC3E}">
        <p14:creationId xmlns:p14="http://schemas.microsoft.com/office/powerpoint/2010/main" val="29053250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4991C-3446-40D1-8FFE-3BA7A84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D23EA-B548-4657-A555-796E192AD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 Seattle Study found that intellectual functioning in older people is linked to several environmental factors: </a:t>
            </a:r>
          </a:p>
          <a:p>
            <a:endParaRPr lang="en-US" dirty="0"/>
          </a:p>
          <a:p>
            <a:r>
              <a:rPr lang="en-US" b="1" i="1" dirty="0"/>
              <a:t>Level of income</a:t>
            </a:r>
          </a:p>
          <a:p>
            <a:r>
              <a:rPr lang="en-US" b="1" i="1" dirty="0"/>
              <a:t>Level of education</a:t>
            </a:r>
          </a:p>
          <a:p>
            <a:r>
              <a:rPr lang="en-US" b="1" i="1" dirty="0"/>
              <a:t>A history of stimulating jobs </a:t>
            </a:r>
          </a:p>
          <a:p>
            <a:r>
              <a:rPr lang="en-US" b="1" i="1" dirty="0"/>
              <a:t>Intact family life</a:t>
            </a:r>
          </a:p>
          <a:p>
            <a:r>
              <a:rPr lang="en-US" b="1" i="1" dirty="0"/>
              <a:t>Attendance at cultural events, travel, and reading </a:t>
            </a:r>
          </a:p>
          <a:p>
            <a:r>
              <a:rPr lang="en-US" b="1" i="1" dirty="0"/>
              <a:t>Marriage to a spouse with a high level of intellectual functioning </a:t>
            </a:r>
          </a:p>
          <a:p>
            <a:r>
              <a:rPr lang="en-US" dirty="0"/>
              <a:t>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716495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C3B6-D355-42FC-926F-30E31F17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98F7D-B7BF-477A-B937-7B135BCD7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flexible personality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7820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9C84B-86E9-4E9A-A66B-FD27456E3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4968C-B60E-44A6-B023-4BB2F31D2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No matter what genes a person may have inherited, that person’s _________________ is not fixed or unchangeable.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2482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052A-A900-49BD-8466-6C4FE2ABC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B657C-47DA-4139-9D75-E7151E0F7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intelligence</a:t>
            </a:r>
          </a:p>
        </p:txBody>
      </p:sp>
    </p:spTree>
    <p:extLst>
      <p:ext uri="{BB962C8B-B14F-4D97-AF65-F5344CB8AC3E}">
        <p14:creationId xmlns:p14="http://schemas.microsoft.com/office/powerpoint/2010/main" val="95562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EDF8C-ED8C-45C4-BE12-B100C749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81496-606F-43CB-9FEE-137F99479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learn</a:t>
            </a:r>
          </a:p>
        </p:txBody>
      </p:sp>
    </p:spTree>
    <p:extLst>
      <p:ext uri="{BB962C8B-B14F-4D97-AF65-F5344CB8AC3E}">
        <p14:creationId xmlns:p14="http://schemas.microsoft.com/office/powerpoint/2010/main" val="19095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87AB-F379-4C02-9977-90E5CFBF0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6CB6-06DE-44C8-B0D8-5F424D625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Spearman’s Two Factor Theory </a:t>
            </a:r>
          </a:p>
          <a:p>
            <a:r>
              <a:rPr lang="en-US" dirty="0"/>
              <a:t>Nearly 100 years ago, British psychologist Charles Spearman suggested that all the behavior we consider to be intelligent has a common underlying factor.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 labeled the factor “g,” which stands for “_______________________.” </a:t>
            </a:r>
          </a:p>
          <a:p>
            <a:pPr lvl="1"/>
            <a:r>
              <a:rPr lang="en-US" dirty="0"/>
              <a:t>The g factors represents the abilities to reason and to solve problems.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44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7CF0-9E87-49D1-A634-5E62D1C9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04845-7611-49B3-9BFE-3523510B6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intelligence</a:t>
            </a:r>
          </a:p>
        </p:txBody>
      </p:sp>
    </p:spTree>
    <p:extLst>
      <p:ext uri="{BB962C8B-B14F-4D97-AF65-F5344CB8AC3E}">
        <p14:creationId xmlns:p14="http://schemas.microsoft.com/office/powerpoint/2010/main" val="2781698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4221</TotalTime>
  <Words>1156</Words>
  <Application>Microsoft Office PowerPoint</Application>
  <PresentationFormat>Widescreen</PresentationFormat>
  <Paragraphs>148</Paragraphs>
  <Slides>67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Arial</vt:lpstr>
      <vt:lpstr>Calibri</vt:lpstr>
      <vt:lpstr>Calibri Light</vt:lpstr>
      <vt:lpstr>Office Theme</vt:lpstr>
      <vt:lpstr>Psychology  Chapter Review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Review </dc:title>
  <dc:creator>Tyler Moudry</dc:creator>
  <cp:lastModifiedBy>Tyler Moudry</cp:lastModifiedBy>
  <cp:revision>10</cp:revision>
  <dcterms:created xsi:type="dcterms:W3CDTF">2019-03-29T17:18:41Z</dcterms:created>
  <dcterms:modified xsi:type="dcterms:W3CDTF">2019-04-01T15:40:15Z</dcterms:modified>
</cp:coreProperties>
</file>