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DF101-6AB8-49B4-84DB-C29D0C88591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65A5C69-2FBF-4335-89A7-F35F8B829E5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CBA0D43-7839-4019-9ED1-40D91827710A}"/>
              </a:ext>
            </a:extLst>
          </p:cNvPr>
          <p:cNvSpPr>
            <a:spLocks noGrp="1"/>
          </p:cNvSpPr>
          <p:nvPr>
            <p:ph type="dt" sz="half" idx="10"/>
          </p:nvPr>
        </p:nvSpPr>
        <p:spPr/>
        <p:txBody>
          <a:bodyPr/>
          <a:lstStyle/>
          <a:p>
            <a:fld id="{F5071BD6-FA1E-4645-A6FB-C3227DB66D93}" type="datetimeFigureOut">
              <a:rPr lang="en-US" smtClean="0"/>
              <a:t>3/29/2019</a:t>
            </a:fld>
            <a:endParaRPr lang="en-US"/>
          </a:p>
        </p:txBody>
      </p:sp>
      <p:sp>
        <p:nvSpPr>
          <p:cNvPr id="5" name="Footer Placeholder 4">
            <a:extLst>
              <a:ext uri="{FF2B5EF4-FFF2-40B4-BE49-F238E27FC236}">
                <a16:creationId xmlns:a16="http://schemas.microsoft.com/office/drawing/2014/main" id="{2895EF6A-C4A0-4A98-A4C9-AB9B959A9F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3378DC-D6FF-481C-944D-BC8C2ABF9082}"/>
              </a:ext>
            </a:extLst>
          </p:cNvPr>
          <p:cNvSpPr>
            <a:spLocks noGrp="1"/>
          </p:cNvSpPr>
          <p:nvPr>
            <p:ph type="sldNum" sz="quarter" idx="12"/>
          </p:nvPr>
        </p:nvSpPr>
        <p:spPr/>
        <p:txBody>
          <a:bodyPr/>
          <a:lstStyle/>
          <a:p>
            <a:fld id="{32C4E807-FABD-46BF-8ED5-EFCF91966A06}" type="slidenum">
              <a:rPr lang="en-US" smtClean="0"/>
              <a:t>‹#›</a:t>
            </a:fld>
            <a:endParaRPr lang="en-US"/>
          </a:p>
        </p:txBody>
      </p:sp>
    </p:spTree>
    <p:extLst>
      <p:ext uri="{BB962C8B-B14F-4D97-AF65-F5344CB8AC3E}">
        <p14:creationId xmlns:p14="http://schemas.microsoft.com/office/powerpoint/2010/main" val="12767835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CCFA6B-AC48-4126-A920-45F88E37D4E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66DC3B5-7F05-4ECA-AA99-E50A0801D12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CC6F3A-CC70-4655-AC3A-CF3A1E7DEA08}"/>
              </a:ext>
            </a:extLst>
          </p:cNvPr>
          <p:cNvSpPr>
            <a:spLocks noGrp="1"/>
          </p:cNvSpPr>
          <p:nvPr>
            <p:ph type="dt" sz="half" idx="10"/>
          </p:nvPr>
        </p:nvSpPr>
        <p:spPr/>
        <p:txBody>
          <a:bodyPr/>
          <a:lstStyle/>
          <a:p>
            <a:fld id="{F5071BD6-FA1E-4645-A6FB-C3227DB66D93}" type="datetimeFigureOut">
              <a:rPr lang="en-US" smtClean="0"/>
              <a:t>3/29/2019</a:t>
            </a:fld>
            <a:endParaRPr lang="en-US"/>
          </a:p>
        </p:txBody>
      </p:sp>
      <p:sp>
        <p:nvSpPr>
          <p:cNvPr id="5" name="Footer Placeholder 4">
            <a:extLst>
              <a:ext uri="{FF2B5EF4-FFF2-40B4-BE49-F238E27FC236}">
                <a16:creationId xmlns:a16="http://schemas.microsoft.com/office/drawing/2014/main" id="{2A160CC3-7543-4DC1-B716-B87E1F1BAB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2D880D-6013-4D02-8E0E-BBD5D810C56B}"/>
              </a:ext>
            </a:extLst>
          </p:cNvPr>
          <p:cNvSpPr>
            <a:spLocks noGrp="1"/>
          </p:cNvSpPr>
          <p:nvPr>
            <p:ph type="sldNum" sz="quarter" idx="12"/>
          </p:nvPr>
        </p:nvSpPr>
        <p:spPr/>
        <p:txBody>
          <a:bodyPr/>
          <a:lstStyle/>
          <a:p>
            <a:fld id="{32C4E807-FABD-46BF-8ED5-EFCF91966A06}" type="slidenum">
              <a:rPr lang="en-US" smtClean="0"/>
              <a:t>‹#›</a:t>
            </a:fld>
            <a:endParaRPr lang="en-US"/>
          </a:p>
        </p:txBody>
      </p:sp>
    </p:spTree>
    <p:extLst>
      <p:ext uri="{BB962C8B-B14F-4D97-AF65-F5344CB8AC3E}">
        <p14:creationId xmlns:p14="http://schemas.microsoft.com/office/powerpoint/2010/main" val="581176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DB7C135-31E0-404F-AA37-474EE1FF8B0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9C7C281-6429-40D5-8CD7-32A84EE9B0C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70A69EA-F869-4F7A-9AF8-B5A2DFD3FED7}"/>
              </a:ext>
            </a:extLst>
          </p:cNvPr>
          <p:cNvSpPr>
            <a:spLocks noGrp="1"/>
          </p:cNvSpPr>
          <p:nvPr>
            <p:ph type="dt" sz="half" idx="10"/>
          </p:nvPr>
        </p:nvSpPr>
        <p:spPr/>
        <p:txBody>
          <a:bodyPr/>
          <a:lstStyle/>
          <a:p>
            <a:fld id="{F5071BD6-FA1E-4645-A6FB-C3227DB66D93}" type="datetimeFigureOut">
              <a:rPr lang="en-US" smtClean="0"/>
              <a:t>3/29/2019</a:t>
            </a:fld>
            <a:endParaRPr lang="en-US"/>
          </a:p>
        </p:txBody>
      </p:sp>
      <p:sp>
        <p:nvSpPr>
          <p:cNvPr id="5" name="Footer Placeholder 4">
            <a:extLst>
              <a:ext uri="{FF2B5EF4-FFF2-40B4-BE49-F238E27FC236}">
                <a16:creationId xmlns:a16="http://schemas.microsoft.com/office/drawing/2014/main" id="{B6C98BD2-AA92-4891-BAB0-DC60B8FECC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FEC9CE-1523-47A6-8E0F-205C2D320E65}"/>
              </a:ext>
            </a:extLst>
          </p:cNvPr>
          <p:cNvSpPr>
            <a:spLocks noGrp="1"/>
          </p:cNvSpPr>
          <p:nvPr>
            <p:ph type="sldNum" sz="quarter" idx="12"/>
          </p:nvPr>
        </p:nvSpPr>
        <p:spPr/>
        <p:txBody>
          <a:bodyPr/>
          <a:lstStyle/>
          <a:p>
            <a:fld id="{32C4E807-FABD-46BF-8ED5-EFCF91966A06}" type="slidenum">
              <a:rPr lang="en-US" smtClean="0"/>
              <a:t>‹#›</a:t>
            </a:fld>
            <a:endParaRPr lang="en-US"/>
          </a:p>
        </p:txBody>
      </p:sp>
    </p:spTree>
    <p:extLst>
      <p:ext uri="{BB962C8B-B14F-4D97-AF65-F5344CB8AC3E}">
        <p14:creationId xmlns:p14="http://schemas.microsoft.com/office/powerpoint/2010/main" val="22408016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EEFB2-1799-4BF8-92BE-277ACAB6662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77B21AC-E6FD-4B55-BE27-1F53A49DF2D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8C1E02-71AC-4C12-8C42-DC690CCE1ED7}"/>
              </a:ext>
            </a:extLst>
          </p:cNvPr>
          <p:cNvSpPr>
            <a:spLocks noGrp="1"/>
          </p:cNvSpPr>
          <p:nvPr>
            <p:ph type="dt" sz="half" idx="10"/>
          </p:nvPr>
        </p:nvSpPr>
        <p:spPr/>
        <p:txBody>
          <a:bodyPr/>
          <a:lstStyle/>
          <a:p>
            <a:fld id="{F5071BD6-FA1E-4645-A6FB-C3227DB66D93}" type="datetimeFigureOut">
              <a:rPr lang="en-US" smtClean="0"/>
              <a:t>3/29/2019</a:t>
            </a:fld>
            <a:endParaRPr lang="en-US"/>
          </a:p>
        </p:txBody>
      </p:sp>
      <p:sp>
        <p:nvSpPr>
          <p:cNvPr id="5" name="Footer Placeholder 4">
            <a:extLst>
              <a:ext uri="{FF2B5EF4-FFF2-40B4-BE49-F238E27FC236}">
                <a16:creationId xmlns:a16="http://schemas.microsoft.com/office/drawing/2014/main" id="{C027D571-4395-464D-A339-F373E974B8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F4047E-E652-4F39-9F9E-F1FB84E808F1}"/>
              </a:ext>
            </a:extLst>
          </p:cNvPr>
          <p:cNvSpPr>
            <a:spLocks noGrp="1"/>
          </p:cNvSpPr>
          <p:nvPr>
            <p:ph type="sldNum" sz="quarter" idx="12"/>
          </p:nvPr>
        </p:nvSpPr>
        <p:spPr/>
        <p:txBody>
          <a:bodyPr/>
          <a:lstStyle/>
          <a:p>
            <a:fld id="{32C4E807-FABD-46BF-8ED5-EFCF91966A06}" type="slidenum">
              <a:rPr lang="en-US" smtClean="0"/>
              <a:t>‹#›</a:t>
            </a:fld>
            <a:endParaRPr lang="en-US"/>
          </a:p>
        </p:txBody>
      </p:sp>
    </p:spTree>
    <p:extLst>
      <p:ext uri="{BB962C8B-B14F-4D97-AF65-F5344CB8AC3E}">
        <p14:creationId xmlns:p14="http://schemas.microsoft.com/office/powerpoint/2010/main" val="493954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9FF4B5-B8F1-488E-AE90-1A3291F3E88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45F1F21-66CF-422E-A5D0-DBF2FD28D34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9E72630-97DF-4732-B463-5C7586333CA8}"/>
              </a:ext>
            </a:extLst>
          </p:cNvPr>
          <p:cNvSpPr>
            <a:spLocks noGrp="1"/>
          </p:cNvSpPr>
          <p:nvPr>
            <p:ph type="dt" sz="half" idx="10"/>
          </p:nvPr>
        </p:nvSpPr>
        <p:spPr/>
        <p:txBody>
          <a:bodyPr/>
          <a:lstStyle/>
          <a:p>
            <a:fld id="{F5071BD6-FA1E-4645-A6FB-C3227DB66D93}" type="datetimeFigureOut">
              <a:rPr lang="en-US" smtClean="0"/>
              <a:t>3/29/2019</a:t>
            </a:fld>
            <a:endParaRPr lang="en-US"/>
          </a:p>
        </p:txBody>
      </p:sp>
      <p:sp>
        <p:nvSpPr>
          <p:cNvPr id="5" name="Footer Placeholder 4">
            <a:extLst>
              <a:ext uri="{FF2B5EF4-FFF2-40B4-BE49-F238E27FC236}">
                <a16:creationId xmlns:a16="http://schemas.microsoft.com/office/drawing/2014/main" id="{49E99AAE-5F40-49FC-BF86-EFEA708AE8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0AA4258-97E9-408C-AE16-8DBA346BC478}"/>
              </a:ext>
            </a:extLst>
          </p:cNvPr>
          <p:cNvSpPr>
            <a:spLocks noGrp="1"/>
          </p:cNvSpPr>
          <p:nvPr>
            <p:ph type="sldNum" sz="quarter" idx="12"/>
          </p:nvPr>
        </p:nvSpPr>
        <p:spPr/>
        <p:txBody>
          <a:bodyPr/>
          <a:lstStyle/>
          <a:p>
            <a:fld id="{32C4E807-FABD-46BF-8ED5-EFCF91966A06}" type="slidenum">
              <a:rPr lang="en-US" smtClean="0"/>
              <a:t>‹#›</a:t>
            </a:fld>
            <a:endParaRPr lang="en-US"/>
          </a:p>
        </p:txBody>
      </p:sp>
    </p:spTree>
    <p:extLst>
      <p:ext uri="{BB962C8B-B14F-4D97-AF65-F5344CB8AC3E}">
        <p14:creationId xmlns:p14="http://schemas.microsoft.com/office/powerpoint/2010/main" val="3864378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B3FBA-C1A8-4283-AEAA-470C28408A8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4D12ABE-1E20-40AF-9FE3-6DC2BB6003D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66A3950-5647-4C2F-AFCD-B38BEF1E519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A02188E-45EF-480F-A718-832D2B2FC083}"/>
              </a:ext>
            </a:extLst>
          </p:cNvPr>
          <p:cNvSpPr>
            <a:spLocks noGrp="1"/>
          </p:cNvSpPr>
          <p:nvPr>
            <p:ph type="dt" sz="half" idx="10"/>
          </p:nvPr>
        </p:nvSpPr>
        <p:spPr/>
        <p:txBody>
          <a:bodyPr/>
          <a:lstStyle/>
          <a:p>
            <a:fld id="{F5071BD6-FA1E-4645-A6FB-C3227DB66D93}" type="datetimeFigureOut">
              <a:rPr lang="en-US" smtClean="0"/>
              <a:t>3/29/2019</a:t>
            </a:fld>
            <a:endParaRPr lang="en-US"/>
          </a:p>
        </p:txBody>
      </p:sp>
      <p:sp>
        <p:nvSpPr>
          <p:cNvPr id="6" name="Footer Placeholder 5">
            <a:extLst>
              <a:ext uri="{FF2B5EF4-FFF2-40B4-BE49-F238E27FC236}">
                <a16:creationId xmlns:a16="http://schemas.microsoft.com/office/drawing/2014/main" id="{34EB74EE-B2F1-4EC4-88C6-097C19B3CC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CD14BD8-BFB8-48C8-867F-A50B5B6A7C81}"/>
              </a:ext>
            </a:extLst>
          </p:cNvPr>
          <p:cNvSpPr>
            <a:spLocks noGrp="1"/>
          </p:cNvSpPr>
          <p:nvPr>
            <p:ph type="sldNum" sz="quarter" idx="12"/>
          </p:nvPr>
        </p:nvSpPr>
        <p:spPr/>
        <p:txBody>
          <a:bodyPr/>
          <a:lstStyle/>
          <a:p>
            <a:fld id="{32C4E807-FABD-46BF-8ED5-EFCF91966A06}" type="slidenum">
              <a:rPr lang="en-US" smtClean="0"/>
              <a:t>‹#›</a:t>
            </a:fld>
            <a:endParaRPr lang="en-US"/>
          </a:p>
        </p:txBody>
      </p:sp>
    </p:spTree>
    <p:extLst>
      <p:ext uri="{BB962C8B-B14F-4D97-AF65-F5344CB8AC3E}">
        <p14:creationId xmlns:p14="http://schemas.microsoft.com/office/powerpoint/2010/main" val="26226299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F9845-17E3-4F23-B824-77D417A93C3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DCD2A70-4524-4BED-8903-F86FE7978BD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A083C0E-1AAA-4BE8-8B9E-26643FB649D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4C1043A-EABD-41DF-A0E8-CD99F16E046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FF42D0C-1E84-49BA-A87D-8DB5BA86FD5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8B312E7-5F7B-4CF1-96F1-74FA50CD28A3}"/>
              </a:ext>
            </a:extLst>
          </p:cNvPr>
          <p:cNvSpPr>
            <a:spLocks noGrp="1"/>
          </p:cNvSpPr>
          <p:nvPr>
            <p:ph type="dt" sz="half" idx="10"/>
          </p:nvPr>
        </p:nvSpPr>
        <p:spPr/>
        <p:txBody>
          <a:bodyPr/>
          <a:lstStyle/>
          <a:p>
            <a:fld id="{F5071BD6-FA1E-4645-A6FB-C3227DB66D93}" type="datetimeFigureOut">
              <a:rPr lang="en-US" smtClean="0"/>
              <a:t>3/29/2019</a:t>
            </a:fld>
            <a:endParaRPr lang="en-US"/>
          </a:p>
        </p:txBody>
      </p:sp>
      <p:sp>
        <p:nvSpPr>
          <p:cNvPr id="8" name="Footer Placeholder 7">
            <a:extLst>
              <a:ext uri="{FF2B5EF4-FFF2-40B4-BE49-F238E27FC236}">
                <a16:creationId xmlns:a16="http://schemas.microsoft.com/office/drawing/2014/main" id="{E5AA0F9B-DF7A-497C-A91D-2B1B3943BF0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B9D3DE8-34F4-49D1-83E0-8DD0D2771CAC}"/>
              </a:ext>
            </a:extLst>
          </p:cNvPr>
          <p:cNvSpPr>
            <a:spLocks noGrp="1"/>
          </p:cNvSpPr>
          <p:nvPr>
            <p:ph type="sldNum" sz="quarter" idx="12"/>
          </p:nvPr>
        </p:nvSpPr>
        <p:spPr/>
        <p:txBody>
          <a:bodyPr/>
          <a:lstStyle/>
          <a:p>
            <a:fld id="{32C4E807-FABD-46BF-8ED5-EFCF91966A06}" type="slidenum">
              <a:rPr lang="en-US" smtClean="0"/>
              <a:t>‹#›</a:t>
            </a:fld>
            <a:endParaRPr lang="en-US"/>
          </a:p>
        </p:txBody>
      </p:sp>
    </p:spTree>
    <p:extLst>
      <p:ext uri="{BB962C8B-B14F-4D97-AF65-F5344CB8AC3E}">
        <p14:creationId xmlns:p14="http://schemas.microsoft.com/office/powerpoint/2010/main" val="2978244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01F44-E280-40D4-9BFA-5BF9E1B7754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FCFEB54-1188-48A7-BD93-95DA1000615A}"/>
              </a:ext>
            </a:extLst>
          </p:cNvPr>
          <p:cNvSpPr>
            <a:spLocks noGrp="1"/>
          </p:cNvSpPr>
          <p:nvPr>
            <p:ph type="dt" sz="half" idx="10"/>
          </p:nvPr>
        </p:nvSpPr>
        <p:spPr/>
        <p:txBody>
          <a:bodyPr/>
          <a:lstStyle/>
          <a:p>
            <a:fld id="{F5071BD6-FA1E-4645-A6FB-C3227DB66D93}" type="datetimeFigureOut">
              <a:rPr lang="en-US" smtClean="0"/>
              <a:t>3/29/2019</a:t>
            </a:fld>
            <a:endParaRPr lang="en-US"/>
          </a:p>
        </p:txBody>
      </p:sp>
      <p:sp>
        <p:nvSpPr>
          <p:cNvPr id="4" name="Footer Placeholder 3">
            <a:extLst>
              <a:ext uri="{FF2B5EF4-FFF2-40B4-BE49-F238E27FC236}">
                <a16:creationId xmlns:a16="http://schemas.microsoft.com/office/drawing/2014/main" id="{D5EEF7F7-9D99-4DEB-BA07-7292AB393E3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466170F-54B5-401E-816A-3F491720257C}"/>
              </a:ext>
            </a:extLst>
          </p:cNvPr>
          <p:cNvSpPr>
            <a:spLocks noGrp="1"/>
          </p:cNvSpPr>
          <p:nvPr>
            <p:ph type="sldNum" sz="quarter" idx="12"/>
          </p:nvPr>
        </p:nvSpPr>
        <p:spPr/>
        <p:txBody>
          <a:bodyPr/>
          <a:lstStyle/>
          <a:p>
            <a:fld id="{32C4E807-FABD-46BF-8ED5-EFCF91966A06}" type="slidenum">
              <a:rPr lang="en-US" smtClean="0"/>
              <a:t>‹#›</a:t>
            </a:fld>
            <a:endParaRPr lang="en-US"/>
          </a:p>
        </p:txBody>
      </p:sp>
    </p:spTree>
    <p:extLst>
      <p:ext uri="{BB962C8B-B14F-4D97-AF65-F5344CB8AC3E}">
        <p14:creationId xmlns:p14="http://schemas.microsoft.com/office/powerpoint/2010/main" val="2361117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82EF125-E252-4A0E-BA4F-701231BC4593}"/>
              </a:ext>
            </a:extLst>
          </p:cNvPr>
          <p:cNvSpPr>
            <a:spLocks noGrp="1"/>
          </p:cNvSpPr>
          <p:nvPr>
            <p:ph type="dt" sz="half" idx="10"/>
          </p:nvPr>
        </p:nvSpPr>
        <p:spPr/>
        <p:txBody>
          <a:bodyPr/>
          <a:lstStyle/>
          <a:p>
            <a:fld id="{F5071BD6-FA1E-4645-A6FB-C3227DB66D93}" type="datetimeFigureOut">
              <a:rPr lang="en-US" smtClean="0"/>
              <a:t>3/29/2019</a:t>
            </a:fld>
            <a:endParaRPr lang="en-US"/>
          </a:p>
        </p:txBody>
      </p:sp>
      <p:sp>
        <p:nvSpPr>
          <p:cNvPr id="3" name="Footer Placeholder 2">
            <a:extLst>
              <a:ext uri="{FF2B5EF4-FFF2-40B4-BE49-F238E27FC236}">
                <a16:creationId xmlns:a16="http://schemas.microsoft.com/office/drawing/2014/main" id="{75450115-2C5F-41E3-AED9-E4501C03442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99C20D3-E1FA-4A7D-814F-E726599745D1}"/>
              </a:ext>
            </a:extLst>
          </p:cNvPr>
          <p:cNvSpPr>
            <a:spLocks noGrp="1"/>
          </p:cNvSpPr>
          <p:nvPr>
            <p:ph type="sldNum" sz="quarter" idx="12"/>
          </p:nvPr>
        </p:nvSpPr>
        <p:spPr/>
        <p:txBody>
          <a:bodyPr/>
          <a:lstStyle/>
          <a:p>
            <a:fld id="{32C4E807-FABD-46BF-8ED5-EFCF91966A06}" type="slidenum">
              <a:rPr lang="en-US" smtClean="0"/>
              <a:t>‹#›</a:t>
            </a:fld>
            <a:endParaRPr lang="en-US"/>
          </a:p>
        </p:txBody>
      </p:sp>
    </p:spTree>
    <p:extLst>
      <p:ext uri="{BB962C8B-B14F-4D97-AF65-F5344CB8AC3E}">
        <p14:creationId xmlns:p14="http://schemas.microsoft.com/office/powerpoint/2010/main" val="6526312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74355-E5CD-478A-87DB-5C83027A404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E6FFB39-F8E2-478F-83AE-ED8AC6C26F3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3807750-AF0D-4D7B-9C49-D69DFE7E05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01667C4-C148-40FF-A6C6-2A4F07CB1C9C}"/>
              </a:ext>
            </a:extLst>
          </p:cNvPr>
          <p:cNvSpPr>
            <a:spLocks noGrp="1"/>
          </p:cNvSpPr>
          <p:nvPr>
            <p:ph type="dt" sz="half" idx="10"/>
          </p:nvPr>
        </p:nvSpPr>
        <p:spPr/>
        <p:txBody>
          <a:bodyPr/>
          <a:lstStyle/>
          <a:p>
            <a:fld id="{F5071BD6-FA1E-4645-A6FB-C3227DB66D93}" type="datetimeFigureOut">
              <a:rPr lang="en-US" smtClean="0"/>
              <a:t>3/29/2019</a:t>
            </a:fld>
            <a:endParaRPr lang="en-US"/>
          </a:p>
        </p:txBody>
      </p:sp>
      <p:sp>
        <p:nvSpPr>
          <p:cNvPr id="6" name="Footer Placeholder 5">
            <a:extLst>
              <a:ext uri="{FF2B5EF4-FFF2-40B4-BE49-F238E27FC236}">
                <a16:creationId xmlns:a16="http://schemas.microsoft.com/office/drawing/2014/main" id="{FFBEC8C1-6530-4E6F-B53E-F726B95C95B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38C14A8-CCEA-4C70-B747-011E22DF8613}"/>
              </a:ext>
            </a:extLst>
          </p:cNvPr>
          <p:cNvSpPr>
            <a:spLocks noGrp="1"/>
          </p:cNvSpPr>
          <p:nvPr>
            <p:ph type="sldNum" sz="quarter" idx="12"/>
          </p:nvPr>
        </p:nvSpPr>
        <p:spPr/>
        <p:txBody>
          <a:bodyPr/>
          <a:lstStyle/>
          <a:p>
            <a:fld id="{32C4E807-FABD-46BF-8ED5-EFCF91966A06}" type="slidenum">
              <a:rPr lang="en-US" smtClean="0"/>
              <a:t>‹#›</a:t>
            </a:fld>
            <a:endParaRPr lang="en-US"/>
          </a:p>
        </p:txBody>
      </p:sp>
    </p:spTree>
    <p:extLst>
      <p:ext uri="{BB962C8B-B14F-4D97-AF65-F5344CB8AC3E}">
        <p14:creationId xmlns:p14="http://schemas.microsoft.com/office/powerpoint/2010/main" val="391023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DF6C80-0A0F-4C2C-BFA1-0D420E2C58D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FE665FA-A740-4D8F-A0A0-F9820AB69AF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F83022C-3107-4AC8-B1DC-3C2A1A888C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D728435-4BC6-4D70-9428-302443CACD6D}"/>
              </a:ext>
            </a:extLst>
          </p:cNvPr>
          <p:cNvSpPr>
            <a:spLocks noGrp="1"/>
          </p:cNvSpPr>
          <p:nvPr>
            <p:ph type="dt" sz="half" idx="10"/>
          </p:nvPr>
        </p:nvSpPr>
        <p:spPr/>
        <p:txBody>
          <a:bodyPr/>
          <a:lstStyle/>
          <a:p>
            <a:fld id="{F5071BD6-FA1E-4645-A6FB-C3227DB66D93}" type="datetimeFigureOut">
              <a:rPr lang="en-US" smtClean="0"/>
              <a:t>3/29/2019</a:t>
            </a:fld>
            <a:endParaRPr lang="en-US"/>
          </a:p>
        </p:txBody>
      </p:sp>
      <p:sp>
        <p:nvSpPr>
          <p:cNvPr id="6" name="Footer Placeholder 5">
            <a:extLst>
              <a:ext uri="{FF2B5EF4-FFF2-40B4-BE49-F238E27FC236}">
                <a16:creationId xmlns:a16="http://schemas.microsoft.com/office/drawing/2014/main" id="{C314A34F-1AA1-458E-ACAE-A85DBAB6F2F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E920DC2-AFFB-465A-899E-9E1580B332D3}"/>
              </a:ext>
            </a:extLst>
          </p:cNvPr>
          <p:cNvSpPr>
            <a:spLocks noGrp="1"/>
          </p:cNvSpPr>
          <p:nvPr>
            <p:ph type="sldNum" sz="quarter" idx="12"/>
          </p:nvPr>
        </p:nvSpPr>
        <p:spPr/>
        <p:txBody>
          <a:bodyPr/>
          <a:lstStyle/>
          <a:p>
            <a:fld id="{32C4E807-FABD-46BF-8ED5-EFCF91966A06}" type="slidenum">
              <a:rPr lang="en-US" smtClean="0"/>
              <a:t>‹#›</a:t>
            </a:fld>
            <a:endParaRPr lang="en-US"/>
          </a:p>
        </p:txBody>
      </p:sp>
    </p:spTree>
    <p:extLst>
      <p:ext uri="{BB962C8B-B14F-4D97-AF65-F5344CB8AC3E}">
        <p14:creationId xmlns:p14="http://schemas.microsoft.com/office/powerpoint/2010/main" val="5671059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1AA0E66-2C5D-4EFF-8711-B4DC9D0EE9F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18A231A-EFC3-4153-9D08-1260B021166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C6AB0A-FAA3-4DAF-B939-325949B2EC4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071BD6-FA1E-4645-A6FB-C3227DB66D93}" type="datetimeFigureOut">
              <a:rPr lang="en-US" smtClean="0"/>
              <a:t>3/29/2019</a:t>
            </a:fld>
            <a:endParaRPr lang="en-US"/>
          </a:p>
        </p:txBody>
      </p:sp>
      <p:sp>
        <p:nvSpPr>
          <p:cNvPr id="5" name="Footer Placeholder 4">
            <a:extLst>
              <a:ext uri="{FF2B5EF4-FFF2-40B4-BE49-F238E27FC236}">
                <a16:creationId xmlns:a16="http://schemas.microsoft.com/office/drawing/2014/main" id="{0A369981-ECE2-439B-918A-9A9DB589D3D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A2F47FD-2FCF-40DD-8882-277B7246EE2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C4E807-FABD-46BF-8ED5-EFCF91966A06}" type="slidenum">
              <a:rPr lang="en-US" smtClean="0"/>
              <a:t>‹#›</a:t>
            </a:fld>
            <a:endParaRPr lang="en-US"/>
          </a:p>
        </p:txBody>
      </p:sp>
    </p:spTree>
    <p:extLst>
      <p:ext uri="{BB962C8B-B14F-4D97-AF65-F5344CB8AC3E}">
        <p14:creationId xmlns:p14="http://schemas.microsoft.com/office/powerpoint/2010/main" val="37041047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EAEC76-C3DF-4D1F-AF58-D01DD366478D}"/>
              </a:ext>
            </a:extLst>
          </p:cNvPr>
          <p:cNvSpPr>
            <a:spLocks noGrp="1"/>
          </p:cNvSpPr>
          <p:nvPr>
            <p:ph type="ctrTitle"/>
          </p:nvPr>
        </p:nvSpPr>
        <p:spPr/>
        <p:txBody>
          <a:bodyPr>
            <a:noAutofit/>
          </a:bodyPr>
          <a:lstStyle/>
          <a:p>
            <a:r>
              <a:rPr lang="en-US" sz="8800" dirty="0"/>
              <a:t>Psychology </a:t>
            </a:r>
            <a:br>
              <a:rPr lang="en-US" sz="8800" dirty="0"/>
            </a:br>
            <a:r>
              <a:rPr lang="en-US" sz="8800" dirty="0"/>
              <a:t>Chapter Review </a:t>
            </a:r>
          </a:p>
        </p:txBody>
      </p:sp>
      <p:sp>
        <p:nvSpPr>
          <p:cNvPr id="3" name="Subtitle 2">
            <a:extLst>
              <a:ext uri="{FF2B5EF4-FFF2-40B4-BE49-F238E27FC236}">
                <a16:creationId xmlns:a16="http://schemas.microsoft.com/office/drawing/2014/main" id="{B219CABE-30C2-4902-AE05-0CFFB68CB636}"/>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3037514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76C43-5C6C-4085-BA35-B809FA735ED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937728E-2A97-40EB-94CA-E5EBD53F0D27}"/>
              </a:ext>
            </a:extLst>
          </p:cNvPr>
          <p:cNvSpPr>
            <a:spLocks noGrp="1"/>
          </p:cNvSpPr>
          <p:nvPr>
            <p:ph idx="1"/>
          </p:nvPr>
        </p:nvSpPr>
        <p:spPr/>
        <p:txBody>
          <a:bodyPr/>
          <a:lstStyle/>
          <a:p>
            <a:r>
              <a:rPr lang="en-US" dirty="0"/>
              <a:t>A major difference between Gardner’s and Thurstone’s theories is that Thurstone believed that the factors he identified, when taken together, make up intelligence. </a:t>
            </a:r>
          </a:p>
          <a:p>
            <a:endParaRPr lang="en-US" dirty="0"/>
          </a:p>
          <a:p>
            <a:r>
              <a:rPr lang="en-US" dirty="0"/>
              <a:t>Gardner on the other hand, proposes that the seven different intelligences are independent of each other. </a:t>
            </a:r>
          </a:p>
          <a:p>
            <a:endParaRPr lang="en-US" dirty="0"/>
          </a:p>
          <a:p>
            <a:endParaRPr lang="en-US" dirty="0"/>
          </a:p>
        </p:txBody>
      </p:sp>
    </p:spTree>
    <p:extLst>
      <p:ext uri="{BB962C8B-B14F-4D97-AF65-F5344CB8AC3E}">
        <p14:creationId xmlns:p14="http://schemas.microsoft.com/office/powerpoint/2010/main" val="25231384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E5354-E9C8-4D5B-A356-2F5528BDA85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DDB1DB4-4492-40A6-8A66-B7F00E2966E6}"/>
              </a:ext>
            </a:extLst>
          </p:cNvPr>
          <p:cNvSpPr>
            <a:spLocks noGrp="1"/>
          </p:cNvSpPr>
          <p:nvPr>
            <p:ph idx="1"/>
          </p:nvPr>
        </p:nvSpPr>
        <p:spPr/>
        <p:txBody>
          <a:bodyPr/>
          <a:lstStyle/>
          <a:p>
            <a:r>
              <a:rPr lang="en-US" dirty="0"/>
              <a:t>Critics of Gardner’s views think that exceptional abilities in the musical or bodily-kinesthetic areas are not really part of intelligence at all. </a:t>
            </a:r>
          </a:p>
          <a:p>
            <a:endParaRPr lang="en-US" dirty="0"/>
          </a:p>
          <a:p>
            <a:r>
              <a:rPr lang="en-US" dirty="0"/>
              <a:t>They argue that those skills are talents and that being talented is not the same thing as being intelligent. </a:t>
            </a:r>
          </a:p>
          <a:p>
            <a:endParaRPr lang="en-US" dirty="0"/>
          </a:p>
          <a:p>
            <a:endParaRPr lang="en-US" dirty="0"/>
          </a:p>
        </p:txBody>
      </p:sp>
    </p:spTree>
    <p:extLst>
      <p:ext uri="{BB962C8B-B14F-4D97-AF65-F5344CB8AC3E}">
        <p14:creationId xmlns:p14="http://schemas.microsoft.com/office/powerpoint/2010/main" val="35217627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4DE381-E46C-491B-90BA-8097864A853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80EC319-F29C-4E47-9E9D-DBBCCB9FA634}"/>
              </a:ext>
            </a:extLst>
          </p:cNvPr>
          <p:cNvSpPr>
            <a:spLocks noGrp="1"/>
          </p:cNvSpPr>
          <p:nvPr>
            <p:ph idx="1"/>
          </p:nvPr>
        </p:nvSpPr>
        <p:spPr/>
        <p:txBody>
          <a:bodyPr/>
          <a:lstStyle/>
          <a:p>
            <a:pPr marL="0" indent="0">
              <a:buNone/>
            </a:pPr>
            <a:r>
              <a:rPr lang="en-US" u="sng" dirty="0"/>
              <a:t>Sternberg’s Triarchic Theory </a:t>
            </a:r>
          </a:p>
          <a:p>
            <a:r>
              <a:rPr lang="en-US" dirty="0"/>
              <a:t>Robert Sternberg believes that different kinds of intelligence all work together. </a:t>
            </a:r>
          </a:p>
          <a:p>
            <a:r>
              <a:rPr lang="en-US" dirty="0"/>
              <a:t>He has created a three-level, or triarchic, model of intelligence.</a:t>
            </a:r>
          </a:p>
          <a:p>
            <a:r>
              <a:rPr lang="en-US" dirty="0"/>
              <a:t>Sternberg’s intelligence includes...</a:t>
            </a:r>
          </a:p>
          <a:p>
            <a:pPr lvl="1"/>
            <a:r>
              <a:rPr lang="en-US" dirty="0"/>
              <a:t> </a:t>
            </a:r>
            <a:r>
              <a:rPr lang="en-US" i="1" dirty="0"/>
              <a:t>analytic, </a:t>
            </a:r>
          </a:p>
          <a:p>
            <a:pPr lvl="1"/>
            <a:r>
              <a:rPr lang="en-US" i="1" dirty="0"/>
              <a:t>creative</a:t>
            </a:r>
          </a:p>
          <a:p>
            <a:pPr lvl="1"/>
            <a:r>
              <a:rPr lang="en-US" i="1" dirty="0"/>
              <a:t>practical abilities</a:t>
            </a:r>
          </a:p>
          <a:p>
            <a:endParaRPr lang="en-US" dirty="0"/>
          </a:p>
        </p:txBody>
      </p:sp>
    </p:spTree>
    <p:extLst>
      <p:ext uri="{BB962C8B-B14F-4D97-AF65-F5344CB8AC3E}">
        <p14:creationId xmlns:p14="http://schemas.microsoft.com/office/powerpoint/2010/main" val="17505218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1BE105-10E2-4765-A999-B69D8DF2E75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3BE915A-B40C-486C-8642-426BD663BA17}"/>
              </a:ext>
            </a:extLst>
          </p:cNvPr>
          <p:cNvSpPr>
            <a:spLocks noGrp="1"/>
          </p:cNvSpPr>
          <p:nvPr>
            <p:ph idx="1"/>
          </p:nvPr>
        </p:nvSpPr>
        <p:spPr/>
        <p:txBody>
          <a:bodyPr/>
          <a:lstStyle/>
          <a:p>
            <a:pPr marL="0" indent="0">
              <a:buNone/>
            </a:pPr>
            <a:r>
              <a:rPr lang="en-US" u="sng" dirty="0"/>
              <a:t>Emotional intelligence </a:t>
            </a:r>
          </a:p>
          <a:p>
            <a:r>
              <a:rPr lang="en-US" dirty="0"/>
              <a:t>Psychologist Daniel Goleman </a:t>
            </a:r>
          </a:p>
          <a:p>
            <a:endParaRPr lang="en-US" dirty="0"/>
          </a:p>
          <a:p>
            <a:r>
              <a:rPr lang="en-US" dirty="0"/>
              <a:t>He proposes yet another kind of intelligence: emotional intelligence. </a:t>
            </a:r>
          </a:p>
          <a:p>
            <a:pPr lvl="1"/>
            <a:r>
              <a:rPr lang="en-US" dirty="0"/>
              <a:t>Emotional intelligence consists of five factors that are involved in success in school or on the job. </a:t>
            </a:r>
          </a:p>
          <a:p>
            <a:pPr lvl="1"/>
            <a:endParaRPr lang="en-US" dirty="0"/>
          </a:p>
        </p:txBody>
      </p:sp>
    </p:spTree>
    <p:extLst>
      <p:ext uri="{BB962C8B-B14F-4D97-AF65-F5344CB8AC3E}">
        <p14:creationId xmlns:p14="http://schemas.microsoft.com/office/powerpoint/2010/main" val="38128853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8F8062-625F-40A4-B4BB-4C75EADC193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F7E1EB4-F291-489E-942C-00BD7354FCB5}"/>
              </a:ext>
            </a:extLst>
          </p:cNvPr>
          <p:cNvSpPr>
            <a:spLocks noGrp="1"/>
          </p:cNvSpPr>
          <p:nvPr>
            <p:ph idx="1"/>
          </p:nvPr>
        </p:nvSpPr>
        <p:spPr/>
        <p:txBody>
          <a:bodyPr>
            <a:normAutofit fontScale="85000" lnSpcReduction="10000"/>
          </a:bodyPr>
          <a:lstStyle/>
          <a:p>
            <a:pPr marL="0" indent="0">
              <a:buNone/>
            </a:pPr>
            <a:r>
              <a:rPr lang="en-US" sz="3900" b="1" dirty="0"/>
              <a:t>Emotional intelligence consists of five factors that are involved in success in school or on the job. </a:t>
            </a:r>
          </a:p>
          <a:p>
            <a:endParaRPr lang="en-US" dirty="0"/>
          </a:p>
          <a:p>
            <a:r>
              <a:rPr lang="en-US" i="1" dirty="0"/>
              <a:t>Self awareness (the ability the recognize our own feelings). </a:t>
            </a:r>
          </a:p>
          <a:p>
            <a:r>
              <a:rPr lang="en-US" i="1" dirty="0"/>
              <a:t>Mood management (the ability to distract oneself from an uncomfortable feeling). </a:t>
            </a:r>
          </a:p>
          <a:p>
            <a:r>
              <a:rPr lang="en-US" i="1" dirty="0"/>
              <a:t>Self motivation (the ability to move ahead with confidence and enthusiasm). </a:t>
            </a:r>
          </a:p>
          <a:p>
            <a:r>
              <a:rPr lang="en-US" i="1" dirty="0"/>
              <a:t>Impulse control (the ability to delay pleasure until a task has been accomplished).</a:t>
            </a:r>
          </a:p>
          <a:p>
            <a:r>
              <a:rPr lang="en-US" i="1" dirty="0"/>
              <a:t>People skills (the ability to emphasize, understand, communicate, and cooperate with others). </a:t>
            </a:r>
          </a:p>
          <a:p>
            <a:endParaRPr lang="en-US" dirty="0"/>
          </a:p>
        </p:txBody>
      </p:sp>
    </p:spTree>
    <p:extLst>
      <p:ext uri="{BB962C8B-B14F-4D97-AF65-F5344CB8AC3E}">
        <p14:creationId xmlns:p14="http://schemas.microsoft.com/office/powerpoint/2010/main" val="12610030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E6774-5744-4FF5-B647-CC638C9F60C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0AD0BD9-1011-4C3C-A78B-01C003BC9F94}"/>
              </a:ext>
            </a:extLst>
          </p:cNvPr>
          <p:cNvSpPr>
            <a:spLocks noGrp="1"/>
          </p:cNvSpPr>
          <p:nvPr>
            <p:ph idx="1"/>
          </p:nvPr>
        </p:nvSpPr>
        <p:spPr/>
        <p:txBody>
          <a:bodyPr/>
          <a:lstStyle/>
          <a:p>
            <a:r>
              <a:rPr lang="en-US" dirty="0"/>
              <a:t>Musical training might help develop the connections between nerve cells in parts of the brain. </a:t>
            </a:r>
          </a:p>
          <a:p>
            <a:endParaRPr lang="en-US" dirty="0"/>
          </a:p>
        </p:txBody>
      </p:sp>
    </p:spTree>
    <p:extLst>
      <p:ext uri="{BB962C8B-B14F-4D97-AF65-F5344CB8AC3E}">
        <p14:creationId xmlns:p14="http://schemas.microsoft.com/office/powerpoint/2010/main" val="4019335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BB8A9-A2D9-4156-9C6F-A040A4B6917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964EAF1-1519-4E77-BF6A-F8EA9767352A}"/>
              </a:ext>
            </a:extLst>
          </p:cNvPr>
          <p:cNvSpPr>
            <a:spLocks noGrp="1"/>
          </p:cNvSpPr>
          <p:nvPr>
            <p:ph idx="1"/>
          </p:nvPr>
        </p:nvSpPr>
        <p:spPr/>
        <p:txBody>
          <a:bodyPr/>
          <a:lstStyle/>
          <a:p>
            <a:r>
              <a:rPr lang="en-US" dirty="0"/>
              <a:t>French Psychologist Alfred Binet devised the first modern intelligence test. </a:t>
            </a:r>
          </a:p>
          <a:p>
            <a:r>
              <a:rPr lang="en-US" dirty="0"/>
              <a:t>The original version of the test was first used in 1905. </a:t>
            </a:r>
          </a:p>
          <a:p>
            <a:endParaRPr lang="en-US" dirty="0"/>
          </a:p>
          <a:p>
            <a:endParaRPr lang="en-US" dirty="0"/>
          </a:p>
          <a:p>
            <a:r>
              <a:rPr lang="en-US" dirty="0"/>
              <a:t>Binet assumed that intelligence increased with age. </a:t>
            </a:r>
          </a:p>
          <a:p>
            <a:r>
              <a:rPr lang="en-US" dirty="0"/>
              <a:t>Binet’s test yielded a score called a mental age. </a:t>
            </a:r>
          </a:p>
          <a:p>
            <a:endParaRPr lang="en-US" dirty="0"/>
          </a:p>
        </p:txBody>
      </p:sp>
    </p:spTree>
    <p:extLst>
      <p:ext uri="{BB962C8B-B14F-4D97-AF65-F5344CB8AC3E}">
        <p14:creationId xmlns:p14="http://schemas.microsoft.com/office/powerpoint/2010/main" val="42002209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D874C-7B19-40DE-AF6C-978441AFCEF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3D73B32-3C87-4D48-8F37-F783C52A2BEC}"/>
              </a:ext>
            </a:extLst>
          </p:cNvPr>
          <p:cNvSpPr>
            <a:spLocks noGrp="1"/>
          </p:cNvSpPr>
          <p:nvPr>
            <p:ph idx="1"/>
          </p:nvPr>
        </p:nvSpPr>
        <p:spPr/>
        <p:txBody>
          <a:bodyPr/>
          <a:lstStyle/>
          <a:p>
            <a:r>
              <a:rPr lang="en-US" dirty="0"/>
              <a:t>A child’s mental age is not the same thing as his or her chronological age. </a:t>
            </a:r>
          </a:p>
          <a:p>
            <a:endParaRPr lang="en-US" dirty="0"/>
          </a:p>
          <a:p>
            <a:r>
              <a:rPr lang="en-US" dirty="0"/>
              <a:t>Mental age (MA) shows the intellectual level at which a child is functioning. </a:t>
            </a:r>
          </a:p>
          <a:p>
            <a:endParaRPr lang="en-US" dirty="0"/>
          </a:p>
        </p:txBody>
      </p:sp>
    </p:spTree>
    <p:extLst>
      <p:ext uri="{BB962C8B-B14F-4D97-AF65-F5344CB8AC3E}">
        <p14:creationId xmlns:p14="http://schemas.microsoft.com/office/powerpoint/2010/main" val="3099078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84959-DA38-4A01-A104-826C3729BC8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1AD4302-5346-449B-A8FA-9CEBB769B6DC}"/>
              </a:ext>
            </a:extLst>
          </p:cNvPr>
          <p:cNvSpPr>
            <a:spLocks noGrp="1"/>
          </p:cNvSpPr>
          <p:nvPr>
            <p:ph idx="1"/>
          </p:nvPr>
        </p:nvSpPr>
        <p:spPr/>
        <p:txBody>
          <a:bodyPr/>
          <a:lstStyle/>
          <a:p>
            <a:r>
              <a:rPr lang="en-US" dirty="0"/>
              <a:t>In 1916, Binet’s test was brought to the United States and revised by Louis </a:t>
            </a:r>
            <a:r>
              <a:rPr lang="en-US" dirty="0" err="1"/>
              <a:t>Terman</a:t>
            </a:r>
            <a:r>
              <a:rPr lang="en-US" dirty="0"/>
              <a:t> of Stanford University. </a:t>
            </a:r>
          </a:p>
          <a:p>
            <a:endParaRPr lang="en-US" dirty="0"/>
          </a:p>
          <a:p>
            <a:r>
              <a:rPr lang="en-US" dirty="0"/>
              <a:t>For this reason, the test became known as the Stanford-Binet Intelligence Scale (SBIS). </a:t>
            </a:r>
          </a:p>
          <a:p>
            <a:endParaRPr lang="en-US" dirty="0"/>
          </a:p>
          <a:p>
            <a:r>
              <a:rPr lang="en-US" dirty="0"/>
              <a:t>The version of the test used today provides an intelligence quotient, not a MA.</a:t>
            </a:r>
          </a:p>
          <a:p>
            <a:endParaRPr lang="en-US" dirty="0"/>
          </a:p>
        </p:txBody>
      </p:sp>
    </p:spTree>
    <p:extLst>
      <p:ext uri="{BB962C8B-B14F-4D97-AF65-F5344CB8AC3E}">
        <p14:creationId xmlns:p14="http://schemas.microsoft.com/office/powerpoint/2010/main" val="32083872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B1AD70-D18D-40AD-BA0A-CFF9B6CDF8E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82C2435-F313-4106-A127-B0D1DC430286}"/>
              </a:ext>
            </a:extLst>
          </p:cNvPr>
          <p:cNvSpPr>
            <a:spLocks noGrp="1"/>
          </p:cNvSpPr>
          <p:nvPr>
            <p:ph idx="1"/>
          </p:nvPr>
        </p:nvSpPr>
        <p:spPr/>
        <p:txBody>
          <a:bodyPr/>
          <a:lstStyle/>
          <a:p>
            <a:r>
              <a:rPr lang="en-US" dirty="0"/>
              <a:t>An intelligence quotient (IQ) is a number that reflects the relationship between a child’s mental age and his or her actual, or chronological age (CA). </a:t>
            </a:r>
          </a:p>
          <a:p>
            <a:endParaRPr lang="en-US" dirty="0"/>
          </a:p>
          <a:p>
            <a:r>
              <a:rPr lang="en-US" b="1" dirty="0"/>
              <a:t>The IQ = (mental age divided by chronological age ) x 100. </a:t>
            </a:r>
          </a:p>
          <a:p>
            <a:endParaRPr lang="en-US" dirty="0"/>
          </a:p>
        </p:txBody>
      </p:sp>
    </p:spTree>
    <p:extLst>
      <p:ext uri="{BB962C8B-B14F-4D97-AF65-F5344CB8AC3E}">
        <p14:creationId xmlns:p14="http://schemas.microsoft.com/office/powerpoint/2010/main" val="4268757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3DE298-2A23-4C69-AB63-9DA57256192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9045D31-C561-4CAB-84A9-9702D16D02B9}"/>
              </a:ext>
            </a:extLst>
          </p:cNvPr>
          <p:cNvSpPr>
            <a:spLocks noGrp="1"/>
          </p:cNvSpPr>
          <p:nvPr>
            <p:ph idx="1"/>
          </p:nvPr>
        </p:nvSpPr>
        <p:spPr/>
        <p:txBody>
          <a:bodyPr/>
          <a:lstStyle/>
          <a:p>
            <a:r>
              <a:rPr lang="en-US" dirty="0"/>
              <a:t>According to psychologists, one thing intelligence is not is achievement. </a:t>
            </a:r>
          </a:p>
          <a:p>
            <a:endParaRPr lang="en-US" dirty="0"/>
          </a:p>
        </p:txBody>
      </p:sp>
    </p:spTree>
    <p:extLst>
      <p:ext uri="{BB962C8B-B14F-4D97-AF65-F5344CB8AC3E}">
        <p14:creationId xmlns:p14="http://schemas.microsoft.com/office/powerpoint/2010/main" val="16020304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B08F9F-37B2-459E-9155-55C53F11288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A01DA66-8041-4BA0-A0C2-7A12AD44FB20}"/>
              </a:ext>
            </a:extLst>
          </p:cNvPr>
          <p:cNvSpPr>
            <a:spLocks noGrp="1"/>
          </p:cNvSpPr>
          <p:nvPr>
            <p:ph idx="1"/>
          </p:nvPr>
        </p:nvSpPr>
        <p:spPr/>
        <p:txBody>
          <a:bodyPr/>
          <a:lstStyle/>
          <a:p>
            <a:r>
              <a:rPr lang="en-US" dirty="0"/>
              <a:t>The most widely used test is the revised  Wechsler Adult Intelligence Scale (WAIS-R).</a:t>
            </a:r>
          </a:p>
          <a:p>
            <a:endParaRPr lang="en-US" dirty="0"/>
          </a:p>
        </p:txBody>
      </p:sp>
    </p:spTree>
    <p:extLst>
      <p:ext uri="{BB962C8B-B14F-4D97-AF65-F5344CB8AC3E}">
        <p14:creationId xmlns:p14="http://schemas.microsoft.com/office/powerpoint/2010/main" val="38194646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BB0590-0438-416F-AD0D-DC0A5ABE7C5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562A667-DF1C-434A-AF8E-2FA065CD6F37}"/>
              </a:ext>
            </a:extLst>
          </p:cNvPr>
          <p:cNvSpPr>
            <a:spLocks noGrp="1"/>
          </p:cNvSpPr>
          <p:nvPr>
            <p:ph idx="1"/>
          </p:nvPr>
        </p:nvSpPr>
        <p:spPr/>
        <p:txBody>
          <a:bodyPr/>
          <a:lstStyle/>
          <a:p>
            <a:pPr marL="0" indent="0">
              <a:buNone/>
            </a:pPr>
            <a:r>
              <a:rPr lang="en-US" dirty="0"/>
              <a:t>The Wechsler scales differ from the Stanford Binet test in several important ways: </a:t>
            </a:r>
          </a:p>
          <a:p>
            <a:pPr marL="0" indent="0">
              <a:buNone/>
            </a:pPr>
            <a:endParaRPr lang="en-US" dirty="0"/>
          </a:p>
          <a:p>
            <a:r>
              <a:rPr lang="en-US" b="1" i="1" dirty="0"/>
              <a:t>The Wechsler scales do not use mental age.</a:t>
            </a:r>
          </a:p>
          <a:p>
            <a:r>
              <a:rPr lang="en-US" b="1" i="1" dirty="0"/>
              <a:t>The Stanford-Binet measures verbal ability, whereas the Wechsler scales measure both verbal and nonverbal abilities. </a:t>
            </a:r>
          </a:p>
          <a:p>
            <a:r>
              <a:rPr lang="en-US" b="1" i="1" dirty="0"/>
              <a:t>Because the Wechsler tests yield three scores (verbal, nonverbal, and combined), they can be used to identify particular learning disabilities. </a:t>
            </a:r>
          </a:p>
          <a:p>
            <a:endParaRPr lang="en-US" dirty="0"/>
          </a:p>
        </p:txBody>
      </p:sp>
    </p:spTree>
    <p:extLst>
      <p:ext uri="{BB962C8B-B14F-4D97-AF65-F5344CB8AC3E}">
        <p14:creationId xmlns:p14="http://schemas.microsoft.com/office/powerpoint/2010/main" val="33984906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C0BCEF-7FB4-4CA0-BF57-5FE7221B664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676FEB1-9C87-4A5F-B4D5-43166A8FC0F0}"/>
              </a:ext>
            </a:extLst>
          </p:cNvPr>
          <p:cNvSpPr>
            <a:spLocks noGrp="1"/>
          </p:cNvSpPr>
          <p:nvPr>
            <p:ph idx="1"/>
          </p:nvPr>
        </p:nvSpPr>
        <p:spPr/>
        <p:txBody>
          <a:bodyPr/>
          <a:lstStyle/>
          <a:p>
            <a:r>
              <a:rPr lang="en-US" sz="3600" dirty="0"/>
              <a:t>An IQ test must meet two criteria:</a:t>
            </a:r>
          </a:p>
          <a:p>
            <a:pPr lvl="1"/>
            <a:r>
              <a:rPr lang="en-US" sz="3600" b="1" i="1" dirty="0"/>
              <a:t>reliable </a:t>
            </a:r>
          </a:p>
          <a:p>
            <a:pPr lvl="1"/>
            <a:r>
              <a:rPr lang="en-US" sz="3600" b="1" i="1" dirty="0"/>
              <a:t>valid</a:t>
            </a:r>
          </a:p>
          <a:p>
            <a:endParaRPr lang="en-US" dirty="0"/>
          </a:p>
        </p:txBody>
      </p:sp>
    </p:spTree>
    <p:extLst>
      <p:ext uri="{BB962C8B-B14F-4D97-AF65-F5344CB8AC3E}">
        <p14:creationId xmlns:p14="http://schemas.microsoft.com/office/powerpoint/2010/main" val="27095807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C214DD-25F9-44E2-8607-0795BEE1B12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57F6199-8179-4B1C-AE46-617929073B5F}"/>
              </a:ext>
            </a:extLst>
          </p:cNvPr>
          <p:cNvSpPr>
            <a:spLocks noGrp="1"/>
          </p:cNvSpPr>
          <p:nvPr>
            <p:ph idx="1"/>
          </p:nvPr>
        </p:nvSpPr>
        <p:spPr/>
        <p:txBody>
          <a:bodyPr/>
          <a:lstStyle/>
          <a:p>
            <a:r>
              <a:rPr lang="en-US" dirty="0"/>
              <a:t>The reliability of a test refers to its consistency. </a:t>
            </a:r>
          </a:p>
          <a:p>
            <a:endParaRPr lang="en-US" dirty="0"/>
          </a:p>
          <a:p>
            <a:r>
              <a:rPr lang="en-US" dirty="0"/>
              <a:t>A reliable intelligence test should obtain similar IQ scores on different testing occasions. </a:t>
            </a:r>
          </a:p>
          <a:p>
            <a:endParaRPr lang="en-US" dirty="0"/>
          </a:p>
        </p:txBody>
      </p:sp>
    </p:spTree>
    <p:extLst>
      <p:ext uri="{BB962C8B-B14F-4D97-AF65-F5344CB8AC3E}">
        <p14:creationId xmlns:p14="http://schemas.microsoft.com/office/powerpoint/2010/main" val="36911611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2354BE-3D6F-4D1C-A11D-66247CDD879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D0210BE-47CD-42BE-BE84-4B240C44CE3E}"/>
              </a:ext>
            </a:extLst>
          </p:cNvPr>
          <p:cNvSpPr>
            <a:spLocks noGrp="1"/>
          </p:cNvSpPr>
          <p:nvPr>
            <p:ph idx="1"/>
          </p:nvPr>
        </p:nvSpPr>
        <p:spPr/>
        <p:txBody>
          <a:bodyPr/>
          <a:lstStyle/>
          <a:p>
            <a:r>
              <a:rPr lang="en-US" dirty="0"/>
              <a:t>Education or economic background can make a difference in determining an outcome. </a:t>
            </a:r>
          </a:p>
          <a:p>
            <a:endParaRPr lang="en-US" dirty="0"/>
          </a:p>
          <a:p>
            <a:pPr marL="0" indent="0">
              <a:buNone/>
            </a:pPr>
            <a:endParaRPr lang="en-US" dirty="0"/>
          </a:p>
          <a:p>
            <a:r>
              <a:rPr lang="en-US" dirty="0"/>
              <a:t>Motivation to do well also contributes to performance on intelligence tests. </a:t>
            </a:r>
          </a:p>
          <a:p>
            <a:endParaRPr lang="en-US" dirty="0"/>
          </a:p>
        </p:txBody>
      </p:sp>
    </p:spTree>
    <p:extLst>
      <p:ext uri="{BB962C8B-B14F-4D97-AF65-F5344CB8AC3E}">
        <p14:creationId xmlns:p14="http://schemas.microsoft.com/office/powerpoint/2010/main" val="6841521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0183AC-4C69-4003-9DFB-3C829783158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C79904A-7728-4144-893C-902F44114095}"/>
              </a:ext>
            </a:extLst>
          </p:cNvPr>
          <p:cNvSpPr>
            <a:spLocks noGrp="1"/>
          </p:cNvSpPr>
          <p:nvPr>
            <p:ph idx="1"/>
          </p:nvPr>
        </p:nvSpPr>
        <p:spPr/>
        <p:txBody>
          <a:bodyPr/>
          <a:lstStyle/>
          <a:p>
            <a:r>
              <a:rPr lang="en-US" dirty="0"/>
              <a:t>Some intelligence tests have been criticized for being culturally biased. </a:t>
            </a:r>
          </a:p>
          <a:p>
            <a:endParaRPr lang="en-US" dirty="0"/>
          </a:p>
          <a:p>
            <a:r>
              <a:rPr lang="en-US" dirty="0"/>
              <a:t>A test that is culturally biased would give an advantage to a particular group. </a:t>
            </a:r>
          </a:p>
          <a:p>
            <a:endParaRPr lang="en-US" dirty="0"/>
          </a:p>
        </p:txBody>
      </p:sp>
    </p:spTree>
    <p:extLst>
      <p:ext uri="{BB962C8B-B14F-4D97-AF65-F5344CB8AC3E}">
        <p14:creationId xmlns:p14="http://schemas.microsoft.com/office/powerpoint/2010/main" val="21782049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50BCDF-8087-416D-8038-95D9C5B1543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C5CCD12-7C81-43B1-BC66-C846D6E9BC36}"/>
              </a:ext>
            </a:extLst>
          </p:cNvPr>
          <p:cNvSpPr>
            <a:spLocks noGrp="1"/>
          </p:cNvSpPr>
          <p:nvPr>
            <p:ph idx="1"/>
          </p:nvPr>
        </p:nvSpPr>
        <p:spPr/>
        <p:txBody>
          <a:bodyPr/>
          <a:lstStyle/>
          <a:p>
            <a:r>
              <a:rPr lang="en-US" dirty="0"/>
              <a:t>The average IQ is 100, which about half the people in the United States obtain. </a:t>
            </a:r>
          </a:p>
          <a:p>
            <a:endParaRPr lang="en-US" dirty="0"/>
          </a:p>
          <a:p>
            <a:r>
              <a:rPr lang="en-US" dirty="0"/>
              <a:t>People who attain IQ scores of 70 or below are defined by psychologists are MR (Intellectual disability). </a:t>
            </a:r>
          </a:p>
          <a:p>
            <a:endParaRPr lang="en-US" dirty="0"/>
          </a:p>
        </p:txBody>
      </p:sp>
    </p:spTree>
    <p:extLst>
      <p:ext uri="{BB962C8B-B14F-4D97-AF65-F5344CB8AC3E}">
        <p14:creationId xmlns:p14="http://schemas.microsoft.com/office/powerpoint/2010/main" val="39645182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CF2ACF-3D51-473B-A43B-40B4B19F2C5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03218A4-0FFB-499E-9482-14B93FCA7C00}"/>
              </a:ext>
            </a:extLst>
          </p:cNvPr>
          <p:cNvSpPr>
            <a:spLocks noGrp="1"/>
          </p:cNvSpPr>
          <p:nvPr>
            <p:ph idx="1"/>
          </p:nvPr>
        </p:nvSpPr>
        <p:spPr/>
        <p:txBody>
          <a:bodyPr/>
          <a:lstStyle/>
          <a:p>
            <a:r>
              <a:rPr lang="en-US" dirty="0"/>
              <a:t>People who attain scores of 130 or above are defined by psychologists as gifted. </a:t>
            </a:r>
          </a:p>
          <a:p>
            <a:endParaRPr lang="en-US" dirty="0"/>
          </a:p>
        </p:txBody>
      </p:sp>
    </p:spTree>
    <p:extLst>
      <p:ext uri="{BB962C8B-B14F-4D97-AF65-F5344CB8AC3E}">
        <p14:creationId xmlns:p14="http://schemas.microsoft.com/office/powerpoint/2010/main" val="4555391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FF73C-E98A-4B4C-BCFF-C50827C321E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ACD509E-84CA-41A6-9C81-37D5DA7DD161}"/>
              </a:ext>
            </a:extLst>
          </p:cNvPr>
          <p:cNvSpPr>
            <a:spLocks noGrp="1"/>
          </p:cNvSpPr>
          <p:nvPr>
            <p:ph idx="1"/>
          </p:nvPr>
        </p:nvSpPr>
        <p:spPr/>
        <p:txBody>
          <a:bodyPr/>
          <a:lstStyle/>
          <a:p>
            <a:pPr marL="0" indent="0">
              <a:buNone/>
            </a:pPr>
            <a:r>
              <a:rPr lang="en-US" b="1" u="sng" dirty="0"/>
              <a:t>Mild MR </a:t>
            </a:r>
          </a:p>
          <a:p>
            <a:r>
              <a:rPr lang="en-US" dirty="0"/>
              <a:t>IQ ranging from 50-70. </a:t>
            </a:r>
          </a:p>
          <a:p>
            <a:r>
              <a:rPr lang="en-US" dirty="0"/>
              <a:t>Difficultly in learning to walk, feeding themselves, and in learning to talk. </a:t>
            </a:r>
          </a:p>
          <a:p>
            <a:endParaRPr lang="en-US" dirty="0"/>
          </a:p>
          <a:p>
            <a:r>
              <a:rPr lang="en-US" dirty="0"/>
              <a:t>As an adult, are able to hold down a regular job. </a:t>
            </a:r>
          </a:p>
          <a:p>
            <a:endParaRPr lang="en-US" dirty="0"/>
          </a:p>
          <a:p>
            <a:endParaRPr lang="en-US" dirty="0"/>
          </a:p>
        </p:txBody>
      </p:sp>
    </p:spTree>
    <p:extLst>
      <p:ext uri="{BB962C8B-B14F-4D97-AF65-F5344CB8AC3E}">
        <p14:creationId xmlns:p14="http://schemas.microsoft.com/office/powerpoint/2010/main" val="33349749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53B8E-77C2-439A-9D68-21EB0D0AE77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24E0BBB-E9B3-4F58-A039-8B95DD3A3C47}"/>
              </a:ext>
            </a:extLst>
          </p:cNvPr>
          <p:cNvSpPr>
            <a:spLocks noGrp="1"/>
          </p:cNvSpPr>
          <p:nvPr>
            <p:ph idx="1"/>
          </p:nvPr>
        </p:nvSpPr>
        <p:spPr/>
        <p:txBody>
          <a:bodyPr/>
          <a:lstStyle/>
          <a:p>
            <a:pPr marL="0" indent="0">
              <a:buNone/>
            </a:pPr>
            <a:r>
              <a:rPr lang="en-US" b="1" i="1" u="sng" dirty="0"/>
              <a:t>Profound MR</a:t>
            </a:r>
          </a:p>
          <a:p>
            <a:r>
              <a:rPr lang="en-US" dirty="0"/>
              <a:t>IQs below 20</a:t>
            </a:r>
          </a:p>
          <a:p>
            <a:r>
              <a:rPr lang="en-US" dirty="0"/>
              <a:t>Barely communicate </a:t>
            </a:r>
          </a:p>
          <a:p>
            <a:r>
              <a:rPr lang="en-US" dirty="0"/>
              <a:t>May show basic emotional responses. </a:t>
            </a:r>
          </a:p>
          <a:p>
            <a:r>
              <a:rPr lang="en-US" dirty="0"/>
              <a:t>They cannot feed or dress themselves and are dependent on other people for their care throughout their lives. </a:t>
            </a:r>
          </a:p>
          <a:p>
            <a:endParaRPr lang="en-US" dirty="0"/>
          </a:p>
          <a:p>
            <a:endParaRPr lang="en-US" dirty="0"/>
          </a:p>
        </p:txBody>
      </p:sp>
    </p:spTree>
    <p:extLst>
      <p:ext uri="{BB962C8B-B14F-4D97-AF65-F5344CB8AC3E}">
        <p14:creationId xmlns:p14="http://schemas.microsoft.com/office/powerpoint/2010/main" val="33775777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A6564-849A-44D5-A09F-CFB44F082B4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1281386-5209-4687-9770-D36606836E48}"/>
              </a:ext>
            </a:extLst>
          </p:cNvPr>
          <p:cNvSpPr>
            <a:spLocks noGrp="1"/>
          </p:cNvSpPr>
          <p:nvPr>
            <p:ph idx="1"/>
          </p:nvPr>
        </p:nvSpPr>
        <p:spPr/>
        <p:txBody>
          <a:bodyPr/>
          <a:lstStyle/>
          <a:p>
            <a:r>
              <a:rPr lang="en-US" dirty="0"/>
              <a:t>Achievement refers to knowledge and skills gained from experience. </a:t>
            </a:r>
          </a:p>
          <a:p>
            <a:r>
              <a:rPr lang="en-US" dirty="0"/>
              <a:t>Achievement focuses  on the things that you know and can do. </a:t>
            </a:r>
          </a:p>
          <a:p>
            <a:endParaRPr lang="en-US" dirty="0"/>
          </a:p>
        </p:txBody>
      </p:sp>
    </p:spTree>
    <p:extLst>
      <p:ext uri="{BB962C8B-B14F-4D97-AF65-F5344CB8AC3E}">
        <p14:creationId xmlns:p14="http://schemas.microsoft.com/office/powerpoint/2010/main" val="36813963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9F579-AB0F-4178-B275-BB4BCA712FE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2659351-FC18-4A64-932D-B7FD252FF6A5}"/>
              </a:ext>
            </a:extLst>
          </p:cNvPr>
          <p:cNvSpPr>
            <a:spLocks noGrp="1"/>
          </p:cNvSpPr>
          <p:nvPr>
            <p:ph idx="1"/>
          </p:nvPr>
        </p:nvSpPr>
        <p:spPr/>
        <p:txBody>
          <a:bodyPr>
            <a:normAutofit lnSpcReduction="10000"/>
          </a:bodyPr>
          <a:lstStyle/>
          <a:p>
            <a:pPr marL="0" indent="0">
              <a:buNone/>
            </a:pPr>
            <a:r>
              <a:rPr lang="en-US" b="1" u="sng" dirty="0"/>
              <a:t>Causes of MR </a:t>
            </a:r>
          </a:p>
          <a:p>
            <a:r>
              <a:rPr lang="en-US" dirty="0"/>
              <a:t>Accidents that result in brain damage. </a:t>
            </a:r>
          </a:p>
          <a:p>
            <a:endParaRPr lang="en-US" dirty="0"/>
          </a:p>
          <a:p>
            <a:r>
              <a:rPr lang="en-US" dirty="0"/>
              <a:t>Difficulties during childbirth. </a:t>
            </a:r>
          </a:p>
          <a:p>
            <a:endParaRPr lang="en-US" dirty="0"/>
          </a:p>
          <a:p>
            <a:r>
              <a:rPr lang="en-US" dirty="0"/>
              <a:t>Pregnant women who abuse alcohol and drugs, are malnourished, or who have other health problems. </a:t>
            </a:r>
          </a:p>
          <a:p>
            <a:endParaRPr lang="en-US" dirty="0"/>
          </a:p>
          <a:p>
            <a:r>
              <a:rPr lang="en-US" dirty="0"/>
              <a:t>Genetic disorders.</a:t>
            </a:r>
          </a:p>
          <a:p>
            <a:endParaRPr lang="en-US" dirty="0"/>
          </a:p>
        </p:txBody>
      </p:sp>
    </p:spTree>
    <p:extLst>
      <p:ext uri="{BB962C8B-B14F-4D97-AF65-F5344CB8AC3E}">
        <p14:creationId xmlns:p14="http://schemas.microsoft.com/office/powerpoint/2010/main" val="31358405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A87492-89BC-4213-9FA5-68C6C310732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D3171AC-51C8-4169-845D-01F44DFE4D10}"/>
              </a:ext>
            </a:extLst>
          </p:cNvPr>
          <p:cNvSpPr>
            <a:spLocks noGrp="1"/>
          </p:cNvSpPr>
          <p:nvPr>
            <p:ph idx="1"/>
          </p:nvPr>
        </p:nvSpPr>
        <p:spPr/>
        <p:txBody>
          <a:bodyPr/>
          <a:lstStyle/>
          <a:p>
            <a:r>
              <a:rPr lang="en-US" dirty="0"/>
              <a:t>People who are gifted have IQ scores of 130 or above. </a:t>
            </a:r>
          </a:p>
          <a:p>
            <a:endParaRPr lang="en-US" dirty="0"/>
          </a:p>
          <a:p>
            <a:r>
              <a:rPr lang="en-US" dirty="0"/>
              <a:t>In general, to be gifted is to possess outstanding talent or to show the potential for performing at remarkable high levels of accomplishment when compared with other people of the same age, experience, or environment. </a:t>
            </a:r>
          </a:p>
          <a:p>
            <a:endParaRPr lang="en-US" dirty="0"/>
          </a:p>
        </p:txBody>
      </p:sp>
    </p:spTree>
    <p:extLst>
      <p:ext uri="{BB962C8B-B14F-4D97-AF65-F5344CB8AC3E}">
        <p14:creationId xmlns:p14="http://schemas.microsoft.com/office/powerpoint/2010/main" val="19892682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745B9-EDFE-493C-BE2F-A0A8FCB96F6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3EAF516-C553-4644-96AC-FAD331E7DB2A}"/>
              </a:ext>
            </a:extLst>
          </p:cNvPr>
          <p:cNvSpPr>
            <a:spLocks noGrp="1"/>
          </p:cNvSpPr>
          <p:nvPr>
            <p:ph idx="1"/>
          </p:nvPr>
        </p:nvSpPr>
        <p:spPr/>
        <p:txBody>
          <a:bodyPr/>
          <a:lstStyle/>
          <a:p>
            <a:r>
              <a:rPr lang="en-US" dirty="0"/>
              <a:t>Some researches believe that motivation and creativity contribute to giftedness.</a:t>
            </a:r>
          </a:p>
          <a:p>
            <a:endParaRPr lang="en-US" dirty="0"/>
          </a:p>
          <a:p>
            <a:endParaRPr lang="en-US" dirty="0"/>
          </a:p>
          <a:p>
            <a:r>
              <a:rPr lang="en-US" dirty="0"/>
              <a:t>Creativity is the ability to invent new solutions to problems or to create original or ingenious materials. </a:t>
            </a:r>
          </a:p>
          <a:p>
            <a:endParaRPr lang="en-US" dirty="0"/>
          </a:p>
        </p:txBody>
      </p:sp>
    </p:spTree>
    <p:extLst>
      <p:ext uri="{BB962C8B-B14F-4D97-AF65-F5344CB8AC3E}">
        <p14:creationId xmlns:p14="http://schemas.microsoft.com/office/powerpoint/2010/main" val="15510480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9F8B7C-97C0-4FBB-B81D-977771C2CC5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E60AA3E-D5CD-477C-AE4C-AE2F555CEE98}"/>
              </a:ext>
            </a:extLst>
          </p:cNvPr>
          <p:cNvSpPr>
            <a:spLocks noGrp="1"/>
          </p:cNvSpPr>
          <p:nvPr>
            <p:ph idx="1"/>
          </p:nvPr>
        </p:nvSpPr>
        <p:spPr/>
        <p:txBody>
          <a:bodyPr/>
          <a:lstStyle/>
          <a:p>
            <a:r>
              <a:rPr lang="en-US" dirty="0"/>
              <a:t>English psychiatrist Lorna </a:t>
            </a:r>
            <a:r>
              <a:rPr lang="en-US" dirty="0" err="1"/>
              <a:t>Selfe</a:t>
            </a:r>
            <a:r>
              <a:rPr lang="en-US" dirty="0"/>
              <a:t> identified a girl named Nadia.</a:t>
            </a:r>
          </a:p>
          <a:p>
            <a:pPr marL="0" indent="0">
              <a:buNone/>
            </a:pPr>
            <a:endParaRPr lang="en-US" dirty="0"/>
          </a:p>
          <a:p>
            <a:r>
              <a:rPr lang="en-US" dirty="0"/>
              <a:t>Nadia had diminished mental skills and could not speak.</a:t>
            </a:r>
          </a:p>
          <a:p>
            <a:endParaRPr lang="en-US" dirty="0"/>
          </a:p>
          <a:p>
            <a:r>
              <a:rPr lang="en-US" dirty="0"/>
              <a:t>However, she had a remarkable talent for drawing and her creative ability was indisputable. </a:t>
            </a:r>
          </a:p>
          <a:p>
            <a:endParaRPr lang="en-US" dirty="0"/>
          </a:p>
        </p:txBody>
      </p:sp>
    </p:spTree>
    <p:extLst>
      <p:ext uri="{BB962C8B-B14F-4D97-AF65-F5344CB8AC3E}">
        <p14:creationId xmlns:p14="http://schemas.microsoft.com/office/powerpoint/2010/main" val="312902343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4BC1F-B969-414E-86A9-4FA384891F9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819AED6-A9E0-4DE6-878B-C3631891F19C}"/>
              </a:ext>
            </a:extLst>
          </p:cNvPr>
          <p:cNvSpPr>
            <a:spLocks noGrp="1"/>
          </p:cNvSpPr>
          <p:nvPr>
            <p:ph idx="1"/>
          </p:nvPr>
        </p:nvSpPr>
        <p:spPr/>
        <p:txBody>
          <a:bodyPr/>
          <a:lstStyle/>
          <a:p>
            <a:r>
              <a:rPr lang="en-US" dirty="0"/>
              <a:t>Nadia was a savant, a person who has MR and yet exhibits extraordinary skills, even brilliance, in a particular field. </a:t>
            </a:r>
          </a:p>
          <a:p>
            <a:endParaRPr lang="en-US" dirty="0"/>
          </a:p>
        </p:txBody>
      </p:sp>
    </p:spTree>
    <p:extLst>
      <p:ext uri="{BB962C8B-B14F-4D97-AF65-F5344CB8AC3E}">
        <p14:creationId xmlns:p14="http://schemas.microsoft.com/office/powerpoint/2010/main" val="19043175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75E68-3731-4B21-B8F9-1222F0A46DE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3E673FE-34AA-401C-B848-EDD92890885E}"/>
              </a:ext>
            </a:extLst>
          </p:cNvPr>
          <p:cNvSpPr>
            <a:spLocks noGrp="1"/>
          </p:cNvSpPr>
          <p:nvPr>
            <p:ph idx="1"/>
          </p:nvPr>
        </p:nvSpPr>
        <p:spPr>
          <a:xfrm>
            <a:off x="838200" y="1113183"/>
            <a:ext cx="10515600" cy="5063780"/>
          </a:xfrm>
        </p:spPr>
        <p:txBody>
          <a:bodyPr>
            <a:normAutofit fontScale="92500" lnSpcReduction="20000"/>
          </a:bodyPr>
          <a:lstStyle/>
          <a:p>
            <a:pPr marL="0" indent="0">
              <a:buNone/>
            </a:pPr>
            <a:r>
              <a:rPr lang="en-US" dirty="0"/>
              <a:t>Many psychologists believe that both heredity and environment influence intelligence. </a:t>
            </a:r>
          </a:p>
          <a:p>
            <a:pPr marL="0" indent="0">
              <a:buNone/>
            </a:pPr>
            <a:r>
              <a:rPr lang="en-US" dirty="0"/>
              <a:t>Snyderman and Rothman surveyed a sample of 1,020 psychologists and educational specialists and found the following…</a:t>
            </a:r>
          </a:p>
          <a:p>
            <a:endParaRPr lang="en-US" dirty="0"/>
          </a:p>
          <a:p>
            <a:endParaRPr lang="en-US" dirty="0"/>
          </a:p>
          <a:p>
            <a:r>
              <a:rPr lang="en-US" b="1" i="1" dirty="0"/>
              <a:t>Forty-five percent believe that differences in IQ scores among people reflect both genetic and environmental factors. </a:t>
            </a:r>
          </a:p>
          <a:p>
            <a:endParaRPr lang="en-US" b="1" i="1" dirty="0"/>
          </a:p>
          <a:p>
            <a:r>
              <a:rPr lang="en-US" b="1" i="1" dirty="0"/>
              <a:t>Fifteen percent believe that these differences reflect environmental factors alone. </a:t>
            </a:r>
          </a:p>
          <a:p>
            <a:endParaRPr lang="en-US" b="1" i="1" dirty="0"/>
          </a:p>
          <a:p>
            <a:r>
              <a:rPr lang="en-US" b="1" i="1" dirty="0"/>
              <a:t>Twenty-four percent believe that there is not enough research information to support any particular opinion. </a:t>
            </a:r>
          </a:p>
          <a:p>
            <a:endParaRPr lang="en-US" dirty="0"/>
          </a:p>
        </p:txBody>
      </p:sp>
    </p:spTree>
    <p:extLst>
      <p:ext uri="{BB962C8B-B14F-4D97-AF65-F5344CB8AC3E}">
        <p14:creationId xmlns:p14="http://schemas.microsoft.com/office/powerpoint/2010/main" val="130634437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EFA40F-7AC1-4058-A56F-A1D9B1D21BF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30FF20D-E389-4BC1-9A5F-545C76C89877}"/>
              </a:ext>
            </a:extLst>
          </p:cNvPr>
          <p:cNvSpPr>
            <a:spLocks noGrp="1"/>
          </p:cNvSpPr>
          <p:nvPr>
            <p:ph idx="1"/>
          </p:nvPr>
        </p:nvSpPr>
        <p:spPr/>
        <p:txBody>
          <a:bodyPr/>
          <a:lstStyle/>
          <a:p>
            <a:r>
              <a:rPr lang="en-US" dirty="0"/>
              <a:t>IQ scores of identical twins are more similar than those of any other group of people. </a:t>
            </a:r>
          </a:p>
          <a:p>
            <a:pPr marL="0" indent="0">
              <a:buNone/>
            </a:pPr>
            <a:endParaRPr lang="en-US" dirty="0"/>
          </a:p>
          <a:p>
            <a:r>
              <a:rPr lang="en-US" dirty="0"/>
              <a:t>This finding holds even when the twins are reared apart and therefore in different environments. </a:t>
            </a:r>
          </a:p>
          <a:p>
            <a:endParaRPr lang="en-US" dirty="0"/>
          </a:p>
        </p:txBody>
      </p:sp>
    </p:spTree>
    <p:extLst>
      <p:ext uri="{BB962C8B-B14F-4D97-AF65-F5344CB8AC3E}">
        <p14:creationId xmlns:p14="http://schemas.microsoft.com/office/powerpoint/2010/main" val="296937732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088318-AB1C-45D2-A7C0-D7B19E0D234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F465EE7-EBF7-4A2D-B484-B7D97D063AB2}"/>
              </a:ext>
            </a:extLst>
          </p:cNvPr>
          <p:cNvSpPr>
            <a:spLocks noGrp="1"/>
          </p:cNvSpPr>
          <p:nvPr>
            <p:ph idx="1"/>
          </p:nvPr>
        </p:nvSpPr>
        <p:spPr/>
        <p:txBody>
          <a:bodyPr/>
          <a:lstStyle/>
          <a:p>
            <a:r>
              <a:rPr lang="en-US" dirty="0"/>
              <a:t>Heritability is the extent to which variations in a trait from person to person can be explained by genetic factors. </a:t>
            </a:r>
          </a:p>
          <a:p>
            <a:endParaRPr lang="en-US" dirty="0"/>
          </a:p>
          <a:p>
            <a:pPr marL="0" indent="0">
              <a:buNone/>
            </a:pPr>
            <a:endParaRPr lang="en-US" dirty="0"/>
          </a:p>
          <a:p>
            <a:r>
              <a:rPr lang="en-US" dirty="0"/>
              <a:t>Most studies of adopted children have found that their IQ scores are more like those of the biological parents than those of the adoptive parents. </a:t>
            </a:r>
          </a:p>
          <a:p>
            <a:endParaRPr lang="en-US" dirty="0"/>
          </a:p>
        </p:txBody>
      </p:sp>
    </p:spTree>
    <p:extLst>
      <p:ext uri="{BB962C8B-B14F-4D97-AF65-F5344CB8AC3E}">
        <p14:creationId xmlns:p14="http://schemas.microsoft.com/office/powerpoint/2010/main" val="148587011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B7899-6302-4821-BC28-5018B292A8D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33BE84F-E5C4-4EF5-B647-0BCFFEFC024E}"/>
              </a:ext>
            </a:extLst>
          </p:cNvPr>
          <p:cNvSpPr>
            <a:spLocks noGrp="1"/>
          </p:cNvSpPr>
          <p:nvPr>
            <p:ph idx="1"/>
          </p:nvPr>
        </p:nvSpPr>
        <p:spPr>
          <a:xfrm>
            <a:off x="838200" y="516835"/>
            <a:ext cx="10515600" cy="5660128"/>
          </a:xfrm>
        </p:spPr>
        <p:txBody>
          <a:bodyPr>
            <a:normAutofit fontScale="92500" lnSpcReduction="20000"/>
          </a:bodyPr>
          <a:lstStyle/>
          <a:p>
            <a:pPr marL="0" indent="0">
              <a:buNone/>
            </a:pPr>
            <a:r>
              <a:rPr lang="en-US" dirty="0"/>
              <a:t>Studies have shown that home environment and styles of parenting influence the development of intelligence. </a:t>
            </a:r>
          </a:p>
          <a:p>
            <a:pPr marL="0" indent="0">
              <a:buNone/>
            </a:pPr>
            <a:endParaRPr lang="en-US" dirty="0"/>
          </a:p>
          <a:p>
            <a:pPr marL="0" indent="0">
              <a:buNone/>
            </a:pPr>
            <a:r>
              <a:rPr lang="en-US" dirty="0"/>
              <a:t>The following factors apparently contribute to high levels of intellectual functioning in children: </a:t>
            </a:r>
          </a:p>
          <a:p>
            <a:endParaRPr lang="en-US" dirty="0"/>
          </a:p>
          <a:p>
            <a:r>
              <a:rPr lang="en-US" b="1" i="1" dirty="0"/>
              <a:t>The parents are emotionally and verbally responsive to their children’s needs.  </a:t>
            </a:r>
          </a:p>
          <a:p>
            <a:r>
              <a:rPr lang="en-US" b="1" i="1" dirty="0"/>
              <a:t>The parents provide enjoyable and educational toys. </a:t>
            </a:r>
          </a:p>
          <a:p>
            <a:r>
              <a:rPr lang="en-US" b="1" i="1" dirty="0"/>
              <a:t>The parents are involved in their children’s activities. </a:t>
            </a:r>
          </a:p>
          <a:p>
            <a:r>
              <a:rPr lang="en-US" b="1" i="1" dirty="0"/>
              <a:t>The parents provide varied daily experiences during the preschool years. </a:t>
            </a:r>
          </a:p>
          <a:p>
            <a:r>
              <a:rPr lang="en-US" b="1" i="1" dirty="0"/>
              <a:t>The home environment is well organized and safe. </a:t>
            </a:r>
          </a:p>
          <a:p>
            <a:r>
              <a:rPr lang="en-US" b="1" i="1" dirty="0"/>
              <a:t>The parents encourage the children the be independent- that is, to make their own decisions and solve their own problems whenever possible. </a:t>
            </a:r>
          </a:p>
          <a:p>
            <a:endParaRPr lang="en-US" dirty="0"/>
          </a:p>
        </p:txBody>
      </p:sp>
    </p:spTree>
    <p:extLst>
      <p:ext uri="{BB962C8B-B14F-4D97-AF65-F5344CB8AC3E}">
        <p14:creationId xmlns:p14="http://schemas.microsoft.com/office/powerpoint/2010/main" val="286096930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05151C-99E7-4385-A931-AE163D59349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77B790F-AAF6-4CC2-84E8-6A99F055FA85}"/>
              </a:ext>
            </a:extLst>
          </p:cNvPr>
          <p:cNvSpPr>
            <a:spLocks noGrp="1"/>
          </p:cNvSpPr>
          <p:nvPr>
            <p:ph idx="1"/>
          </p:nvPr>
        </p:nvSpPr>
        <p:spPr/>
        <p:txBody>
          <a:bodyPr/>
          <a:lstStyle/>
          <a:p>
            <a:r>
              <a:rPr lang="en-US" dirty="0"/>
              <a:t>Head Start, beginning in the 1960s, was designed to give economically disadvantaged children a better start in school. </a:t>
            </a:r>
          </a:p>
          <a:p>
            <a:endParaRPr lang="en-US" dirty="0"/>
          </a:p>
        </p:txBody>
      </p:sp>
    </p:spTree>
    <p:extLst>
      <p:ext uri="{BB962C8B-B14F-4D97-AF65-F5344CB8AC3E}">
        <p14:creationId xmlns:p14="http://schemas.microsoft.com/office/powerpoint/2010/main" val="36293768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957798-D8A5-4D77-A6CA-BA65011FC74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CCE750C-C258-4976-A091-73AC69D10865}"/>
              </a:ext>
            </a:extLst>
          </p:cNvPr>
          <p:cNvSpPr>
            <a:spLocks noGrp="1"/>
          </p:cNvSpPr>
          <p:nvPr>
            <p:ph idx="1"/>
          </p:nvPr>
        </p:nvSpPr>
        <p:spPr/>
        <p:txBody>
          <a:bodyPr/>
          <a:lstStyle/>
          <a:p>
            <a:r>
              <a:rPr lang="en-US" dirty="0"/>
              <a:t>Intelligence can be defined as the ability to learn from experience, to think rationally, and to deal effectively with the environment. </a:t>
            </a:r>
          </a:p>
          <a:p>
            <a:endParaRPr lang="en-US" dirty="0"/>
          </a:p>
        </p:txBody>
      </p:sp>
    </p:spTree>
    <p:extLst>
      <p:ext uri="{BB962C8B-B14F-4D97-AF65-F5344CB8AC3E}">
        <p14:creationId xmlns:p14="http://schemas.microsoft.com/office/powerpoint/2010/main" val="429369321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C4991C-3446-40D1-8FFE-3BA7A844D54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73D23EA-B548-4657-A555-796E192AD681}"/>
              </a:ext>
            </a:extLst>
          </p:cNvPr>
          <p:cNvSpPr>
            <a:spLocks noGrp="1"/>
          </p:cNvSpPr>
          <p:nvPr>
            <p:ph idx="1"/>
          </p:nvPr>
        </p:nvSpPr>
        <p:spPr/>
        <p:txBody>
          <a:bodyPr>
            <a:normAutofit fontScale="92500" lnSpcReduction="10000"/>
          </a:bodyPr>
          <a:lstStyle/>
          <a:p>
            <a:pPr marL="0" indent="0">
              <a:buNone/>
            </a:pPr>
            <a:r>
              <a:rPr lang="en-US" dirty="0"/>
              <a:t>A Seattle Study found that intellectual functioning in older people is linked to several environmental factors: </a:t>
            </a:r>
          </a:p>
          <a:p>
            <a:endParaRPr lang="en-US" dirty="0"/>
          </a:p>
          <a:p>
            <a:r>
              <a:rPr lang="en-US" b="1" i="1" dirty="0"/>
              <a:t>Level of income</a:t>
            </a:r>
          </a:p>
          <a:p>
            <a:r>
              <a:rPr lang="en-US" b="1" i="1" dirty="0"/>
              <a:t>Level of education</a:t>
            </a:r>
          </a:p>
          <a:p>
            <a:r>
              <a:rPr lang="en-US" b="1" i="1" dirty="0"/>
              <a:t>A history of stimulating jobs </a:t>
            </a:r>
          </a:p>
          <a:p>
            <a:r>
              <a:rPr lang="en-US" b="1" i="1" dirty="0"/>
              <a:t>Intact family life</a:t>
            </a:r>
          </a:p>
          <a:p>
            <a:r>
              <a:rPr lang="en-US" b="1" i="1" dirty="0"/>
              <a:t>Attendance at cultural events, travel, and reading </a:t>
            </a:r>
          </a:p>
          <a:p>
            <a:r>
              <a:rPr lang="en-US" b="1" i="1" dirty="0"/>
              <a:t>Marriage to a spouse with a high level of intellectual functioning </a:t>
            </a:r>
          </a:p>
          <a:p>
            <a:r>
              <a:rPr lang="en-US" b="1" i="1" dirty="0"/>
              <a:t>A flexible personality </a:t>
            </a:r>
          </a:p>
          <a:p>
            <a:endParaRPr lang="en-US" dirty="0"/>
          </a:p>
        </p:txBody>
      </p:sp>
    </p:spTree>
    <p:extLst>
      <p:ext uri="{BB962C8B-B14F-4D97-AF65-F5344CB8AC3E}">
        <p14:creationId xmlns:p14="http://schemas.microsoft.com/office/powerpoint/2010/main" val="237164957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39C84B-86E9-4E9A-A66B-FD27456E3A4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D34968C-B60E-44A6-B023-4BB2F31D22E8}"/>
              </a:ext>
            </a:extLst>
          </p:cNvPr>
          <p:cNvSpPr>
            <a:spLocks noGrp="1"/>
          </p:cNvSpPr>
          <p:nvPr>
            <p:ph idx="1"/>
          </p:nvPr>
        </p:nvSpPr>
        <p:spPr/>
        <p:txBody>
          <a:bodyPr/>
          <a:lstStyle/>
          <a:p>
            <a:r>
              <a:rPr lang="en-US" sz="4800" dirty="0"/>
              <a:t>No matter what genes a person may have inherited, that person’s intelligence is not fixed or unchangeable. </a:t>
            </a:r>
          </a:p>
          <a:p>
            <a:endParaRPr lang="en-US" dirty="0"/>
          </a:p>
        </p:txBody>
      </p:sp>
    </p:spTree>
    <p:extLst>
      <p:ext uri="{BB962C8B-B14F-4D97-AF65-F5344CB8AC3E}">
        <p14:creationId xmlns:p14="http://schemas.microsoft.com/office/powerpoint/2010/main" val="1771248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87C3EA-A810-4882-824F-88A5EA8BD74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2625A97-600C-44A3-AF37-BDDC9E6C97B1}"/>
              </a:ext>
            </a:extLst>
          </p:cNvPr>
          <p:cNvSpPr>
            <a:spLocks noGrp="1"/>
          </p:cNvSpPr>
          <p:nvPr>
            <p:ph idx="1"/>
          </p:nvPr>
        </p:nvSpPr>
        <p:spPr/>
        <p:txBody>
          <a:bodyPr/>
          <a:lstStyle/>
          <a:p>
            <a:r>
              <a:rPr lang="en-US" dirty="0"/>
              <a:t>Intelligence makes achievement possible by giving people the ability to learn. </a:t>
            </a:r>
          </a:p>
          <a:p>
            <a:endParaRPr lang="en-US" dirty="0"/>
          </a:p>
        </p:txBody>
      </p:sp>
    </p:spTree>
    <p:extLst>
      <p:ext uri="{BB962C8B-B14F-4D97-AF65-F5344CB8AC3E}">
        <p14:creationId xmlns:p14="http://schemas.microsoft.com/office/powerpoint/2010/main" val="41774829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7087AB-F379-4C02-9977-90E5CFBF081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CAC6CB6-06DE-44C8-B0D8-5F424D625474}"/>
              </a:ext>
            </a:extLst>
          </p:cNvPr>
          <p:cNvSpPr>
            <a:spLocks noGrp="1"/>
          </p:cNvSpPr>
          <p:nvPr>
            <p:ph idx="1"/>
          </p:nvPr>
        </p:nvSpPr>
        <p:spPr/>
        <p:txBody>
          <a:bodyPr>
            <a:normAutofit lnSpcReduction="10000"/>
          </a:bodyPr>
          <a:lstStyle/>
          <a:p>
            <a:r>
              <a:rPr lang="en-US" dirty="0"/>
              <a:t>Spearman’s Two Factor Theory </a:t>
            </a:r>
          </a:p>
          <a:p>
            <a:r>
              <a:rPr lang="en-US" dirty="0"/>
              <a:t>Nearly 100 years ago, British psychologist Charles Spearman suggested that all the behavior we consider to be intelligent has a common underlying factor. </a:t>
            </a:r>
          </a:p>
          <a:p>
            <a:pPr lvl="1"/>
            <a:endParaRPr lang="en-US" dirty="0"/>
          </a:p>
          <a:p>
            <a:pPr lvl="1"/>
            <a:r>
              <a:rPr lang="en-US" dirty="0"/>
              <a:t>He labeled the factor “g,” which stands for “general intelligence.” </a:t>
            </a:r>
          </a:p>
          <a:p>
            <a:pPr lvl="1"/>
            <a:r>
              <a:rPr lang="en-US" dirty="0"/>
              <a:t>The g factors represents the abilities to reason and to solve problems. </a:t>
            </a:r>
          </a:p>
          <a:p>
            <a:pPr marL="457200" lvl="1" indent="0">
              <a:buNone/>
            </a:pPr>
            <a:endParaRPr lang="en-US" dirty="0"/>
          </a:p>
          <a:p>
            <a:pPr lvl="1"/>
            <a:r>
              <a:rPr lang="en-US" dirty="0"/>
              <a:t>he suggested that specific or “s” factors account for particular abilities. </a:t>
            </a:r>
          </a:p>
          <a:p>
            <a:pPr lvl="1"/>
            <a:r>
              <a:rPr lang="en-US" dirty="0"/>
              <a:t>The  most capable people are relatively better at some things than others, such as writing and music rather than math. </a:t>
            </a:r>
          </a:p>
          <a:p>
            <a:pPr lvl="1"/>
            <a:endParaRPr lang="en-US" dirty="0"/>
          </a:p>
        </p:txBody>
      </p:sp>
    </p:spTree>
    <p:extLst>
      <p:ext uri="{BB962C8B-B14F-4D97-AF65-F5344CB8AC3E}">
        <p14:creationId xmlns:p14="http://schemas.microsoft.com/office/powerpoint/2010/main" val="36450445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31A0A9-672B-437D-9409-BCB51CB248C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47888D4-24E4-400A-AB7A-FED6050DDE67}"/>
              </a:ext>
            </a:extLst>
          </p:cNvPr>
          <p:cNvSpPr>
            <a:spLocks noGrp="1"/>
          </p:cNvSpPr>
          <p:nvPr>
            <p:ph idx="1"/>
          </p:nvPr>
        </p:nvSpPr>
        <p:spPr/>
        <p:txBody>
          <a:bodyPr/>
          <a:lstStyle/>
          <a:p>
            <a:pPr marL="0" indent="0">
              <a:buNone/>
            </a:pPr>
            <a:r>
              <a:rPr lang="en-US" dirty="0"/>
              <a:t>Thurstone’s Theory of Primary Mental abilities </a:t>
            </a:r>
          </a:p>
          <a:p>
            <a:r>
              <a:rPr lang="en-US" dirty="0"/>
              <a:t>American psychologist Louis Thurstone believed separate factors make up intelligence. </a:t>
            </a:r>
          </a:p>
          <a:p>
            <a:endParaRPr lang="en-US" dirty="0"/>
          </a:p>
          <a:p>
            <a:r>
              <a:rPr lang="en-US" dirty="0"/>
              <a:t>He called them primary mental abilities. </a:t>
            </a:r>
          </a:p>
          <a:p>
            <a:endParaRPr lang="en-US" dirty="0"/>
          </a:p>
          <a:p>
            <a:endParaRPr lang="en-US" dirty="0"/>
          </a:p>
        </p:txBody>
      </p:sp>
    </p:spTree>
    <p:extLst>
      <p:ext uri="{BB962C8B-B14F-4D97-AF65-F5344CB8AC3E}">
        <p14:creationId xmlns:p14="http://schemas.microsoft.com/office/powerpoint/2010/main" val="33509422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FFF855-C13E-4121-B60A-E04D2909E54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726741B-03DC-4A5B-B774-C0FED08A36C0}"/>
              </a:ext>
            </a:extLst>
          </p:cNvPr>
          <p:cNvSpPr>
            <a:spLocks noGrp="1"/>
          </p:cNvSpPr>
          <p:nvPr>
            <p:ph idx="1"/>
          </p:nvPr>
        </p:nvSpPr>
        <p:spPr/>
        <p:txBody>
          <a:bodyPr>
            <a:normAutofit fontScale="85000" lnSpcReduction="10000"/>
          </a:bodyPr>
          <a:lstStyle/>
          <a:p>
            <a:pPr marL="0" indent="0">
              <a:buNone/>
            </a:pPr>
            <a:r>
              <a:rPr lang="en-US" u="sng" dirty="0"/>
              <a:t>Thurstone’s Theory of Primary Mental abilities </a:t>
            </a:r>
          </a:p>
          <a:p>
            <a:r>
              <a:rPr lang="en-US" i="1" dirty="0"/>
              <a:t>Visual and spatial ability (the ability to picture shapes and spatial relationships). </a:t>
            </a:r>
          </a:p>
          <a:p>
            <a:r>
              <a:rPr lang="en-US" i="1" dirty="0"/>
              <a:t>Perceptual speed (the ability to understand perceptual information rapidly and to see the similarities and differences between stimuli). </a:t>
            </a:r>
          </a:p>
          <a:p>
            <a:r>
              <a:rPr lang="en-US" i="1" dirty="0"/>
              <a:t>Numerical ability (the ability to calculate and recall numbers).</a:t>
            </a:r>
          </a:p>
          <a:p>
            <a:r>
              <a:rPr lang="en-US" i="1" dirty="0"/>
              <a:t>Verbal meaning (knowledge of the meanings of words).</a:t>
            </a:r>
          </a:p>
          <a:p>
            <a:r>
              <a:rPr lang="en-US" i="1" dirty="0"/>
              <a:t>Memory (the ability to recall information, such as words and sentences). </a:t>
            </a:r>
          </a:p>
          <a:p>
            <a:r>
              <a:rPr lang="en-US" i="1" dirty="0"/>
              <a:t>Word fluency (the ability to think of words quickly for such tasks as rhyming or doing crossword puzzles). </a:t>
            </a:r>
          </a:p>
          <a:p>
            <a:r>
              <a:rPr lang="en-US" i="1" dirty="0"/>
              <a:t>Deductive reasoning (the ability to derive examples from general rules).</a:t>
            </a:r>
          </a:p>
          <a:p>
            <a:r>
              <a:rPr lang="en-US" i="1" dirty="0"/>
              <a:t>Inductive reasoning (the ability to derive general rules from examples). </a:t>
            </a:r>
          </a:p>
          <a:p>
            <a:endParaRPr lang="en-US" dirty="0"/>
          </a:p>
        </p:txBody>
      </p:sp>
    </p:spTree>
    <p:extLst>
      <p:ext uri="{BB962C8B-B14F-4D97-AF65-F5344CB8AC3E}">
        <p14:creationId xmlns:p14="http://schemas.microsoft.com/office/powerpoint/2010/main" val="19974123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ED43D1-36DA-4886-8669-FB500D4D28D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22C47D7-9356-4466-828C-C5E6CDBE00D6}"/>
              </a:ext>
            </a:extLst>
          </p:cNvPr>
          <p:cNvSpPr>
            <a:spLocks noGrp="1"/>
          </p:cNvSpPr>
          <p:nvPr>
            <p:ph idx="1"/>
          </p:nvPr>
        </p:nvSpPr>
        <p:spPr/>
        <p:txBody>
          <a:bodyPr>
            <a:normAutofit fontScale="92500" lnSpcReduction="10000"/>
          </a:bodyPr>
          <a:lstStyle/>
          <a:p>
            <a:pPr marL="0" indent="0">
              <a:buNone/>
            </a:pPr>
            <a:r>
              <a:rPr lang="en-US" b="1" dirty="0"/>
              <a:t>Gardener’s theory of Multiple Intelligences </a:t>
            </a:r>
          </a:p>
          <a:p>
            <a:pPr marL="0" indent="0">
              <a:buNone/>
            </a:pPr>
            <a:r>
              <a:rPr lang="en-US" dirty="0"/>
              <a:t>Howard Gardner believes that intelligence has a broader base and there  are actually seven different kinds of intelligence within us:</a:t>
            </a:r>
          </a:p>
          <a:p>
            <a:r>
              <a:rPr lang="en-US" i="1" dirty="0"/>
              <a:t>Linguistic intelligence </a:t>
            </a:r>
          </a:p>
          <a:p>
            <a:r>
              <a:rPr lang="en-US" i="1" dirty="0"/>
              <a:t>Logical-mathematical intelligence </a:t>
            </a:r>
          </a:p>
          <a:p>
            <a:r>
              <a:rPr lang="en-US" i="1" dirty="0"/>
              <a:t>Visual-spatial intelligence </a:t>
            </a:r>
          </a:p>
          <a:p>
            <a:r>
              <a:rPr lang="en-US" i="1" dirty="0"/>
              <a:t>Body-kinesthetic intelligence</a:t>
            </a:r>
          </a:p>
          <a:p>
            <a:r>
              <a:rPr lang="en-US" i="1" dirty="0"/>
              <a:t>Musical-rhythmic intelligence</a:t>
            </a:r>
          </a:p>
          <a:p>
            <a:r>
              <a:rPr lang="en-US" i="1" dirty="0"/>
              <a:t>Interpersonal intelligence (insight into one’s own inner feelings)</a:t>
            </a:r>
          </a:p>
          <a:p>
            <a:r>
              <a:rPr lang="en-US" i="1" dirty="0"/>
              <a:t>Intrapersonal intelligence (sensitivity to other people’s feelings) </a:t>
            </a:r>
          </a:p>
          <a:p>
            <a:endParaRPr lang="en-US" dirty="0"/>
          </a:p>
        </p:txBody>
      </p:sp>
    </p:spTree>
    <p:extLst>
      <p:ext uri="{BB962C8B-B14F-4D97-AF65-F5344CB8AC3E}">
        <p14:creationId xmlns:p14="http://schemas.microsoft.com/office/powerpoint/2010/main" val="2183762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121</TotalTime>
  <Words>1599</Words>
  <Application>Microsoft Office PowerPoint</Application>
  <PresentationFormat>Widescreen</PresentationFormat>
  <Paragraphs>170</Paragraphs>
  <Slides>41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41</vt:i4>
      </vt:variant>
    </vt:vector>
  </HeadingPairs>
  <TitlesOfParts>
    <vt:vector size="45" baseType="lpstr">
      <vt:lpstr>Arial</vt:lpstr>
      <vt:lpstr>Calibri</vt:lpstr>
      <vt:lpstr>Calibri Light</vt:lpstr>
      <vt:lpstr>Office Theme</vt:lpstr>
      <vt:lpstr>Psychology  Chapter Review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Psychology  Chapter Review </dc:title>
  <dc:creator>Tyler Moudry</dc:creator>
  <cp:lastModifiedBy>Tyler Moudry</cp:lastModifiedBy>
  <cp:revision>6</cp:revision>
  <dcterms:created xsi:type="dcterms:W3CDTF">2019-03-29T17:18:41Z</dcterms:created>
  <dcterms:modified xsi:type="dcterms:W3CDTF">2019-03-29T19:20:21Z</dcterms:modified>
</cp:coreProperties>
</file>