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27DA-C968-4BEF-9631-4E12F72A4F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8 Section 4: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3A3D9-4028-4573-A6D7-93440105D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194852"/>
            <a:ext cx="8045373" cy="1526623"/>
          </a:xfrm>
        </p:spPr>
        <p:txBody>
          <a:bodyPr>
            <a:normAutofit/>
          </a:bodyPr>
          <a:lstStyle/>
          <a:p>
            <a:r>
              <a:rPr lang="en-US" sz="3600" dirty="0"/>
              <a:t>Judging and Decision Making </a:t>
            </a:r>
          </a:p>
        </p:txBody>
      </p:sp>
    </p:spTree>
    <p:extLst>
      <p:ext uri="{BB962C8B-B14F-4D97-AF65-F5344CB8AC3E}">
        <p14:creationId xmlns:p14="http://schemas.microsoft.com/office/powerpoint/2010/main" val="410657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E117C-8DD4-47DE-9AB9-C5929972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A37EC-3E85-4264-A35E-F2E90CB2A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However, car accidents cause far more deaths than airplane crashes in the United States. </a:t>
            </a:r>
          </a:p>
        </p:txBody>
      </p:sp>
    </p:spTree>
    <p:extLst>
      <p:ext uri="{BB962C8B-B14F-4D97-AF65-F5344CB8AC3E}">
        <p14:creationId xmlns:p14="http://schemas.microsoft.com/office/powerpoint/2010/main" val="415670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6700-ABB6-4C44-B544-E2CB7E921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96BD5-27B5-402F-B28D-9033455A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63757"/>
            <a:ext cx="10178322" cy="4315835"/>
          </a:xfrm>
        </p:spPr>
        <p:txBody>
          <a:bodyPr>
            <a:normAutofit/>
          </a:bodyPr>
          <a:lstStyle/>
          <a:p>
            <a:r>
              <a:rPr lang="en-US" sz="2400" dirty="0"/>
              <a:t>But because of the publicity given to the airplane crashes, people are more likely to fear flying than they are to fear driving. </a:t>
            </a:r>
          </a:p>
          <a:p>
            <a:r>
              <a:rPr lang="en-US" sz="2400" dirty="0"/>
              <a:t>The media also tend to focus on acts of violence such as murder. </a:t>
            </a:r>
          </a:p>
          <a:p>
            <a:r>
              <a:rPr lang="en-US" sz="2400" dirty="0"/>
              <a:t>As a result, people tend to over-estimate the amount of violence in the United States. </a:t>
            </a:r>
          </a:p>
        </p:txBody>
      </p:sp>
    </p:spTree>
    <p:extLst>
      <p:ext uri="{BB962C8B-B14F-4D97-AF65-F5344CB8AC3E}">
        <p14:creationId xmlns:p14="http://schemas.microsoft.com/office/powerpoint/2010/main" val="308486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66AA-EAA2-4049-9099-EEC760AF8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anchoring Heuristic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6ED1-CB14-4156-9045-DE1A209D1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11965"/>
            <a:ext cx="10178322" cy="4567627"/>
          </a:xfrm>
        </p:spPr>
        <p:txBody>
          <a:bodyPr>
            <a:normAutofit/>
          </a:bodyPr>
          <a:lstStyle/>
          <a:p>
            <a:r>
              <a:rPr lang="en-US" sz="2800" dirty="0"/>
              <a:t>When using the </a:t>
            </a:r>
            <a:r>
              <a:rPr lang="en-US" sz="2800" b="1" i="1" u="sng" dirty="0"/>
              <a:t>anchoring heuristic</a:t>
            </a:r>
            <a:r>
              <a:rPr lang="en-US" sz="2800" dirty="0"/>
              <a:t>, people make decisions based on certain ideas or standards they hold, ideas or standards that serve as an anchor for them. </a:t>
            </a:r>
          </a:p>
        </p:txBody>
      </p:sp>
    </p:spTree>
    <p:extLst>
      <p:ext uri="{BB962C8B-B14F-4D97-AF65-F5344CB8AC3E}">
        <p14:creationId xmlns:p14="http://schemas.microsoft.com/office/powerpoint/2010/main" val="164868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912A-7E03-475D-A7AC-C477C6A3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902F6-1D16-4197-B00E-0AB3F3592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11965"/>
            <a:ext cx="10178322" cy="4567627"/>
          </a:xfrm>
        </p:spPr>
        <p:txBody>
          <a:bodyPr/>
          <a:lstStyle/>
          <a:p>
            <a:r>
              <a:rPr lang="en-US" sz="2800" dirty="0"/>
              <a:t>If you have grown up in a family in which everyone else votes in elections, your probably expect to vote, too. </a:t>
            </a:r>
          </a:p>
          <a:p>
            <a:r>
              <a:rPr lang="en-US" sz="2800" dirty="0"/>
              <a:t>It is an expectation in your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70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7E81-DBB7-4BD6-87DD-E2F6E450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28F28-BE15-4B14-B5B7-A1693D6D1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11965"/>
            <a:ext cx="10178322" cy="4567627"/>
          </a:xfrm>
        </p:spPr>
        <p:txBody>
          <a:bodyPr>
            <a:normAutofit/>
          </a:bodyPr>
          <a:lstStyle/>
          <a:p>
            <a:r>
              <a:rPr lang="en-US" sz="3200" dirty="0"/>
              <a:t>Beliefs about politics, religion, and way of life are common anchors.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0358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C343-3805-42A1-B345-04D08ED0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F3155-B563-46DA-A559-199221CEF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39687"/>
            <a:ext cx="10178322" cy="4739905"/>
          </a:xfrm>
        </p:spPr>
        <p:txBody>
          <a:bodyPr>
            <a:normAutofit/>
          </a:bodyPr>
          <a:lstStyle/>
          <a:p>
            <a:r>
              <a:rPr lang="en-US" sz="2400" dirty="0"/>
              <a:t>When people form judgements or make estimates, they begin with an initial view, called a </a:t>
            </a:r>
            <a:r>
              <a:rPr lang="en-US" sz="2400" b="1" i="1" u="sng" dirty="0"/>
              <a:t>presumption</a:t>
            </a:r>
            <a:r>
              <a:rPr lang="en-US" sz="2400" dirty="0"/>
              <a:t>. </a:t>
            </a:r>
          </a:p>
          <a:p>
            <a:r>
              <a:rPr lang="en-US" sz="2400" dirty="0"/>
              <a:t>The initial view serves as the anchor. </a:t>
            </a:r>
          </a:p>
          <a:p>
            <a:r>
              <a:rPr lang="en-US" sz="2400" dirty="0"/>
              <a:t>As people receive additional information, they make adjustments.</a:t>
            </a:r>
          </a:p>
          <a:p>
            <a:r>
              <a:rPr lang="en-US" sz="2400" dirty="0"/>
              <a:t>But such adjustments are often difficult for people to make, and sometimes people are unwilling to make them. </a:t>
            </a:r>
          </a:p>
        </p:txBody>
      </p:sp>
    </p:spTree>
    <p:extLst>
      <p:ext uri="{BB962C8B-B14F-4D97-AF65-F5344CB8AC3E}">
        <p14:creationId xmlns:p14="http://schemas.microsoft.com/office/powerpoint/2010/main" val="1160543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0BE4-05E5-45F2-926D-ED6F89EE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Framing effect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0DA1-2463-496E-BD2E-F9ABB59E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4243"/>
            <a:ext cx="10178322" cy="4395349"/>
          </a:xfrm>
        </p:spPr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b="1" u="sng" dirty="0"/>
              <a:t>framing effect </a:t>
            </a:r>
            <a:r>
              <a:rPr lang="en-US" sz="2400" dirty="0"/>
              <a:t>refers to the way in which wording affects decision making. </a:t>
            </a:r>
          </a:p>
          <a:p>
            <a:r>
              <a:rPr lang="en-US" sz="2400" dirty="0"/>
              <a:t>Advertisers try to use the framing effect to get people to decide to buy a particular product. </a:t>
            </a:r>
          </a:p>
        </p:txBody>
      </p:sp>
    </p:spTree>
    <p:extLst>
      <p:ext uri="{BB962C8B-B14F-4D97-AF65-F5344CB8AC3E}">
        <p14:creationId xmlns:p14="http://schemas.microsoft.com/office/powerpoint/2010/main" val="2784672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E7CD8-31C7-458A-95BB-411B9C2EE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64191-32D3-4319-9ABB-E515A9346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Political groups use the framing effect. </a:t>
            </a:r>
          </a:p>
        </p:txBody>
      </p:sp>
    </p:spTree>
    <p:extLst>
      <p:ext uri="{BB962C8B-B14F-4D97-AF65-F5344CB8AC3E}">
        <p14:creationId xmlns:p14="http://schemas.microsoft.com/office/powerpoint/2010/main" val="2195257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33DA0-92BE-4753-81E7-1B5FA8C7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Overconfidence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CCACD-EF99-4D11-BF2C-2891A56EF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People tend to have a great deal of confidence in their decisions, whether the decisions are right or wrong. </a:t>
            </a:r>
          </a:p>
        </p:txBody>
      </p:sp>
    </p:spTree>
    <p:extLst>
      <p:ext uri="{BB962C8B-B14F-4D97-AF65-F5344CB8AC3E}">
        <p14:creationId xmlns:p14="http://schemas.microsoft.com/office/powerpoint/2010/main" val="305256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A561-7FDF-4BA3-9CB2-E48E2A964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D549E-4BDD-473A-AD81-7341383B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10749"/>
            <a:ext cx="10178322" cy="4368844"/>
          </a:xfrm>
        </p:spPr>
        <p:txBody>
          <a:bodyPr/>
          <a:lstStyle/>
          <a:p>
            <a:r>
              <a:rPr lang="en-US" sz="2800" dirty="0"/>
              <a:t>There are, a number of reasons why people tend to be overconfident, even when they are wrong. </a:t>
            </a:r>
          </a:p>
          <a:p>
            <a:pPr lvl="1"/>
            <a:r>
              <a:rPr lang="en-US" sz="2400" b="1" i="1" dirty="0"/>
              <a:t>People are often unaware of how flimsy their evidence is. </a:t>
            </a:r>
          </a:p>
          <a:p>
            <a:pPr lvl="1"/>
            <a:r>
              <a:rPr lang="en-US" sz="2400" b="1" i="1" dirty="0"/>
              <a:t>People tend to pay attention to examples that confirm their opinions and to ignore examples that do not. </a:t>
            </a:r>
          </a:p>
          <a:p>
            <a:pPr lvl="1"/>
            <a:r>
              <a:rPr lang="en-US" sz="2400" b="1" i="1" dirty="0"/>
              <a:t>People tend to bring about things they believe in.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27BB-8BF7-407A-B841-FD225FEA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B8A0E-7D18-4078-A1FD-5459E5FD4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Should you go to college?</a:t>
            </a:r>
          </a:p>
          <a:p>
            <a:r>
              <a:rPr lang="en-US" sz="3200" dirty="0"/>
              <a:t>What college should you attend? </a:t>
            </a:r>
          </a:p>
          <a:p>
            <a:r>
              <a:rPr lang="en-US" sz="3200" dirty="0"/>
              <a:t>What will be your major? </a:t>
            </a:r>
          </a:p>
          <a:p>
            <a:r>
              <a:rPr lang="en-US" sz="3200" dirty="0"/>
              <a:t>Should you go to a trade school?</a:t>
            </a:r>
          </a:p>
          <a:p>
            <a:r>
              <a:rPr lang="en-US" sz="3200" dirty="0"/>
              <a:t>Should you enter the workforce directly after high school?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5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B436-652E-4237-ADF8-28763351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Weighing the pluses and Minuses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44EF6-789A-44E3-9F58-975BA6CF8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0505"/>
            <a:ext cx="10178322" cy="4329088"/>
          </a:xfrm>
        </p:spPr>
        <p:txBody>
          <a:bodyPr>
            <a:normAutofit/>
          </a:bodyPr>
          <a:lstStyle/>
          <a:p>
            <a:r>
              <a:rPr lang="en-US" sz="2400" dirty="0"/>
              <a:t>Making decisions means choosing among goals or courses of action to reach goals. </a:t>
            </a:r>
          </a:p>
          <a:p>
            <a:r>
              <a:rPr lang="en-US" sz="2400" dirty="0"/>
              <a:t>We think about the importance of our goals and our abilities to overcome the obstacles in out paths. </a:t>
            </a:r>
          </a:p>
        </p:txBody>
      </p:sp>
    </p:spTree>
    <p:extLst>
      <p:ext uri="{BB962C8B-B14F-4D97-AF65-F5344CB8AC3E}">
        <p14:creationId xmlns:p14="http://schemas.microsoft.com/office/powerpoint/2010/main" val="189206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345B-2338-41DE-AE4C-2C9CF683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861FC-AB3A-418F-A44F-2FA2356A3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use of a </a:t>
            </a:r>
            <a:r>
              <a:rPr lang="en-US" sz="2400" b="1" i="1" dirty="0"/>
              <a:t>balance sheet- </a:t>
            </a:r>
            <a:r>
              <a:rPr lang="en-US" sz="2400" dirty="0"/>
              <a:t>a listing of various reasons for or against making a particular choice- can help us make sure that we have considered the information available to us. </a:t>
            </a:r>
          </a:p>
        </p:txBody>
      </p:sp>
    </p:spTree>
    <p:extLst>
      <p:ext uri="{BB962C8B-B14F-4D97-AF65-F5344CB8AC3E}">
        <p14:creationId xmlns:p14="http://schemas.microsoft.com/office/powerpoint/2010/main" val="265984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130A-297E-428B-AE8E-C8A85285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Shortcuts in decision making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D622A-FEDA-4871-AE7E-A738B4C85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38471"/>
            <a:ext cx="10178322" cy="4541122"/>
          </a:xfrm>
        </p:spPr>
        <p:txBody>
          <a:bodyPr>
            <a:normAutofit/>
          </a:bodyPr>
          <a:lstStyle/>
          <a:p>
            <a:r>
              <a:rPr lang="en-US" sz="2400" dirty="0"/>
              <a:t>In order to weigh the pluses and minuses, we need to know what they are, and often we have to make decisions based on somewhat limited information.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 such cases, we use heuristics. </a:t>
            </a:r>
          </a:p>
        </p:txBody>
      </p:sp>
    </p:spTree>
    <p:extLst>
      <p:ext uri="{BB962C8B-B14F-4D97-AF65-F5344CB8AC3E}">
        <p14:creationId xmlns:p14="http://schemas.microsoft.com/office/powerpoint/2010/main" val="62011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556A-A69F-4FD5-8AA0-C36503F5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Representativeness of heuristic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E4A4-B25D-40DA-80B1-77D17F648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33601"/>
            <a:ext cx="10178322" cy="3745992"/>
          </a:xfrm>
        </p:spPr>
        <p:txBody>
          <a:bodyPr>
            <a:noAutofit/>
          </a:bodyPr>
          <a:lstStyle/>
          <a:p>
            <a:r>
              <a:rPr lang="en-US" sz="3200" dirty="0"/>
              <a:t>Which pattern do you think is most likely to appear on a quiz? </a:t>
            </a:r>
          </a:p>
          <a:p>
            <a:endParaRPr lang="en-US" sz="3200" dirty="0"/>
          </a:p>
          <a:p>
            <a:pPr lvl="1"/>
            <a:r>
              <a:rPr lang="en-US" sz="3600" b="1" dirty="0"/>
              <a:t>TTTTTT</a:t>
            </a:r>
          </a:p>
          <a:p>
            <a:pPr lvl="1"/>
            <a:r>
              <a:rPr lang="en-US" sz="3600" b="1" dirty="0"/>
              <a:t>FFFTTT</a:t>
            </a:r>
          </a:p>
          <a:p>
            <a:pPr lvl="1"/>
            <a:r>
              <a:rPr lang="en-US" sz="3600" b="1" dirty="0"/>
              <a:t>TFFTFT </a:t>
            </a:r>
          </a:p>
        </p:txBody>
      </p:sp>
    </p:spTree>
    <p:extLst>
      <p:ext uri="{BB962C8B-B14F-4D97-AF65-F5344CB8AC3E}">
        <p14:creationId xmlns:p14="http://schemas.microsoft.com/office/powerpoint/2010/main" val="152313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0BC1-4443-44A5-B100-81C93A78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905F7-2501-4AB8-9D75-E3B5BC38E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7739"/>
            <a:ext cx="10178322" cy="4421853"/>
          </a:xfrm>
        </p:spPr>
        <p:txBody>
          <a:bodyPr>
            <a:normAutofit/>
          </a:bodyPr>
          <a:lstStyle/>
          <a:p>
            <a:r>
              <a:rPr lang="en-US" sz="2400" dirty="0"/>
              <a:t>Most people would select the TFFTFT sequence because it looks representative.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Based on </a:t>
            </a:r>
            <a:r>
              <a:rPr lang="en-US" sz="2400" b="1" i="1" u="sng" dirty="0"/>
              <a:t>representativeness heuristic</a:t>
            </a:r>
            <a:r>
              <a:rPr lang="en-US" sz="2400" dirty="0"/>
              <a:t>, people make decisions about a sample according to the population that the sample appears to represent. </a:t>
            </a:r>
          </a:p>
        </p:txBody>
      </p:sp>
    </p:spTree>
    <p:extLst>
      <p:ext uri="{BB962C8B-B14F-4D97-AF65-F5344CB8AC3E}">
        <p14:creationId xmlns:p14="http://schemas.microsoft.com/office/powerpoint/2010/main" val="36374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BF959-2501-4ECD-879F-17EFAE18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availability heuristic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87A7-185A-4BDC-9B9B-777F3EA7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77009"/>
            <a:ext cx="10178322" cy="4302583"/>
          </a:xfrm>
        </p:spPr>
        <p:txBody>
          <a:bodyPr>
            <a:normAutofit/>
          </a:bodyPr>
          <a:lstStyle/>
          <a:p>
            <a:r>
              <a:rPr lang="en-US" sz="3200" dirty="0"/>
              <a:t>People also make decisions on the bias of information that is available to them in their immediate consciousness. </a:t>
            </a:r>
          </a:p>
          <a:p>
            <a:r>
              <a:rPr lang="en-US" sz="3200" dirty="0"/>
              <a:t>This is called the </a:t>
            </a:r>
            <a:r>
              <a:rPr lang="en-US" sz="3200" b="1" u="sng" dirty="0"/>
              <a:t>availability of heuristic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486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BE9F-065E-4CC7-8AFA-5ECD7AD6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798E8-D8DB-48F6-8E28-B74474C2C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25217"/>
            <a:ext cx="10178322" cy="4554375"/>
          </a:xfrm>
        </p:spPr>
        <p:txBody>
          <a:bodyPr>
            <a:normAutofit/>
          </a:bodyPr>
          <a:lstStyle/>
          <a:p>
            <a:r>
              <a:rPr lang="en-US" sz="2800" dirty="0"/>
              <a:t>Events that are more recent or better publicized than others tend to be more available. </a:t>
            </a:r>
          </a:p>
          <a:p>
            <a:pPr lvl="1"/>
            <a:r>
              <a:rPr lang="en-US" sz="2600" i="1" dirty="0"/>
              <a:t>Whenever a plan crashes, the event is very well publicized. </a:t>
            </a:r>
          </a:p>
        </p:txBody>
      </p:sp>
    </p:spTree>
    <p:extLst>
      <p:ext uri="{BB962C8B-B14F-4D97-AF65-F5344CB8AC3E}">
        <p14:creationId xmlns:p14="http://schemas.microsoft.com/office/powerpoint/2010/main" val="23182664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48</TotalTime>
  <Words>598</Words>
  <Application>Microsoft Office PowerPoint</Application>
  <PresentationFormat>Widescreen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Psychology  Chapter 8 Section 4: </vt:lpstr>
      <vt:lpstr>PowerPoint Presentation</vt:lpstr>
      <vt:lpstr>Weighing the pluses and Minuses</vt:lpstr>
      <vt:lpstr>PowerPoint Presentation</vt:lpstr>
      <vt:lpstr>Shortcuts in decision making </vt:lpstr>
      <vt:lpstr>The Representativeness of heuristic </vt:lpstr>
      <vt:lpstr>PowerPoint Presentation</vt:lpstr>
      <vt:lpstr>The availability heuristic </vt:lpstr>
      <vt:lpstr>PowerPoint Presentation</vt:lpstr>
      <vt:lpstr>PowerPoint Presentation</vt:lpstr>
      <vt:lpstr>PowerPoint Presentation</vt:lpstr>
      <vt:lpstr>The anchoring Heuristic </vt:lpstr>
      <vt:lpstr>PowerPoint Presentation</vt:lpstr>
      <vt:lpstr>PowerPoint Presentation</vt:lpstr>
      <vt:lpstr>PowerPoint Presentation</vt:lpstr>
      <vt:lpstr>The Framing effect </vt:lpstr>
      <vt:lpstr>PowerPoint Presentation</vt:lpstr>
      <vt:lpstr>Overconfidence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8 Section 4: </dc:title>
  <dc:creator>Tyler Moudry</dc:creator>
  <cp:lastModifiedBy>Tyler Moudry</cp:lastModifiedBy>
  <cp:revision>7</cp:revision>
  <dcterms:created xsi:type="dcterms:W3CDTF">2019-03-08T04:17:06Z</dcterms:created>
  <dcterms:modified xsi:type="dcterms:W3CDTF">2019-03-08T05:05:23Z</dcterms:modified>
</cp:coreProperties>
</file>