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06" r:id="rId4"/>
    <p:sldId id="258" r:id="rId5"/>
    <p:sldId id="307" r:id="rId6"/>
    <p:sldId id="259" r:id="rId7"/>
    <p:sldId id="308" r:id="rId8"/>
    <p:sldId id="260" r:id="rId9"/>
    <p:sldId id="309" r:id="rId10"/>
    <p:sldId id="262" r:id="rId11"/>
    <p:sldId id="311" r:id="rId12"/>
    <p:sldId id="263" r:id="rId13"/>
    <p:sldId id="312" r:id="rId14"/>
    <p:sldId id="264" r:id="rId15"/>
    <p:sldId id="313" r:id="rId16"/>
    <p:sldId id="265" r:id="rId17"/>
    <p:sldId id="314" r:id="rId18"/>
    <p:sldId id="266" r:id="rId19"/>
    <p:sldId id="315" r:id="rId20"/>
    <p:sldId id="267" r:id="rId21"/>
    <p:sldId id="316" r:id="rId22"/>
    <p:sldId id="268" r:id="rId23"/>
    <p:sldId id="317" r:id="rId24"/>
    <p:sldId id="269" r:id="rId25"/>
    <p:sldId id="318" r:id="rId26"/>
    <p:sldId id="270" r:id="rId27"/>
    <p:sldId id="319" r:id="rId28"/>
    <p:sldId id="271" r:id="rId29"/>
    <p:sldId id="320" r:id="rId30"/>
    <p:sldId id="272" r:id="rId31"/>
    <p:sldId id="321" r:id="rId32"/>
    <p:sldId id="273" r:id="rId33"/>
    <p:sldId id="322" r:id="rId34"/>
    <p:sldId id="274" r:id="rId35"/>
    <p:sldId id="323" r:id="rId36"/>
    <p:sldId id="275" r:id="rId37"/>
    <p:sldId id="324" r:id="rId38"/>
    <p:sldId id="276" r:id="rId39"/>
    <p:sldId id="325" r:id="rId40"/>
    <p:sldId id="277" r:id="rId41"/>
    <p:sldId id="326" r:id="rId42"/>
    <p:sldId id="278" r:id="rId43"/>
    <p:sldId id="327" r:id="rId44"/>
    <p:sldId id="279" r:id="rId45"/>
    <p:sldId id="328" r:id="rId46"/>
    <p:sldId id="280" r:id="rId47"/>
    <p:sldId id="329" r:id="rId48"/>
    <p:sldId id="281" r:id="rId49"/>
    <p:sldId id="330" r:id="rId50"/>
    <p:sldId id="284" r:id="rId51"/>
    <p:sldId id="331" r:id="rId52"/>
    <p:sldId id="286" r:id="rId53"/>
    <p:sldId id="332" r:id="rId54"/>
    <p:sldId id="287" r:id="rId55"/>
    <p:sldId id="333" r:id="rId56"/>
    <p:sldId id="289" r:id="rId57"/>
    <p:sldId id="334" r:id="rId58"/>
    <p:sldId id="290" r:id="rId59"/>
    <p:sldId id="335" r:id="rId60"/>
    <p:sldId id="291" r:id="rId61"/>
    <p:sldId id="336" r:id="rId62"/>
    <p:sldId id="292" r:id="rId63"/>
    <p:sldId id="337" r:id="rId64"/>
    <p:sldId id="294" r:id="rId65"/>
    <p:sldId id="338" r:id="rId66"/>
    <p:sldId id="295" r:id="rId67"/>
    <p:sldId id="339" r:id="rId68"/>
    <p:sldId id="297" r:id="rId69"/>
    <p:sldId id="340" r:id="rId70"/>
    <p:sldId id="298" r:id="rId71"/>
    <p:sldId id="341" r:id="rId72"/>
    <p:sldId id="299" r:id="rId73"/>
    <p:sldId id="342" r:id="rId74"/>
    <p:sldId id="302" r:id="rId75"/>
    <p:sldId id="343" r:id="rId76"/>
    <p:sldId id="303" r:id="rId77"/>
    <p:sldId id="344" r:id="rId78"/>
    <p:sldId id="304" r:id="rId79"/>
    <p:sldId id="345" r:id="rId80"/>
    <p:sldId id="305" r:id="rId81"/>
    <p:sldId id="346" r:id="rId82"/>
    <p:sldId id="347" r:id="rId83"/>
    <p:sldId id="310" r:id="rId8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CC13D-3BA7-4EC4-B287-61C3FB609F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Psychology </a:t>
            </a:r>
            <a:br>
              <a:rPr lang="en-US" dirty="0"/>
            </a:br>
            <a:r>
              <a:rPr lang="en-US" dirty="0"/>
              <a:t>Chapter 8 Review Game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F2B084-59D1-4057-87A2-A3E6A31C2E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65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BE87-1C7B-4899-BB76-F62551FC7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CF75E-FD43-4678-90E1-2C52BE9C0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An example of a concept that best exemplifies that concept.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850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4AB5F-DE87-4DF3-AAFA-364C886C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9E947-A9B2-4002-BBB7-10B08711C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Prototype</a:t>
            </a:r>
          </a:p>
        </p:txBody>
      </p:sp>
    </p:spTree>
    <p:extLst>
      <p:ext uri="{BB962C8B-B14F-4D97-AF65-F5344CB8AC3E}">
        <p14:creationId xmlns:p14="http://schemas.microsoft.com/office/powerpoint/2010/main" val="1385375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1854D-952D-4D4B-98C3-419678754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374DC-121C-47E7-8E40-D11FA985D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A(n) ____________________is a specific procedure that, when used properly and in the right circumstances, will always lead to the solution of a problem.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912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B5B4E-9620-4F8B-BE22-5F60FCCD5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BCD16-6226-482F-B199-F768C9750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algorithm</a:t>
            </a:r>
          </a:p>
        </p:txBody>
      </p:sp>
    </p:spTree>
    <p:extLst>
      <p:ext uri="{BB962C8B-B14F-4D97-AF65-F5344CB8AC3E}">
        <p14:creationId xmlns:p14="http://schemas.microsoft.com/office/powerpoint/2010/main" val="3909430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AF7F1-D621-4126-88E6-557AFF16F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10EE9-20EB-4F30-B9AB-1B859312C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Rules of thumb that often, but not always help us find the solution to a problem.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19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CFE4-9842-47B0-BE1D-AE4209CA2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41C39-03BC-46E8-AF8C-4F0B4E620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Heuristics</a:t>
            </a:r>
          </a:p>
        </p:txBody>
      </p:sp>
    </p:spTree>
    <p:extLst>
      <p:ext uri="{BB962C8B-B14F-4D97-AF65-F5344CB8AC3E}">
        <p14:creationId xmlns:p14="http://schemas.microsoft.com/office/powerpoint/2010/main" val="1635318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4E2A-740E-4282-976C-F6229BE3F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79037-1600-4288-9CB3-5B5831009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During this process, we identify our goal, where we are in relation to it, and the direction we must go to closer to it.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839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B6133-19B7-4452-B5BA-6120C88B5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4708F-05A6-4250-8896-BB7E77C23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Difference Reduction </a:t>
            </a:r>
          </a:p>
        </p:txBody>
      </p:sp>
    </p:spTree>
    <p:extLst>
      <p:ext uri="{BB962C8B-B14F-4D97-AF65-F5344CB8AC3E}">
        <p14:creationId xmlns:p14="http://schemas.microsoft.com/office/powerpoint/2010/main" val="950694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2F9BF-2ECE-4761-A188-4338FF62C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5EFAA-1409-4269-AE77-D9325C41D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During this type of analysis, we know that certain things we can do will have certain results. </a:t>
            </a:r>
          </a:p>
          <a:p>
            <a:r>
              <a:rPr lang="en-US" sz="2800" dirty="0"/>
              <a:t>Involves breaking down the problem into smaller parts.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4940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9402F-72A0-4168-9513-6160F32F7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71A66-43D6-4EB1-8978-E09C44EFC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3600" dirty="0"/>
              <a:t>means-end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3975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00F33-2C48-496A-97E5-CC0080CF6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3F772-9533-4991-9B94-2B22A9C70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 mental activity that is involved in the understanding, processing, and communicating of information.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561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1518D-46BD-4F93-955E-0134ECDC3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37594-E619-4739-9043-1FDE8998E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A(n) ________________is a similarity between two or more item, events, or situations.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171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F40FC-5A9C-4E9C-BE83-D68CB3127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CE175-FA9D-4722-BF1F-36C540526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analogy</a:t>
            </a:r>
          </a:p>
        </p:txBody>
      </p:sp>
    </p:spTree>
    <p:extLst>
      <p:ext uri="{BB962C8B-B14F-4D97-AF65-F5344CB8AC3E}">
        <p14:creationId xmlns:p14="http://schemas.microsoft.com/office/powerpoint/2010/main" val="3246704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820C1-C110-48B2-9BF1-B62A57FE9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D3131-CA73-40F6-BB7B-FCD3D9405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000" dirty="0"/>
              <a:t>Who discovered how to measure the volume of an irregular shaped object?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585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98A37-FD19-4F68-A64D-51BF8B754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26201-AD3C-49A9-80D1-BC67957D2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Archimedes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8883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10617-714C-4226-8549-D2DA23E1A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EA1A7-B151-4E34-B1D6-312D0D362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Sudden understanding is known as…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118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F1B3C-AF30-4249-B3E4-034CF6612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21C07-56B6-4EBD-B86D-903F2E3C6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Insight</a:t>
            </a:r>
          </a:p>
        </p:txBody>
      </p:sp>
    </p:spTree>
    <p:extLst>
      <p:ext uri="{BB962C8B-B14F-4D97-AF65-F5344CB8AC3E}">
        <p14:creationId xmlns:p14="http://schemas.microsoft.com/office/powerpoint/2010/main" val="22510017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4B161-183C-4D8A-8DC1-CC71D6741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A8F96-E70B-43E7-8BE0-1AC718297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3600" dirty="0"/>
              <a:t>When we arrive at the solution to a problem when we have not even been consciously working on the problem.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3273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59C46-15EB-4888-B949-79CD92C3D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76A37-E9A0-41FD-8007-8A53F8622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Incubation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151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3821B-BE9E-4113-975E-C47035353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D3997-05AA-4C6B-9E72-E60D664E0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The tendency to respond to a new problem with an approach that was successfully used with similar problems.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5427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1DC89-2017-49F8-8BDC-F5B70AD2B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650E8-1159-4EB1-9709-AE25D6FA5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904" y="2259496"/>
            <a:ext cx="10178322" cy="3593591"/>
          </a:xfrm>
        </p:spPr>
        <p:txBody>
          <a:bodyPr/>
          <a:lstStyle/>
          <a:p>
            <a:r>
              <a:rPr lang="en-US" sz="4000" dirty="0"/>
              <a:t>Mental set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679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F30FF-7BDD-48B3-8AB8-6C551009A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2CC5E-6267-4F5C-B1DA-714332C4A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Thinking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21604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D29EE-978C-463E-A415-9EAAB6DAD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77629-E4E8-4431-A55E-8147CBBFD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3600" dirty="0"/>
              <a:t>The tendency to think of an object as being useful only for the function that the object is usually used for.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462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6753B-9AF8-4320-80B0-CC8D6052B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B8418-CA0D-4133-9E3A-4A070521A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Functional fixedness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0630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43DE2-7D0C-4174-96A5-9CF954603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8A340-31EB-4C7A-9A40-0A1B79AAA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4400" dirty="0"/>
              <a:t>In what type of thinking is thought is limited to available facts?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6129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DD710-FBE4-4AAC-95E4-B78657006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323C9-AA71-4D65-ABB7-673A6EADE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Convergent thinking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3038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D200D-E16B-491E-8D9A-9CE5F858B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2A5DE-550E-4F38-82D0-BC41D8135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In this type of thinking, one associates more freely to the various elements of a problem.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8228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6C5CD-AA17-456B-9444-2310B9148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C9620-EB57-4188-BF60-2B8B9DA9B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Divergent thinking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8928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06316-2A2F-40EB-B991-C8C83A3CA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58BB6-A50B-435F-9177-E5A9EB302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List the ABCDEs of problem Solving.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9285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3E8DD-A9C0-4CCD-8999-B07C89F6C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945E7-FCE1-4C31-8C78-C52F834A1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A:  Asses the problem.</a:t>
            </a:r>
          </a:p>
          <a:p>
            <a:r>
              <a:rPr lang="en-US" sz="3200" dirty="0"/>
              <a:t>B: Brainstorm approaches to the problem.</a:t>
            </a:r>
          </a:p>
          <a:p>
            <a:r>
              <a:rPr lang="en-US" sz="3200" dirty="0"/>
              <a:t>C. Choose the approach that seems most likely to work.</a:t>
            </a:r>
          </a:p>
          <a:p>
            <a:r>
              <a:rPr lang="en-US" sz="3200" dirty="0"/>
              <a:t>D. Do it- try the most likely approach.</a:t>
            </a:r>
          </a:p>
          <a:p>
            <a:r>
              <a:rPr lang="en-US" sz="3200" dirty="0"/>
              <a:t>E. Evaluate the results.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8583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8546F-DD8A-4843-BB57-752B481F7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2D1B4-2043-49F8-B8AD-E71E6FEFE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philosophy the study of? </a:t>
            </a:r>
          </a:p>
        </p:txBody>
      </p:sp>
    </p:spTree>
    <p:extLst>
      <p:ext uri="{BB962C8B-B14F-4D97-AF65-F5344CB8AC3E}">
        <p14:creationId xmlns:p14="http://schemas.microsoft.com/office/powerpoint/2010/main" val="38556153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57396-DC37-418C-9563-0891CB11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B097F-56F9-4DBF-A3C1-8A2F72CB2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fundamental </a:t>
            </a:r>
            <a:r>
              <a:rPr lang="en-US" sz="3600" u="sng" dirty="0"/>
              <a:t>nature of knowledge</a:t>
            </a:r>
            <a:r>
              <a:rPr lang="en-US" sz="3600" dirty="0"/>
              <a:t>, reality, and existence, especially when considered as an academic discipline.</a:t>
            </a:r>
          </a:p>
        </p:txBody>
      </p:sp>
    </p:spTree>
    <p:extLst>
      <p:ext uri="{BB962C8B-B14F-4D97-AF65-F5344CB8AC3E}">
        <p14:creationId xmlns:p14="http://schemas.microsoft.com/office/powerpoint/2010/main" val="2418072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7CC15-5FB2-4DFD-82CF-535BB0AEB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72B88-75EF-4521-9947-0EE4E316D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An object or an act that stands for something else.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0981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D74AA-EE74-448C-AC8F-1006578C2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45065-F8EE-4F65-8E0E-593FFFE48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Reasoning conducted or assessed according to a valid point is known as…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5775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47F97-504A-402B-BAB1-979D6F098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23F1A-8F3B-47FE-A088-8FDD57AE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Logic </a:t>
            </a:r>
          </a:p>
        </p:txBody>
      </p:sp>
    </p:spTree>
    <p:extLst>
      <p:ext uri="{BB962C8B-B14F-4D97-AF65-F5344CB8AC3E}">
        <p14:creationId xmlns:p14="http://schemas.microsoft.com/office/powerpoint/2010/main" val="25081976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9C5DF-C579-4CC8-9D2A-3F07837A3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6DC46-00A1-4913-83B9-D37119702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A cause, explanation, or justification for an action or event is known as…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9063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A56D7-555F-488E-8317-337D3BA61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A0FA0-2FFA-4474-BC18-3DAF4D6A4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2409" y="2564296"/>
            <a:ext cx="10178322" cy="3593591"/>
          </a:xfrm>
        </p:spPr>
        <p:txBody>
          <a:bodyPr/>
          <a:lstStyle/>
          <a:p>
            <a:r>
              <a:rPr lang="en-US" sz="3600" dirty="0"/>
              <a:t>Reason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05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A3196-B39A-42B5-890B-B81BA1C8D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295C-3289-4644-9CA4-FEF75E162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3600" dirty="0"/>
              <a:t> An idea or statement that provides the basic information that allows us to draw conclusions.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9116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76EF0-F79A-4CAB-A365-B5F84CFB2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C527A-424D-4C60-8BB9-07A017EDF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Premise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4027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71D0F-9958-4585-8996-939583C29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B1449-AD43-4ADB-97EA-D45406D04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With this type of reasoning, the conclusion is true if the premises are true.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1782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9D706-90F7-4B2C-9FB9-3BC50EA6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3F609-B7F3-4B19-9A70-AC7376A14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Deductive reasoning</a:t>
            </a:r>
          </a:p>
        </p:txBody>
      </p:sp>
    </p:spTree>
    <p:extLst>
      <p:ext uri="{BB962C8B-B14F-4D97-AF65-F5344CB8AC3E}">
        <p14:creationId xmlns:p14="http://schemas.microsoft.com/office/powerpoint/2010/main" val="171212748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3E686-3259-4B8E-A916-332E18DFB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95A54-123D-48D2-94B5-D8ADDD8A9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This type of reasoning makes broad generalizations from specific observations.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8162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415B5-1601-46E8-876A-AB5FA9601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DE017-A203-4AEB-8219-769F895BC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Inductive reasoning </a:t>
            </a:r>
          </a:p>
        </p:txBody>
      </p:sp>
    </p:spTree>
    <p:extLst>
      <p:ext uri="{BB962C8B-B14F-4D97-AF65-F5344CB8AC3E}">
        <p14:creationId xmlns:p14="http://schemas.microsoft.com/office/powerpoint/2010/main" val="2044688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7D352-0E19-464D-A7DD-B7AD990FA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5D2D1-291D-4314-9209-A283C2816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symbol</a:t>
            </a:r>
          </a:p>
        </p:txBody>
      </p:sp>
    </p:spTree>
    <p:extLst>
      <p:ext uri="{BB962C8B-B14F-4D97-AF65-F5344CB8AC3E}">
        <p14:creationId xmlns:p14="http://schemas.microsoft.com/office/powerpoint/2010/main" val="203377430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B4A34-E62B-400B-84EC-F16D1CF5E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83899-CAAD-4EFD-8EE8-B33C21AB3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4000" dirty="0"/>
              <a:t>The tendency to interpret new evidence as confirmation of one's existing beliefs or theories.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95419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DDCB6-A0AF-4E0F-943F-21B4A23BD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C5037-F0F2-42BF-82A2-953A7F162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Confirmation bias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25938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27E3-8E86-4846-BCA1-8AD3E5FF9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5E015-F4E0-4CF3-8C7C-98BC0CA5B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Based on ______________________________, people make decisions about a sample according to the population that the sample appears to represent.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9004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6D61E-D8C7-4448-8C1F-B41CAA11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049B2-B48C-4251-A3EA-A52B888B0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Representativeness heuristic</a:t>
            </a:r>
          </a:p>
        </p:txBody>
      </p:sp>
    </p:spTree>
    <p:extLst>
      <p:ext uri="{BB962C8B-B14F-4D97-AF65-F5344CB8AC3E}">
        <p14:creationId xmlns:p14="http://schemas.microsoft.com/office/powerpoint/2010/main" val="102490261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7C23B-DDD0-43B2-92A0-D0A02F081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4D0B7-48D1-41DC-8881-75B8F821A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People also make decisions on the bias of information that is available to them in their immediate consciousness.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4971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F37FE-D945-474E-A47F-DE200BEF1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77FEF-CED0-495A-ACC1-DEA338C93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availability of heuristic</a:t>
            </a:r>
          </a:p>
        </p:txBody>
      </p:sp>
    </p:spTree>
    <p:extLst>
      <p:ext uri="{BB962C8B-B14F-4D97-AF65-F5344CB8AC3E}">
        <p14:creationId xmlns:p14="http://schemas.microsoft.com/office/powerpoint/2010/main" val="393828159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DE73E-8709-4D72-9A0C-6C8FB92EF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767CA-0F32-4BD1-A950-ED75EC0DF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When using the ___________________________, people make decisions based on certain ideas or standards they hold, ideas or standards that serve as an anchor for them.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44162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DBBCC-8D1D-4BB0-B4ED-2A162DE8E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8EE12-51F6-4DF9-A75E-B5F26C366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anchoring heuristic</a:t>
            </a:r>
          </a:p>
        </p:txBody>
      </p:sp>
    </p:spTree>
    <p:extLst>
      <p:ext uri="{BB962C8B-B14F-4D97-AF65-F5344CB8AC3E}">
        <p14:creationId xmlns:p14="http://schemas.microsoft.com/office/powerpoint/2010/main" val="21622781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5912B-5B3D-4445-B617-277153B3B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71389-65F7-4E6B-9D50-0FBDF6757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When people form judgements or make estimates, they begin with an initial view, called a(n)…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29360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A79CC-D1F3-4427-8C78-B6474D6F3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07EF1-6653-48E6-8FF4-D6A78FC34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presumption</a:t>
            </a:r>
          </a:p>
        </p:txBody>
      </p:sp>
    </p:spTree>
    <p:extLst>
      <p:ext uri="{BB962C8B-B14F-4D97-AF65-F5344CB8AC3E}">
        <p14:creationId xmlns:p14="http://schemas.microsoft.com/office/powerpoint/2010/main" val="3573769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8EBD2-8A94-4E8C-954D-64EDBB3D4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296A2-273F-46FD-9404-5D3D4D72B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When we think, we tend to mentally group together objects, events or ideas that have similar characteristics. </a:t>
            </a:r>
          </a:p>
          <a:p>
            <a:r>
              <a:rPr lang="en-US" sz="3600" dirty="0"/>
              <a:t>Such grouping is called a(n)…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41713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9E979-4AB0-409B-808E-AE9824B91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C52CD-E38B-41AA-AEB4-3C944EF77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Advertisers try to use the _______________________to get people to decide to buy a particular product.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48615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A7E6B-4761-404E-B7C4-BB8A2F07F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4379A-22AB-4FD2-AEB3-A15350F0A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framing effect </a:t>
            </a:r>
          </a:p>
        </p:txBody>
      </p:sp>
    </p:spTree>
    <p:extLst>
      <p:ext uri="{BB962C8B-B14F-4D97-AF65-F5344CB8AC3E}">
        <p14:creationId xmlns:p14="http://schemas.microsoft.com/office/powerpoint/2010/main" val="419996760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5892B-F598-477C-A165-87A350F1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D2746-1D7C-4BAF-8459-760BD5A1E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People tend to have a great deal of confidence in their decisions, whether the decisions are right or wrong.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99911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6DC14-85A4-43BB-B2A2-C28EABC6D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0B30A-AEE2-48FA-BD89-299A793A8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Overconfidence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11499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4E1EA-3DD0-44B8-A18B-5A0920A21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DF25F-E835-4A63-916A-CB93DF48C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_________________________is the communication of ideas through symbols that are arranged according to rules of grammar.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6361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FFAA2-68C2-4161-A48A-EEC3F2A9A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AF8DC-6B6E-4430-A04D-FFE465E66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Language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186936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87842-FF9F-4E69-8890-C7962B77E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58201-B801-4F87-A335-E195F017E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What three basic elements does Language contain? </a:t>
            </a:r>
          </a:p>
          <a:p>
            <a:endParaRPr lang="en-US" dirty="0"/>
          </a:p>
          <a:p>
            <a:r>
              <a:rPr lang="en-US" dirty="0"/>
              <a:t>phonemes (sounds)</a:t>
            </a:r>
          </a:p>
          <a:p>
            <a:r>
              <a:rPr lang="en-US" dirty="0"/>
              <a:t>morphemes (basic units of meaning)</a:t>
            </a:r>
          </a:p>
          <a:p>
            <a:r>
              <a:rPr lang="en-US" dirty="0"/>
              <a:t> syntax ( grammar)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79564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1F83D-AFBC-4987-8D0E-AB9B9F429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67C89-A199-44F2-93A2-FEF212114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phonemes (sounds)</a:t>
            </a:r>
          </a:p>
          <a:p>
            <a:r>
              <a:rPr lang="en-US" dirty="0"/>
              <a:t>morphemes (basic units of meaning)</a:t>
            </a:r>
          </a:p>
          <a:p>
            <a:r>
              <a:rPr lang="en-US" dirty="0"/>
              <a:t> syntax ( grammar)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91448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34F3F-9A00-4AD4-BCAC-1310D3A8F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FE1EB-C1FA-4E72-BA4C-B13BAC35B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The way in which words are arranged to make phrases and sentences is called…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29812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5ECA0-3ED5-46AC-8BD0-418970D0D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3F6A1-8401-4BF7-9B0E-573D7711F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4000" dirty="0"/>
              <a:t>Syntax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402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84F46-2406-47C9-B62D-A7256BFD0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26262-AB23-4359-8D0B-117CEB599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Concept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78618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FDD23-481B-4060-BC3B-350C7150D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FBC20-0928-4C73-8BC2-91FB74E9B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The study of meaning is called…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2616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08553-D6AB-4E80-9CCF-47824A85F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19E30-E613-41F2-832C-CE2D3AA51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Semantics</a:t>
            </a:r>
          </a:p>
        </p:txBody>
      </p:sp>
    </p:spTree>
    <p:extLst>
      <p:ext uri="{BB962C8B-B14F-4D97-AF65-F5344CB8AC3E}">
        <p14:creationId xmlns:p14="http://schemas.microsoft.com/office/powerpoint/2010/main" val="129618576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A9AF1-E0EE-4940-9BC5-BA401F31F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F8E3F-83EE-4676-963D-8038FAD93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When children are first learning to speak language with begins crying, cooing, and __________________________, then moves into the learning of words, and finally, the learning of grammar.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98499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59FA6-2667-4273-91CC-1B322ACB3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010A4-D8E6-411D-A89F-B563E64BA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babbling</a:t>
            </a:r>
          </a:p>
        </p:txBody>
      </p:sp>
    </p:spTree>
    <p:extLst>
      <p:ext uri="{BB962C8B-B14F-4D97-AF65-F5344CB8AC3E}">
        <p14:creationId xmlns:p14="http://schemas.microsoft.com/office/powerpoint/2010/main" val="38004033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0AE8D-33D8-433B-A1AC-CF98E8E14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A23C4-8DA8-4D5A-A9C3-06BD4DC1B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By ___________months of age, children are saying about two dozen words.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56131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91C2E-AE47-4225-9F9F-16B001A36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8F30F-DA97-4768-A64C-D22F9F65F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18 months </a:t>
            </a:r>
          </a:p>
        </p:txBody>
      </p:sp>
    </p:spTree>
    <p:extLst>
      <p:ext uri="{BB962C8B-B14F-4D97-AF65-F5344CB8AC3E}">
        <p14:creationId xmlns:p14="http://schemas.microsoft.com/office/powerpoint/2010/main" val="184227034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83D48-0EAF-4973-AD08-4A3163E3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02B13-3FFE-4C33-B788-1EB817812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4000" dirty="0"/>
              <a:t>When children extend the meanings of words to refer to things for which they do not have words.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54401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B8987-F332-4B2D-95E7-C5525F7C8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FEEEA-388A-4E65-AC3D-73AEEF8E6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Overextension</a:t>
            </a:r>
          </a:p>
        </p:txBody>
      </p:sp>
    </p:spTree>
    <p:extLst>
      <p:ext uri="{BB962C8B-B14F-4D97-AF65-F5344CB8AC3E}">
        <p14:creationId xmlns:p14="http://schemas.microsoft.com/office/powerpoint/2010/main" val="47656552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57AC4-217A-42EE-905C-1B20BCAFC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ED829-7FD2-453E-A238-972E1065F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Children make errors because they have applied the normal rules to all words, even words for which the rules do not work. </a:t>
            </a:r>
          </a:p>
          <a:p>
            <a:r>
              <a:rPr lang="en-US" sz="3200" dirty="0"/>
              <a:t>This is called…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90274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FB604-D42E-48EC-BA83-A24B4A66D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D2E4D-C251-47DE-8E35-B9A6A0F0C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overregulation. </a:t>
            </a:r>
          </a:p>
        </p:txBody>
      </p:sp>
    </p:spTree>
    <p:extLst>
      <p:ext uri="{BB962C8B-B14F-4D97-AF65-F5344CB8AC3E}">
        <p14:creationId xmlns:p14="http://schemas.microsoft.com/office/powerpoint/2010/main" val="2265159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58227-ABC8-4AE5-B8C2-5E6324E6D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5D1A0-DAE6-448C-AFCD-49FA3007C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People organize concepts into ___________________, which are series of levels that go from broad to narrow.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70409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277BE-4D00-42EC-A59F-2A94009C7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374BC-4CF2-4B15-8690-EFEF47C47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000" dirty="0"/>
              <a:t>LAD (</a:t>
            </a:r>
            <a:r>
              <a:rPr lang="en-US" sz="4000" i="1" dirty="0"/>
              <a:t>Language Acquisition Device</a:t>
            </a:r>
            <a:r>
              <a:rPr lang="en-US" sz="4000" dirty="0"/>
              <a:t>) makes people most capable of acquiring language between about 18 to ______________ months of age.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22441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43368-B918-45F1-970E-8CDE08E2A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CEECB-B49E-47A8-A4E9-738EFFA57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42820583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31EB6-79F5-4086-AFD4-14054643D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C670B-3542-4AE5-8D7C-9F7A5F5D2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List the steps of </a:t>
            </a:r>
            <a:r>
              <a:rPr lang="en-US" sz="4400" i="1" dirty="0"/>
              <a:t>Maslow’s Hierarchy of Needs</a:t>
            </a:r>
            <a:r>
              <a:rPr lang="en-US" sz="4400" dirty="0"/>
              <a:t>, starting at the bottom of the pyramid and working your way up. </a:t>
            </a:r>
          </a:p>
        </p:txBody>
      </p:sp>
    </p:spTree>
    <p:extLst>
      <p:ext uri="{BB962C8B-B14F-4D97-AF65-F5344CB8AC3E}">
        <p14:creationId xmlns:p14="http://schemas.microsoft.com/office/powerpoint/2010/main" val="143778486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F3270-3B67-4DFB-A7BF-01392E9B7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9EA14BF-6194-46E1-9550-024C9EFAFE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5535" y="-168812"/>
            <a:ext cx="9270608" cy="702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660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19736-8E37-4775-8C4C-2DA418795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1517A-3681-406E-869E-5F4DFEDCC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Hierarchies</a:t>
            </a:r>
          </a:p>
        </p:txBody>
      </p:sp>
    </p:spTree>
    <p:extLst>
      <p:ext uri="{BB962C8B-B14F-4D97-AF65-F5344CB8AC3E}">
        <p14:creationId xmlns:p14="http://schemas.microsoft.com/office/powerpoint/2010/main" val="217793374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594</TotalTime>
  <Words>878</Words>
  <Application>Microsoft Office PowerPoint</Application>
  <PresentationFormat>Widescreen</PresentationFormat>
  <Paragraphs>102</Paragraphs>
  <Slides>83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87" baseType="lpstr">
      <vt:lpstr>Arial</vt:lpstr>
      <vt:lpstr>Gill Sans MT</vt:lpstr>
      <vt:lpstr>Impact</vt:lpstr>
      <vt:lpstr>Badge</vt:lpstr>
      <vt:lpstr>Psychology  Chapter 8 Review Game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 Chapter 8 Review Game</dc:title>
  <dc:creator>Tyler Moudry</dc:creator>
  <cp:lastModifiedBy>Tyler Moudry</cp:lastModifiedBy>
  <cp:revision>12</cp:revision>
  <cp:lastPrinted>2019-03-13T11:05:33Z</cp:lastPrinted>
  <dcterms:created xsi:type="dcterms:W3CDTF">2019-03-13T05:21:21Z</dcterms:created>
  <dcterms:modified xsi:type="dcterms:W3CDTF">2019-03-13T15:15:25Z</dcterms:modified>
</cp:coreProperties>
</file>