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DC5A-A38E-45DD-888F-D654E1E45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7 Section 4: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23952-A791-4BF6-B023-DFA4023FDB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Forgetting and Memory Improvement </a:t>
            </a:r>
          </a:p>
        </p:txBody>
      </p:sp>
    </p:spTree>
    <p:extLst>
      <p:ext uri="{BB962C8B-B14F-4D97-AF65-F5344CB8AC3E}">
        <p14:creationId xmlns:p14="http://schemas.microsoft.com/office/powerpoint/2010/main" val="215290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5292-99E7-4F92-B988-D0F0CEA72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C0970-07FF-471F-9488-6D1FAB99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Hermann Ebbinghaus studied his own recall ability.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He would study nonsense syllables and try to recall them.</a:t>
            </a:r>
          </a:p>
          <a:p>
            <a:pPr lvl="1"/>
            <a:r>
              <a:rPr lang="en-US" sz="2800" dirty="0"/>
              <a:t>Typically he could remember seven nonsense syllables. </a:t>
            </a:r>
          </a:p>
        </p:txBody>
      </p:sp>
    </p:spTree>
    <p:extLst>
      <p:ext uri="{BB962C8B-B14F-4D97-AF65-F5344CB8AC3E}">
        <p14:creationId xmlns:p14="http://schemas.microsoft.com/office/powerpoint/2010/main" val="398037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AD08-706F-4E7E-B354-A40B3861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81AF-FC59-4CDC-9B3A-0CB8CDD1C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Studying Spanish </a:t>
            </a:r>
          </a:p>
          <a:p>
            <a:pPr lvl="1"/>
            <a:r>
              <a:rPr lang="en-US" sz="2400" i="1" dirty="0"/>
              <a:t>Mano</a:t>
            </a:r>
            <a:r>
              <a:rPr lang="en-US" sz="2400" dirty="0"/>
              <a:t> means hand…</a:t>
            </a:r>
          </a:p>
          <a:p>
            <a:pPr lvl="1"/>
            <a:r>
              <a:rPr lang="en-US" sz="2400" dirty="0"/>
              <a:t>Use the English term </a:t>
            </a:r>
            <a:r>
              <a:rPr lang="en-US" sz="2400" i="1" dirty="0"/>
              <a:t>manually</a:t>
            </a:r>
            <a:r>
              <a:rPr lang="en-US" sz="2400" dirty="0"/>
              <a:t> to remember…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Otherwise, the only way to remember the foreign word is by mechanical repetition (maintenance rehearsal). </a:t>
            </a:r>
          </a:p>
        </p:txBody>
      </p:sp>
    </p:spTree>
    <p:extLst>
      <p:ext uri="{BB962C8B-B14F-4D97-AF65-F5344CB8AC3E}">
        <p14:creationId xmlns:p14="http://schemas.microsoft.com/office/powerpoint/2010/main" val="2423866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5410-9402-4873-B25E-2B68045F6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0C392-EC0C-407B-BCE8-CF589327C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Sometimes we do not remember things we once knew. </a:t>
            </a:r>
          </a:p>
          <a:p>
            <a:r>
              <a:rPr lang="en-US" sz="2800" dirty="0"/>
              <a:t>People who have been out of school for 25 years might not remember the algebraic formulas they learned when they were in high school. </a:t>
            </a:r>
          </a:p>
          <a:p>
            <a:endParaRPr lang="en-US" sz="2800" dirty="0"/>
          </a:p>
          <a:p>
            <a:r>
              <a:rPr lang="en-US" sz="2800" dirty="0"/>
              <a:t>We can usually relearn fairly rapidly things we once knew but have forgotten. </a:t>
            </a:r>
          </a:p>
        </p:txBody>
      </p:sp>
    </p:spTree>
    <p:extLst>
      <p:ext uri="{BB962C8B-B14F-4D97-AF65-F5344CB8AC3E}">
        <p14:creationId xmlns:p14="http://schemas.microsoft.com/office/powerpoint/2010/main" val="4193165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73AC6-0077-44BC-8D3B-2180BAEFC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Kinds of Forgetting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5DB6D-92C5-4030-A771-6CFD5F726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1. </a:t>
            </a:r>
            <a:r>
              <a:rPr lang="en-US" sz="2400" b="1" u="sng" dirty="0"/>
              <a:t>Interference</a:t>
            </a:r>
            <a:r>
              <a:rPr lang="en-US" sz="2400" dirty="0"/>
              <a:t> occurs when new information shoves aside or disrupts what has been placed in memory. </a:t>
            </a:r>
          </a:p>
          <a:p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b="1" u="sng" dirty="0"/>
              <a:t>Decay</a:t>
            </a:r>
            <a:r>
              <a:rPr lang="en-US" sz="2400" dirty="0"/>
              <a:t>- the fading away of memory. </a:t>
            </a:r>
          </a:p>
        </p:txBody>
      </p:sp>
    </p:spTree>
    <p:extLst>
      <p:ext uri="{BB962C8B-B14F-4D97-AF65-F5344CB8AC3E}">
        <p14:creationId xmlns:p14="http://schemas.microsoft.com/office/powerpoint/2010/main" val="1496773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9562D-74B2-48BC-BEA9-9B495E617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E6A0-7663-4FC2-B151-27E260DA0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Repression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Some memories may be so painful and unpleasant that they make us feel anxiety, guilt, or shame. </a:t>
            </a:r>
          </a:p>
        </p:txBody>
      </p:sp>
    </p:spTree>
    <p:extLst>
      <p:ext uri="{BB962C8B-B14F-4D97-AF65-F5344CB8AC3E}">
        <p14:creationId xmlns:p14="http://schemas.microsoft.com/office/powerpoint/2010/main" val="3506736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E8D7F-5D54-40A5-8334-AD6AB370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8C4E0-11FE-43B4-8D38-C5591309F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Amnesia </a:t>
            </a:r>
          </a:p>
          <a:p>
            <a:pPr lvl="1"/>
            <a:r>
              <a:rPr lang="en-US" sz="2400" dirty="0"/>
              <a:t>Psychoanalysts believe that repression is responsible for a rare but severe kind of forgetting called dissociative amnesia. 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Amnesia</a:t>
            </a:r>
            <a:r>
              <a:rPr lang="en-US" sz="2400" dirty="0"/>
              <a:t> is severe memory loss caused by brain injury, shock, fatigue, illness, or repression. </a:t>
            </a:r>
          </a:p>
          <a:p>
            <a:pPr lvl="2"/>
            <a:r>
              <a:rPr lang="en-US" sz="2400" dirty="0"/>
              <a:t>Thought to be caused by psychological trauma ( an extremely upsetting experience or series of experiences). </a:t>
            </a:r>
          </a:p>
        </p:txBody>
      </p:sp>
    </p:spTree>
    <p:extLst>
      <p:ext uri="{BB962C8B-B14F-4D97-AF65-F5344CB8AC3E}">
        <p14:creationId xmlns:p14="http://schemas.microsoft.com/office/powerpoint/2010/main" val="336859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EB5AD-395E-43C8-A612-5B8E55FF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EC372-074C-42F9-8F8B-8B52BE1BE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Infantile Amnesia </a:t>
            </a:r>
          </a:p>
          <a:p>
            <a:pPr lvl="1"/>
            <a:r>
              <a:rPr lang="en-US" sz="3200" dirty="0"/>
              <a:t>Freud found that his patients could not remember things that had happened to them before age of three. </a:t>
            </a:r>
          </a:p>
          <a:p>
            <a:pPr lvl="1"/>
            <a:r>
              <a:rPr lang="en-US" sz="3200" dirty="0"/>
              <a:t>This forgetting of early events is called infantile amnesia. </a:t>
            </a:r>
          </a:p>
          <a:p>
            <a:pPr lvl="1"/>
            <a:r>
              <a:rPr lang="en-US" sz="3200" dirty="0"/>
              <a:t>People who think that they can remember their birth have probably constructed the memory from other memories. </a:t>
            </a:r>
          </a:p>
        </p:txBody>
      </p:sp>
    </p:spTree>
    <p:extLst>
      <p:ext uri="{BB962C8B-B14F-4D97-AF65-F5344CB8AC3E}">
        <p14:creationId xmlns:p14="http://schemas.microsoft.com/office/powerpoint/2010/main" val="2490029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AC7D7-76F8-4400-8EED-2F0EED27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86C4C-87BC-477B-8A1E-DD118B815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Many psychologists believe that infantile amnesia is primarily the result of biological and cognitive factors. </a:t>
            </a:r>
          </a:p>
          <a:p>
            <a:endParaRPr lang="en-US" sz="2800" dirty="0"/>
          </a:p>
          <a:p>
            <a:pPr lvl="1"/>
            <a:r>
              <a:rPr lang="en-US" sz="2800" dirty="0"/>
              <a:t>The part of the brain most involved in memory (</a:t>
            </a:r>
            <a:r>
              <a:rPr lang="en-US" sz="2800" b="1" i="1" dirty="0"/>
              <a:t>the hippocampus</a:t>
            </a:r>
            <a:r>
              <a:rPr lang="en-US" sz="2800" dirty="0"/>
              <a:t>) remains underdeveloped until people are about two years old, so infants may be biologically incapable of forming memories.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43620A-58B8-402E-9D8C-AB6AE83C0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800" y="37838"/>
            <a:ext cx="29527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69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384A9-7927-436C-982B-956B2B20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17E1D-947A-48BB-82C5-C565E4A55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Anterograde Amnesia </a:t>
            </a:r>
          </a:p>
          <a:p>
            <a:pPr lvl="1"/>
            <a:r>
              <a:rPr lang="en-US" sz="2800" dirty="0"/>
              <a:t>Trauma to the brain caused by a blow to the head, electric shock, or brain surgery can cause memory loss of events that took place both before and after the trauma.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Memory loss from trauma that prevents a person from forming new memories is called </a:t>
            </a:r>
            <a:r>
              <a:rPr lang="en-US" sz="2800" b="1" dirty="0"/>
              <a:t>anterograde amnesia. </a:t>
            </a:r>
          </a:p>
        </p:txBody>
      </p:sp>
    </p:spTree>
    <p:extLst>
      <p:ext uri="{BB962C8B-B14F-4D97-AF65-F5344CB8AC3E}">
        <p14:creationId xmlns:p14="http://schemas.microsoft.com/office/powerpoint/2010/main" val="30102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77AA-04CA-4AF7-9788-D83653CC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Retrograde Amnesia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829EF-792B-48E9-AC26-BE9FC0473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</a:t>
            </a:r>
            <a:r>
              <a:rPr lang="en-US" sz="3200" b="1" dirty="0"/>
              <a:t>retrograde amnesia</a:t>
            </a:r>
            <a:r>
              <a:rPr lang="en-US" sz="3200" dirty="0"/>
              <a:t>, people forget the period leading up to a traumatic event. </a:t>
            </a:r>
          </a:p>
          <a:p>
            <a:pPr lvl="1"/>
            <a:r>
              <a:rPr lang="en-US" sz="3200" dirty="0"/>
              <a:t>Athletes who are knocked unconscious during a game often have no memory of what happened before the play in which they were injured. </a:t>
            </a:r>
          </a:p>
        </p:txBody>
      </p:sp>
    </p:spTree>
    <p:extLst>
      <p:ext uri="{BB962C8B-B14F-4D97-AF65-F5344CB8AC3E}">
        <p14:creationId xmlns:p14="http://schemas.microsoft.com/office/powerpoint/2010/main" val="56084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3CA2-3F87-4ACD-8575-FCE364C6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76AC-58CC-4220-BC3F-27DE9115D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Forgetting can occur at any one of the three stages of memory- sensory, short-term, or long-term memory. </a:t>
            </a:r>
          </a:p>
          <a:p>
            <a:endParaRPr lang="en-US" sz="2800" dirty="0"/>
          </a:p>
          <a:p>
            <a:r>
              <a:rPr lang="en-US" sz="2800" dirty="0"/>
              <a:t>Information encoded in sensory memory decays almost immediately unless you pay attention to it and transfer it into short-term memory. </a:t>
            </a:r>
          </a:p>
        </p:txBody>
      </p:sp>
    </p:spTree>
    <p:extLst>
      <p:ext uri="{BB962C8B-B14F-4D97-AF65-F5344CB8AC3E}">
        <p14:creationId xmlns:p14="http://schemas.microsoft.com/office/powerpoint/2010/main" val="4033567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A1E3-76EB-42B5-B426-060E23FD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565F0-CD91-48D5-BAD2-622056B88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Drill and Practice </a:t>
            </a:r>
          </a:p>
          <a:p>
            <a:pPr lvl="1"/>
            <a:r>
              <a:rPr lang="en-US" sz="3200" dirty="0"/>
              <a:t>Go over it again and again. </a:t>
            </a:r>
          </a:p>
          <a:p>
            <a:pPr lvl="1"/>
            <a:r>
              <a:rPr lang="en-US" sz="3200" dirty="0"/>
              <a:t>Mechanical repetition may sound boring, but it was repetition that we all learned the alphabet and how to count. </a:t>
            </a:r>
          </a:p>
        </p:txBody>
      </p:sp>
    </p:spTree>
    <p:extLst>
      <p:ext uri="{BB962C8B-B14F-4D97-AF65-F5344CB8AC3E}">
        <p14:creationId xmlns:p14="http://schemas.microsoft.com/office/powerpoint/2010/main" val="3939399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D276-74F9-4470-8301-F1743C86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A48DA-3A40-49B9-86C0-4C159CB04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Remembering names of people your met.</a:t>
            </a:r>
          </a:p>
          <a:p>
            <a:pPr lvl="1"/>
            <a:r>
              <a:rPr lang="en-US" sz="3200" dirty="0"/>
              <a:t>Use the names right away. </a:t>
            </a:r>
          </a:p>
        </p:txBody>
      </p:sp>
    </p:spTree>
    <p:extLst>
      <p:ext uri="{BB962C8B-B14F-4D97-AF65-F5344CB8AC3E}">
        <p14:creationId xmlns:p14="http://schemas.microsoft.com/office/powerpoint/2010/main" val="3780140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3D6D-20F1-4C21-82A3-0394736F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78D87-B9FF-4EDC-B145-A867BCB7F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Relate to things you already know.</a:t>
            </a:r>
          </a:p>
          <a:p>
            <a:pPr lvl="1"/>
            <a:r>
              <a:rPr lang="en-US" sz="3600" dirty="0"/>
              <a:t>Relating new information to what you already know requires you to think more deeply about the new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176103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E55B5-63A5-4D47-8F51-B7735120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50EBB-8E16-44D4-A426-B669E9EDC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Form Unusual Associations </a:t>
            </a:r>
          </a:p>
          <a:p>
            <a:pPr lvl="1"/>
            <a:r>
              <a:rPr lang="en-US" sz="3200" dirty="0"/>
              <a:t>Make unusual or humorous connections with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544576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B74EB-B515-4BBB-AC48-8CC3CD79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7093-12D8-4076-A823-83E0EAEE3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Construct Links </a:t>
            </a:r>
          </a:p>
          <a:p>
            <a:pPr lvl="1"/>
            <a:r>
              <a:rPr lang="en-US" sz="3200" dirty="0"/>
              <a:t>Find part or the foreign word and construct a sentence or phrase that includes that part of the word. </a:t>
            </a:r>
          </a:p>
        </p:txBody>
      </p:sp>
    </p:spTree>
    <p:extLst>
      <p:ext uri="{BB962C8B-B14F-4D97-AF65-F5344CB8AC3E}">
        <p14:creationId xmlns:p14="http://schemas.microsoft.com/office/powerpoint/2010/main" val="667091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5B29-5AC8-420D-9E12-1B1B3059B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3D944-F1CA-42F3-8DE3-9477B0C8C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Use Mnemonic Devices </a:t>
            </a:r>
          </a:p>
          <a:p>
            <a:pPr lvl="1"/>
            <a:r>
              <a:rPr lang="en-US" sz="3200" dirty="0"/>
              <a:t>Combine chunks of information into a format, such as an acronym, phrase, or jingle. </a:t>
            </a:r>
          </a:p>
          <a:p>
            <a:pPr lvl="1"/>
            <a:endParaRPr lang="en-US" sz="3200" dirty="0"/>
          </a:p>
          <a:p>
            <a:pPr lvl="1"/>
            <a:r>
              <a:rPr lang="en-US" sz="3200" i="1" dirty="0"/>
              <a:t>Roy G. </a:t>
            </a:r>
            <a:r>
              <a:rPr lang="en-US" sz="3200" i="1" dirty="0" err="1"/>
              <a:t>Biv</a:t>
            </a:r>
            <a:r>
              <a:rPr lang="en-US" sz="32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5553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0379E-C56A-4C5F-9BE9-FA7D14E52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H.M.      Henry </a:t>
            </a:r>
            <a:r>
              <a:rPr lang="en-US" dirty="0" err="1"/>
              <a:t>Molaison</a:t>
            </a:r>
            <a:br>
              <a:rPr lang="en-US" dirty="0"/>
            </a:br>
            <a:r>
              <a:rPr lang="en-US" dirty="0"/>
              <a:t>1926-2008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04C5786-7C2B-4E31-994C-BE2004F8C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250" y="2119311"/>
            <a:ext cx="4453624" cy="3383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7C06C9-4F23-414E-9D49-5D68604AD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286" y="1349375"/>
            <a:ext cx="4724400" cy="4972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4083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3B384-FB3F-4A44-BD44-4974219E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D3F9486-4293-4B62-BB33-A17D5EDF14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086" y="0"/>
            <a:ext cx="113111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9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C7E9-F89A-4130-8F00-0460FB5F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EE4A-4435-45B7-80D6-14DCE2FA5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memory trace in a visual sensory register decays in less than a second, and a sound recorded in echoic memory lasts no more than a few seconds. </a:t>
            </a:r>
          </a:p>
          <a:p>
            <a:endParaRPr lang="en-US" sz="2800" dirty="0"/>
          </a:p>
          <a:p>
            <a:r>
              <a:rPr lang="en-US" sz="2800" dirty="0"/>
              <a:t>Information in short-term memory does not last much longer. It will disappear after 10 or 12 seconds unless you find a way to transfer it into your long-term memory. </a:t>
            </a:r>
          </a:p>
        </p:txBody>
      </p:sp>
    </p:spTree>
    <p:extLst>
      <p:ext uri="{BB962C8B-B14F-4D97-AF65-F5344CB8AC3E}">
        <p14:creationId xmlns:p14="http://schemas.microsoft.com/office/powerpoint/2010/main" val="267344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D2CA-815C-4D02-9336-68A9C4E77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5E4F-F1B3-4087-B8BE-4D40346C4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Information in long-term memory also can be lost.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Since long-term memory holds such vast amounts of material and because the material is represented in an abstract form, forgetting and other memory errors occur. </a:t>
            </a:r>
          </a:p>
        </p:txBody>
      </p:sp>
    </p:spTree>
    <p:extLst>
      <p:ext uri="{BB962C8B-B14F-4D97-AF65-F5344CB8AC3E}">
        <p14:creationId xmlns:p14="http://schemas.microsoft.com/office/powerpoint/2010/main" val="7724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2B9E-EC87-4FEF-BD03-BF2AAF00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E301-1798-495F-A9F0-83BAB1AA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Old learning can interfere with new learning. </a:t>
            </a:r>
          </a:p>
          <a:p>
            <a:pPr lvl="1"/>
            <a:r>
              <a:rPr lang="en-US" sz="3200" dirty="0"/>
              <a:t>If you study a new foreign language, your knowledge of a language you already know or are studying at the same time can interfere with your new learning. </a:t>
            </a:r>
          </a:p>
        </p:txBody>
      </p:sp>
    </p:spTree>
    <p:extLst>
      <p:ext uri="{BB962C8B-B14F-4D97-AF65-F5344CB8AC3E}">
        <p14:creationId xmlns:p14="http://schemas.microsoft.com/office/powerpoint/2010/main" val="42857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5FE2-E97D-4489-9172-49950DE2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Memory Tasks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90FE8-043C-4297-AC08-1DC698256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oik</a:t>
            </a:r>
            <a:r>
              <a:rPr lang="en-US" sz="3200" b="1" dirty="0"/>
              <a:t>,  ppl,  </a:t>
            </a:r>
            <a:r>
              <a:rPr lang="en-US" sz="3200" b="1" dirty="0" err="1"/>
              <a:t>tmv</a:t>
            </a:r>
            <a:r>
              <a:rPr lang="en-US" sz="3200" b="1" dirty="0"/>
              <a:t>,  </a:t>
            </a:r>
            <a:r>
              <a:rPr lang="en-US" sz="3200" b="1" dirty="0" err="1"/>
              <a:t>pmy</a:t>
            </a:r>
            <a:r>
              <a:rPr lang="en-US" sz="3200" b="1" dirty="0"/>
              <a:t>,  </a:t>
            </a:r>
            <a:r>
              <a:rPr lang="en-US" sz="3200" b="1" dirty="0" err="1"/>
              <a:t>byy</a:t>
            </a:r>
            <a:r>
              <a:rPr lang="en-US" sz="3200" b="1" dirty="0"/>
              <a:t>,  </a:t>
            </a:r>
            <a:r>
              <a:rPr lang="en-US" sz="3200" b="1" dirty="0" err="1"/>
              <a:t>eeb</a:t>
            </a:r>
            <a:r>
              <a:rPr lang="en-US" sz="3200" b="1" dirty="0"/>
              <a:t>,  </a:t>
            </a:r>
            <a:r>
              <a:rPr lang="en-US" sz="3200" b="1" dirty="0" err="1"/>
              <a:t>bwy</a:t>
            </a:r>
            <a:r>
              <a:rPr lang="en-US" sz="3200" b="1" dirty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Nonsense syllables provide psychologists with a way to measure three basic memory tasks: recognition, recall, and relearning. </a:t>
            </a:r>
          </a:p>
        </p:txBody>
      </p:sp>
    </p:spTree>
    <p:extLst>
      <p:ext uri="{BB962C8B-B14F-4D97-AF65-F5344CB8AC3E}">
        <p14:creationId xmlns:p14="http://schemas.microsoft.com/office/powerpoint/2010/main" val="35879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06B2-5AF3-4495-A56F-EE65F970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50BE-C5A8-4F26-89F8-B2BB5159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Herman Ebbinghaus </a:t>
            </a:r>
            <a:r>
              <a:rPr lang="en-US" sz="2400" dirty="0"/>
              <a:t>(1850-1909) </a:t>
            </a:r>
          </a:p>
          <a:p>
            <a:pPr lvl="1"/>
            <a:r>
              <a:rPr lang="en-US" sz="2400" dirty="0"/>
              <a:t>The first researcher to use nonsense syllables to study memory and forgetting.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Because nonsense syllables are meaningless, remembering them depends on acoustic coding (saying them out loud or in one’s mind and mechanical repetition.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005836-84A0-48BF-B1BF-F7516774A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573" y="130628"/>
            <a:ext cx="1828800" cy="2482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713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4F80-DB9E-441A-838C-39D705C5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Recognition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AC380-0D24-44A8-AD32-E8FF6631C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Recognition</a:t>
            </a:r>
            <a:r>
              <a:rPr lang="en-US" sz="2400" dirty="0"/>
              <a:t>- involves identifying objects or events that have been encountered before. </a:t>
            </a:r>
          </a:p>
          <a:p>
            <a:r>
              <a:rPr lang="en-US" sz="2400" dirty="0"/>
              <a:t>It is the easiest of the memory tasks. </a:t>
            </a:r>
          </a:p>
          <a:p>
            <a:endParaRPr lang="en-US" sz="2400" dirty="0"/>
          </a:p>
          <a:p>
            <a:pPr lvl="1"/>
            <a:r>
              <a:rPr lang="en-US" sz="2400" dirty="0"/>
              <a:t>Example: </a:t>
            </a:r>
            <a:r>
              <a:rPr lang="en-US" sz="2400" u="sng" dirty="0"/>
              <a:t>Multiple choice tests </a:t>
            </a:r>
            <a:r>
              <a:rPr lang="en-US" sz="2400" dirty="0"/>
              <a:t>are often considered easier than other tests. </a:t>
            </a:r>
          </a:p>
          <a:p>
            <a:pPr lvl="1"/>
            <a:r>
              <a:rPr lang="en-US" sz="2400" dirty="0"/>
              <a:t>In a multiple choice test, you need only recognize the right answer. </a:t>
            </a:r>
          </a:p>
          <a:p>
            <a:pPr lvl="1"/>
            <a:r>
              <a:rPr lang="en-US" sz="2400" dirty="0"/>
              <a:t>You do not have to come up with answer on your own. </a:t>
            </a:r>
          </a:p>
        </p:txBody>
      </p:sp>
    </p:spTree>
    <p:extLst>
      <p:ext uri="{BB962C8B-B14F-4D97-AF65-F5344CB8AC3E}">
        <p14:creationId xmlns:p14="http://schemas.microsoft.com/office/powerpoint/2010/main" val="308333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CA7A-88D0-46B9-B616-E9D267EE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Recall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5537-AA27-442D-9AD2-BB9AFB264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</a:t>
            </a:r>
            <a:r>
              <a:rPr lang="en-US" sz="3200" b="1" u="sng" dirty="0"/>
              <a:t>recall </a:t>
            </a:r>
            <a:r>
              <a:rPr lang="en-US" sz="3200" dirty="0"/>
              <a:t>something means to bring it back to mind.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In recall, you do not simply recognize whether you have come across something before. </a:t>
            </a:r>
          </a:p>
          <a:p>
            <a:r>
              <a:rPr lang="en-US" sz="3200" dirty="0"/>
              <a:t>Rather, you try to reconstruct it in your mind. </a:t>
            </a:r>
          </a:p>
        </p:txBody>
      </p:sp>
    </p:spTree>
    <p:extLst>
      <p:ext uri="{BB962C8B-B14F-4D97-AF65-F5344CB8AC3E}">
        <p14:creationId xmlns:p14="http://schemas.microsoft.com/office/powerpoint/2010/main" val="33315330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471</TotalTime>
  <Words>912</Words>
  <Application>Microsoft Office PowerPoint</Application>
  <PresentationFormat>Widescreen</PresentationFormat>
  <Paragraphs>90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Gill Sans MT</vt:lpstr>
      <vt:lpstr>Impact</vt:lpstr>
      <vt:lpstr>Badge</vt:lpstr>
      <vt:lpstr>Psychology  Chapter 7 Section 4: </vt:lpstr>
      <vt:lpstr>PowerPoint Presentation</vt:lpstr>
      <vt:lpstr>PowerPoint Presentation</vt:lpstr>
      <vt:lpstr>PowerPoint Presentation</vt:lpstr>
      <vt:lpstr>PowerPoint Presentation</vt:lpstr>
      <vt:lpstr>Basic Memory Tasks </vt:lpstr>
      <vt:lpstr>PowerPoint Presentation</vt:lpstr>
      <vt:lpstr>1. Recognition </vt:lpstr>
      <vt:lpstr>2. Recall </vt:lpstr>
      <vt:lpstr>PowerPoint Presentation</vt:lpstr>
      <vt:lpstr>PowerPoint Presentation</vt:lpstr>
      <vt:lpstr>3. Relearning </vt:lpstr>
      <vt:lpstr>Different Kinds of Forgetting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Retrograde Amnesia </vt:lpstr>
      <vt:lpstr>Improving memory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H.M.      Henry Molaison 1926-2008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7 Section 4: </dc:title>
  <dc:creator>Tyler Moudry</dc:creator>
  <cp:lastModifiedBy>Tyler Moudry</cp:lastModifiedBy>
  <cp:revision>17</cp:revision>
  <cp:lastPrinted>2019-02-25T15:12:05Z</cp:lastPrinted>
  <dcterms:created xsi:type="dcterms:W3CDTF">2019-02-24T18:49:31Z</dcterms:created>
  <dcterms:modified xsi:type="dcterms:W3CDTF">2019-02-25T18:45:53Z</dcterms:modified>
</cp:coreProperties>
</file>