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0FE4-8A13-406F-B818-4FD379653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7 Section 3: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2A2D0-7467-48A7-922C-DAF988EA9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31220"/>
            <a:ext cx="8045373" cy="1490256"/>
          </a:xfrm>
        </p:spPr>
        <p:txBody>
          <a:bodyPr>
            <a:normAutofit/>
          </a:bodyPr>
          <a:lstStyle/>
          <a:p>
            <a:r>
              <a:rPr lang="en-US" sz="3600" dirty="0"/>
              <a:t>Three stages of memory </a:t>
            </a:r>
          </a:p>
        </p:txBody>
      </p:sp>
    </p:spTree>
    <p:extLst>
      <p:ext uri="{BB962C8B-B14F-4D97-AF65-F5344CB8AC3E}">
        <p14:creationId xmlns:p14="http://schemas.microsoft.com/office/powerpoint/2010/main" val="94739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39DB-79E7-438F-A772-D31323A9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2543-B991-41DF-BBD4-4DE573DB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Chunking</a:t>
            </a:r>
            <a:r>
              <a:rPr lang="en-US" sz="2400" dirty="0"/>
              <a:t> is the organization of items into familiar or manageable units. </a:t>
            </a:r>
          </a:p>
          <a:p>
            <a:endParaRPr lang="en-US" sz="2400" dirty="0"/>
          </a:p>
          <a:p>
            <a:r>
              <a:rPr lang="en-US" sz="2400" dirty="0"/>
              <a:t>Business try to obtain telephone numbers with as many zeroes or repeated digits as possible because they are easier to remember. </a:t>
            </a:r>
          </a:p>
          <a:p>
            <a:endParaRPr lang="en-US" sz="2400" dirty="0"/>
          </a:p>
          <a:p>
            <a:r>
              <a:rPr lang="en-US" sz="2400" dirty="0"/>
              <a:t>A business may also try to get a telephone number that spells out a phrase. </a:t>
            </a:r>
          </a:p>
        </p:txBody>
      </p:sp>
    </p:spTree>
    <p:extLst>
      <p:ext uri="{BB962C8B-B14F-4D97-AF65-F5344CB8AC3E}">
        <p14:creationId xmlns:p14="http://schemas.microsoft.com/office/powerpoint/2010/main" val="30732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BA33-2646-45EC-8A71-2D44DC74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5ABFF-9554-41C9-84FD-BC37A1045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Only a limited amount of information at a time can be retained in short-term memory.</a:t>
            </a:r>
          </a:p>
          <a:p>
            <a:r>
              <a:rPr lang="en-US" sz="3200" b="1" u="sng" dirty="0"/>
              <a:t>Interference</a:t>
            </a:r>
            <a:r>
              <a:rPr lang="en-US" sz="3200" dirty="0"/>
              <a:t> occurs when new information appears in short-term memory and takes the place of what is already there. </a:t>
            </a:r>
          </a:p>
        </p:txBody>
      </p:sp>
    </p:spTree>
    <p:extLst>
      <p:ext uri="{BB962C8B-B14F-4D97-AF65-F5344CB8AC3E}">
        <p14:creationId xmlns:p14="http://schemas.microsoft.com/office/powerpoint/2010/main" val="269319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22D9-C949-49FD-9BA7-6A8DA09C1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99B7-BB5A-4F13-9A2E-68B80869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Remember a three letter combination such as ZBT.</a:t>
            </a:r>
          </a:p>
          <a:p>
            <a:r>
              <a:rPr lang="en-US" sz="2800" dirty="0"/>
              <a:t>Then count backwards from 142 for a certain period. </a:t>
            </a:r>
          </a:p>
          <a:p>
            <a:endParaRPr lang="en-US" sz="2800" dirty="0"/>
          </a:p>
          <a:p>
            <a:r>
              <a:rPr lang="en-US" sz="2800" dirty="0"/>
              <a:t>If may be difficult to remember the letter combination. </a:t>
            </a:r>
          </a:p>
        </p:txBody>
      </p:sp>
    </p:spTree>
    <p:extLst>
      <p:ext uri="{BB962C8B-B14F-4D97-AF65-F5344CB8AC3E}">
        <p14:creationId xmlns:p14="http://schemas.microsoft.com/office/powerpoint/2010/main" val="245032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AD18-6DB7-4DEC-8396-5B65D741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7EC12-48FB-4661-8506-6295E7AC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Long-Term Memory is the third, and final stage of memory information. </a:t>
            </a:r>
          </a:p>
          <a:p>
            <a:r>
              <a:rPr lang="en-US" dirty="0"/>
              <a:t>Mechanical reputation (maintenance rehearsal) is one way of transferring information from short-term memory to long-term memory. </a:t>
            </a:r>
          </a:p>
          <a:p>
            <a:endParaRPr lang="en-US" dirty="0"/>
          </a:p>
          <a:p>
            <a:r>
              <a:rPr lang="en-US" dirty="0"/>
              <a:t>Relating new information to information that you already know (elaborate rehearsal) is another. </a:t>
            </a:r>
          </a:p>
        </p:txBody>
      </p:sp>
    </p:spTree>
    <p:extLst>
      <p:ext uri="{BB962C8B-B14F-4D97-AF65-F5344CB8AC3E}">
        <p14:creationId xmlns:p14="http://schemas.microsoft.com/office/powerpoint/2010/main" val="152116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98A2-C807-4E41-8DB3-C3CA0D78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F5C47-0648-476E-A7DB-D1332131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Our long-term memory hold the equivalent of vast numbers of videos and films of our lifetime of experience.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 of them are in color (as long as we can perceive color).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They also come with stereo sound (as long as we can hear), with smells, tastes, and touches thrown in. </a:t>
            </a:r>
          </a:p>
        </p:txBody>
      </p:sp>
    </p:spTree>
    <p:extLst>
      <p:ext uri="{BB962C8B-B14F-4D97-AF65-F5344CB8AC3E}">
        <p14:creationId xmlns:p14="http://schemas.microsoft.com/office/powerpoint/2010/main" val="334886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A026-F10E-4CC9-9E04-21AFF153C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34B2-E685-4B0A-A603-66155272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Psychologists have yet to discover a limit to how much can be stored in long-term memory.</a:t>
            </a:r>
          </a:p>
          <a:p>
            <a:endParaRPr lang="en-US" sz="3200" dirty="0"/>
          </a:p>
          <a:p>
            <a:r>
              <a:rPr lang="en-US" sz="3200" dirty="0"/>
              <a:t>We do store all of our experience permanently. </a:t>
            </a:r>
          </a:p>
          <a:p>
            <a:r>
              <a:rPr lang="en-US" sz="3200" dirty="0"/>
              <a:t>The memoires we have stored in our long-term memory are the incidents and experiences that have had the greatest impact on us. </a:t>
            </a:r>
          </a:p>
        </p:txBody>
      </p:sp>
    </p:spTree>
    <p:extLst>
      <p:ext uri="{BB962C8B-B14F-4D97-AF65-F5344CB8AC3E}">
        <p14:creationId xmlns:p14="http://schemas.microsoft.com/office/powerpoint/2010/main" val="102499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55F0-C7A5-4978-9B54-99927913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as Reconstructive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028F6-542D-4E66-B558-219BEB316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Wilder Penfield </a:t>
            </a:r>
          </a:p>
          <a:p>
            <a:pPr lvl="1"/>
            <a:r>
              <a:rPr lang="en-US" dirty="0"/>
              <a:t>Brain surgeon </a:t>
            </a:r>
          </a:p>
          <a:p>
            <a:pPr lvl="1"/>
            <a:r>
              <a:rPr lang="en-US" dirty="0"/>
              <a:t>Many of Penfield’s patients reported that they had experienced images that felt like memories when parts of their brain were stimulated electrically during surgery.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Today psychologists recognize that electrical stimulation of the brain does not bring about the accurate replay of memories. </a:t>
            </a:r>
          </a:p>
        </p:txBody>
      </p:sp>
    </p:spTree>
    <p:extLst>
      <p:ext uri="{BB962C8B-B14F-4D97-AF65-F5344CB8AC3E}">
        <p14:creationId xmlns:p14="http://schemas.microsoft.com/office/powerpoint/2010/main" val="21424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76E24-DF0D-4744-A28D-F66B638E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CAA22-91CC-453E-9A66-8006304EA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Elizabeth Loftus</a:t>
            </a:r>
          </a:p>
          <a:p>
            <a:pPr lvl="1"/>
            <a:r>
              <a:rPr lang="en-US" sz="2800" dirty="0"/>
              <a:t>Memory expert </a:t>
            </a:r>
          </a:p>
          <a:p>
            <a:pPr lvl="1"/>
            <a:r>
              <a:rPr lang="en-US" sz="2800" dirty="0"/>
              <a:t>Notes that the memories stimulated by Penfield’s instruments had little in the way of detail and were often factually incorrect. </a:t>
            </a:r>
          </a:p>
        </p:txBody>
      </p:sp>
    </p:spTree>
    <p:extLst>
      <p:ext uri="{BB962C8B-B14F-4D97-AF65-F5344CB8AC3E}">
        <p14:creationId xmlns:p14="http://schemas.microsoft.com/office/powerpoint/2010/main" val="2609447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D53F-8DC4-4804-8494-4BC3C018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02ED-34FB-4650-8712-39A4AD55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know today memories are reconstructed from the bits and pieces of our experience.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When we reconstruct our memories, we tend to shape them according to the personal and individual ways in which we view the world. </a:t>
            </a:r>
          </a:p>
        </p:txBody>
      </p:sp>
    </p:spTree>
    <p:extLst>
      <p:ext uri="{BB962C8B-B14F-4D97-AF65-F5344CB8AC3E}">
        <p14:creationId xmlns:p14="http://schemas.microsoft.com/office/powerpoint/2010/main" val="408093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5BCD-3209-4068-B396-27B1CAB9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16E2F-C151-4122-803D-075D9E54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mental representations that we from of the world by organizing bits of information into knowledge are called </a:t>
            </a:r>
            <a:r>
              <a:rPr lang="en-US" sz="3200" b="1" u="sng" dirty="0"/>
              <a:t>schemas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08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95869-684F-45A4-82EB-CA677658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E9A34-A953-48A6-A7DD-877BAED69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69980"/>
          </a:xfrm>
        </p:spPr>
        <p:txBody>
          <a:bodyPr>
            <a:normAutofit/>
          </a:bodyPr>
          <a:lstStyle/>
          <a:p>
            <a:r>
              <a:rPr lang="en-US" sz="2400" dirty="0"/>
              <a:t>We do not store in our memory everything we experience. </a:t>
            </a:r>
          </a:p>
          <a:p>
            <a:endParaRPr lang="en-US" sz="2400" dirty="0"/>
          </a:p>
          <a:p>
            <a:r>
              <a:rPr lang="en-US" sz="2400" dirty="0"/>
              <a:t>How much of what our senses experience will we encode and remember? </a:t>
            </a:r>
          </a:p>
          <a:p>
            <a:pPr lvl="1"/>
            <a:r>
              <a:rPr lang="en-US" sz="2400" dirty="0"/>
              <a:t>This depends on what happens to the information as it flows through each of the three stages of memory</a:t>
            </a:r>
          </a:p>
          <a:p>
            <a:pPr lvl="2"/>
            <a:r>
              <a:rPr lang="en-US" sz="2400" b="1" i="1" dirty="0"/>
              <a:t>1. Sensory Memory </a:t>
            </a:r>
          </a:p>
          <a:p>
            <a:pPr lvl="2"/>
            <a:r>
              <a:rPr lang="en-US" sz="2400" b="1" i="1" dirty="0"/>
              <a:t>2. Short-term Memory </a:t>
            </a:r>
          </a:p>
          <a:p>
            <a:pPr lvl="2"/>
            <a:r>
              <a:rPr lang="en-US" sz="2400" b="1" i="1" dirty="0"/>
              <a:t>3. Long-term Memory </a:t>
            </a:r>
          </a:p>
        </p:txBody>
      </p:sp>
    </p:spTree>
    <p:extLst>
      <p:ext uri="{BB962C8B-B14F-4D97-AF65-F5344CB8AC3E}">
        <p14:creationId xmlns:p14="http://schemas.microsoft.com/office/powerpoint/2010/main" val="110882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E1C2-4FC3-4F7E-AEE1-ACEDB10F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Sensory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69306-F633-458D-AF06-D7428332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Sensory Memory- </a:t>
            </a:r>
            <a:r>
              <a:rPr lang="en-US" sz="2400" dirty="0"/>
              <a:t>the first stage of memory. </a:t>
            </a:r>
          </a:p>
          <a:p>
            <a:r>
              <a:rPr lang="en-US" sz="2400" dirty="0"/>
              <a:t>Its consists of the immediate, initial recording of information that enters through our senses. </a:t>
            </a:r>
          </a:p>
          <a:p>
            <a:r>
              <a:rPr lang="en-US" sz="2400" dirty="0"/>
              <a:t>A memory trace of a visual stimulus held in our sensory memory decays within a second. </a:t>
            </a:r>
          </a:p>
          <a:p>
            <a:pPr lvl="1"/>
            <a:r>
              <a:rPr lang="en-US" sz="2400" i="1" dirty="0"/>
              <a:t>If we want to remember </a:t>
            </a:r>
            <a:r>
              <a:rPr lang="en-US" sz="2400" dirty="0"/>
              <a:t>the</a:t>
            </a:r>
            <a:r>
              <a:rPr lang="en-US" sz="2400" i="1" dirty="0"/>
              <a:t> information, we need to do something with the information very quickly. </a:t>
            </a:r>
          </a:p>
        </p:txBody>
      </p:sp>
    </p:spTree>
    <p:extLst>
      <p:ext uri="{BB962C8B-B14F-4D97-AF65-F5344CB8AC3E}">
        <p14:creationId xmlns:p14="http://schemas.microsoft.com/office/powerpoint/2010/main" val="187111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D2F6-5079-4949-A302-B85B165C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63A5-3AB3-4208-B22E-26BAC4835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Psychologists believe that all of our senses have sensory registers. </a:t>
            </a:r>
          </a:p>
          <a:p>
            <a:r>
              <a:rPr lang="en-US" sz="2800" dirty="0"/>
              <a:t>The mental pictures we form of visual stimuli are called </a:t>
            </a:r>
            <a:r>
              <a:rPr lang="en-US" sz="2800" b="1" i="1" u="sng" dirty="0"/>
              <a:t>icons</a:t>
            </a:r>
            <a:r>
              <a:rPr lang="en-US" sz="2800" dirty="0"/>
              <a:t>. </a:t>
            </a:r>
          </a:p>
          <a:p>
            <a:r>
              <a:rPr lang="en-US" sz="2800" dirty="0"/>
              <a:t>Icons are held in a sensory register called </a:t>
            </a:r>
            <a:r>
              <a:rPr lang="en-US" sz="2800" b="1" i="1" u="sng" dirty="0"/>
              <a:t>iconic memory</a:t>
            </a:r>
            <a:r>
              <a:rPr lang="en-US" sz="2800" dirty="0"/>
              <a:t>. </a:t>
            </a:r>
          </a:p>
          <a:p>
            <a:pPr lvl="1"/>
            <a:r>
              <a:rPr lang="en-US" sz="2800" i="1" dirty="0"/>
              <a:t>Iconic memories are like snapshots. They are accurate, photographic memories. </a:t>
            </a:r>
          </a:p>
          <a:p>
            <a:pPr lvl="1"/>
            <a:r>
              <a:rPr lang="en-US" sz="2800" i="1" dirty="0"/>
              <a:t>However, these iconic memories are extremely brief- just a fraction of a second. </a:t>
            </a:r>
          </a:p>
        </p:txBody>
      </p:sp>
    </p:spTree>
    <p:extLst>
      <p:ext uri="{BB962C8B-B14F-4D97-AF65-F5344CB8AC3E}">
        <p14:creationId xmlns:p14="http://schemas.microsoft.com/office/powerpoint/2010/main" val="418089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743D-EFAD-4703-85D3-AD950527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F4B1-CCC3-4D3E-9942-402CC01E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ability to remember visual stimuli over long periods of time (what most of us think of as photographic memory) is called </a:t>
            </a:r>
            <a:r>
              <a:rPr lang="en-US" sz="2800" b="1" i="1" u="sng" dirty="0"/>
              <a:t>eidetic imagery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About 5 percent of children have eidetic imagery. They can look at a photograph and remember it in remarkable detail several minutes later. </a:t>
            </a:r>
          </a:p>
        </p:txBody>
      </p:sp>
    </p:spTree>
    <p:extLst>
      <p:ext uri="{BB962C8B-B14F-4D97-AF65-F5344CB8AC3E}">
        <p14:creationId xmlns:p14="http://schemas.microsoft.com/office/powerpoint/2010/main" val="285444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CC4E-49E9-4151-AEEC-D45E5DC68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5CFEB-AD1B-4085-A4F4-DB0A083FF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01878"/>
          </a:xfrm>
        </p:spPr>
        <p:txBody>
          <a:bodyPr>
            <a:normAutofit/>
          </a:bodyPr>
          <a:lstStyle/>
          <a:p>
            <a:r>
              <a:rPr lang="en-US" dirty="0"/>
              <a:t>Mental traces of sounds, called echoes, are held in a sensory register called </a:t>
            </a:r>
            <a:r>
              <a:rPr lang="en-US" b="1" i="1" u="sng" dirty="0"/>
              <a:t>echoic memory</a:t>
            </a:r>
            <a:r>
              <a:rPr lang="en-US" dirty="0"/>
              <a:t>. </a:t>
            </a:r>
          </a:p>
          <a:p>
            <a:r>
              <a:rPr lang="en-US" dirty="0"/>
              <a:t>While icons are held only for a fraction of a second, echoes can last for several seconds. </a:t>
            </a:r>
          </a:p>
          <a:p>
            <a:endParaRPr lang="en-US" dirty="0"/>
          </a:p>
          <a:p>
            <a:pPr lvl="1"/>
            <a:r>
              <a:rPr lang="en-US" sz="2000" i="1" dirty="0"/>
              <a:t>For this reason, acoustic codes are easier to remember than visual codes.</a:t>
            </a:r>
          </a:p>
          <a:p>
            <a:pPr lvl="1"/>
            <a:r>
              <a:rPr lang="en-US" sz="2000" i="1" dirty="0"/>
              <a:t>That is, it is easier to remember a spoken list of letters than to try to remember a mental picture of the letters. 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Saying things to yourself or out loud makes them easier to remember. </a:t>
            </a:r>
          </a:p>
        </p:txBody>
      </p:sp>
    </p:spTree>
    <p:extLst>
      <p:ext uri="{BB962C8B-B14F-4D97-AF65-F5344CB8AC3E}">
        <p14:creationId xmlns:p14="http://schemas.microsoft.com/office/powerpoint/2010/main" val="324480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4FAA-B051-4F1F-852A-5F425712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EA0D3-4069-443F-AB72-A09A7B07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you pay attention to iconic and echoic memories held ever so briefly in a sensory register, you can transfer that information into your </a:t>
            </a:r>
            <a:r>
              <a:rPr lang="en-US" sz="2400" b="1" dirty="0"/>
              <a:t>short-term  memory. </a:t>
            </a:r>
          </a:p>
          <a:p>
            <a:endParaRPr lang="en-US" sz="2400" b="1" dirty="0"/>
          </a:p>
          <a:p>
            <a:pPr lvl="1"/>
            <a:r>
              <a:rPr lang="en-US" sz="2400" dirty="0"/>
              <a:t>The information will remain there after the sensory memory trace has faded away. </a:t>
            </a:r>
          </a:p>
          <a:p>
            <a:pPr lvl="1"/>
            <a:r>
              <a:rPr lang="en-US" sz="2400" dirty="0"/>
              <a:t>Short-term memory is also called working memory. </a:t>
            </a:r>
          </a:p>
        </p:txBody>
      </p:sp>
    </p:spTree>
    <p:extLst>
      <p:ext uri="{BB962C8B-B14F-4D97-AF65-F5344CB8AC3E}">
        <p14:creationId xmlns:p14="http://schemas.microsoft.com/office/powerpoint/2010/main" val="23639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680D-D6D1-47D7-A76D-12A697FB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EF10-5AE2-4013-8A46-D6C03DB37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use short-term memory a great deal of the time.</a:t>
            </a:r>
          </a:p>
          <a:p>
            <a:r>
              <a:rPr lang="en-US" sz="2800" dirty="0"/>
              <a:t>Whenever you are thinking about something, it is in your short-term memory.</a:t>
            </a:r>
          </a:p>
          <a:p>
            <a:endParaRPr lang="en-US" sz="2800" dirty="0"/>
          </a:p>
          <a:p>
            <a:r>
              <a:rPr lang="en-US" sz="2800" dirty="0"/>
              <a:t>When a teacher assigns homework or changes the date on which a paper is due, you place that information in your short-term memory until you can write it down or store it in</a:t>
            </a:r>
            <a:r>
              <a:rPr lang="en-US" sz="2800" b="1" dirty="0"/>
              <a:t> long-term memory. </a:t>
            </a:r>
          </a:p>
        </p:txBody>
      </p:sp>
    </p:spTree>
    <p:extLst>
      <p:ext uri="{BB962C8B-B14F-4D97-AF65-F5344CB8AC3E}">
        <p14:creationId xmlns:p14="http://schemas.microsoft.com/office/powerpoint/2010/main" val="297623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BE775-F093-4F3F-9973-440749D4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primacy and Recency Effects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0CAD3-C3C2-4C19-84A8-81F62F4CA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we try to remember a series of letters or numbers, our memories of the first and last items tend to be sharper than our memoires of the middle items of the list. </a:t>
            </a:r>
          </a:p>
          <a:p>
            <a:endParaRPr lang="en-US" sz="2400" i="1" dirty="0"/>
          </a:p>
          <a:p>
            <a:pPr lvl="1"/>
            <a:r>
              <a:rPr lang="en-US" sz="2400" i="1" dirty="0"/>
              <a:t>The tendency to recall the initial items in a series of items is called the </a:t>
            </a:r>
            <a:r>
              <a:rPr lang="en-US" sz="2400" b="1" i="1" u="sng" dirty="0"/>
              <a:t>primacy effect</a:t>
            </a:r>
            <a:r>
              <a:rPr lang="en-US" sz="2400" i="1" dirty="0"/>
              <a:t>. </a:t>
            </a:r>
          </a:p>
          <a:p>
            <a:pPr lvl="1"/>
            <a:r>
              <a:rPr lang="en-US" sz="2400" i="1" dirty="0"/>
              <a:t>The tendency to recall the last items in a series is called the </a:t>
            </a:r>
            <a:r>
              <a:rPr lang="en-US" sz="2400" b="1" i="1" u="sng" dirty="0"/>
              <a:t>recency effect</a:t>
            </a:r>
            <a:r>
              <a:rPr lang="en-US" sz="2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885267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672</TotalTime>
  <Words>926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Psychology  Chapter 7 Section 3: </vt:lpstr>
      <vt:lpstr>PowerPoint Presentation</vt:lpstr>
      <vt:lpstr>Sensory Memory </vt:lpstr>
      <vt:lpstr>PowerPoint Presentation</vt:lpstr>
      <vt:lpstr>PowerPoint Presentation</vt:lpstr>
      <vt:lpstr>PowerPoint Presentation</vt:lpstr>
      <vt:lpstr>Short-term Memory </vt:lpstr>
      <vt:lpstr>PowerPoint Presentation</vt:lpstr>
      <vt:lpstr>The primacy and Recency Effects </vt:lpstr>
      <vt:lpstr>Chunking </vt:lpstr>
      <vt:lpstr>Interference </vt:lpstr>
      <vt:lpstr>PowerPoint Presentation</vt:lpstr>
      <vt:lpstr>Long-Term Memory </vt:lpstr>
      <vt:lpstr>Capacity of Memory </vt:lpstr>
      <vt:lpstr>PowerPoint Presentation</vt:lpstr>
      <vt:lpstr>Memory as Reconstructive </vt:lpstr>
      <vt:lpstr>PowerPoint Presentation</vt:lpstr>
      <vt:lpstr>PowerPoint Presentation</vt:lpstr>
      <vt:lpstr>Schemas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7 Section 3: </dc:title>
  <dc:creator>Tyler Moudry</dc:creator>
  <cp:lastModifiedBy>Tyler Moudry</cp:lastModifiedBy>
  <cp:revision>13</cp:revision>
  <dcterms:created xsi:type="dcterms:W3CDTF">2019-02-21T09:09:54Z</dcterms:created>
  <dcterms:modified xsi:type="dcterms:W3CDTF">2019-02-21T20:22:34Z</dcterms:modified>
</cp:coreProperties>
</file>