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2/8/2019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2/8/2019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2/8/2019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2/8/2019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2/8/2019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CC0FA-8A52-4E59-95DF-C3A1A36DF3C5}"/>
              </a:ext>
            </a:extLst>
          </p:cNvPr>
          <p:cNvSpPr>
            <a:spLocks noGrp="1"/>
          </p:cNvSpPr>
          <p:nvPr>
            <p:ph type="ctrTitle"/>
          </p:nvPr>
        </p:nvSpPr>
        <p:spPr/>
        <p:txBody>
          <a:bodyPr/>
          <a:lstStyle/>
          <a:p>
            <a:r>
              <a:rPr lang="en-US" dirty="0"/>
              <a:t>Psychology </a:t>
            </a:r>
            <a:br>
              <a:rPr lang="en-US" dirty="0"/>
            </a:br>
            <a:r>
              <a:rPr lang="en-US" dirty="0"/>
              <a:t>Chapter 7 Section 2: </a:t>
            </a:r>
          </a:p>
        </p:txBody>
      </p:sp>
      <p:sp>
        <p:nvSpPr>
          <p:cNvPr id="3" name="Subtitle 2">
            <a:extLst>
              <a:ext uri="{FF2B5EF4-FFF2-40B4-BE49-F238E27FC236}">
                <a16:creationId xmlns:a16="http://schemas.microsoft.com/office/drawing/2014/main" id="{A45CC891-E38A-497F-8720-26E8363EBA37}"/>
              </a:ext>
            </a:extLst>
          </p:cNvPr>
          <p:cNvSpPr>
            <a:spLocks noGrp="1"/>
          </p:cNvSpPr>
          <p:nvPr>
            <p:ph type="subTitle" idx="1"/>
          </p:nvPr>
        </p:nvSpPr>
        <p:spPr>
          <a:xfrm>
            <a:off x="2073313" y="5493376"/>
            <a:ext cx="8045373" cy="742279"/>
          </a:xfrm>
        </p:spPr>
        <p:txBody>
          <a:bodyPr>
            <a:normAutofit/>
          </a:bodyPr>
          <a:lstStyle/>
          <a:p>
            <a:r>
              <a:rPr lang="en-US" sz="3600" dirty="0"/>
              <a:t>The Process of Memory </a:t>
            </a:r>
          </a:p>
        </p:txBody>
      </p:sp>
    </p:spTree>
    <p:extLst>
      <p:ext uri="{BB962C8B-B14F-4D97-AF65-F5344CB8AC3E}">
        <p14:creationId xmlns:p14="http://schemas.microsoft.com/office/powerpoint/2010/main" val="3185530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DC678-D62F-4408-BB53-B9428C5330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B97590-70CE-4472-89C6-7DDC167FF4F2}"/>
              </a:ext>
            </a:extLst>
          </p:cNvPr>
          <p:cNvSpPr>
            <a:spLocks noGrp="1"/>
          </p:cNvSpPr>
          <p:nvPr>
            <p:ph idx="1"/>
          </p:nvPr>
        </p:nvSpPr>
        <p:spPr/>
        <p:txBody>
          <a:bodyPr>
            <a:normAutofit/>
          </a:bodyPr>
          <a:lstStyle/>
          <a:p>
            <a:r>
              <a:rPr lang="en-US" sz="3200" dirty="0"/>
              <a:t>What you may not have realized when you first examined the list is that the letters OTTFFSSENT stand for the first letter of the series of numbers from one through ten. </a:t>
            </a:r>
          </a:p>
        </p:txBody>
      </p:sp>
    </p:spTree>
    <p:extLst>
      <p:ext uri="{BB962C8B-B14F-4D97-AF65-F5344CB8AC3E}">
        <p14:creationId xmlns:p14="http://schemas.microsoft.com/office/powerpoint/2010/main" val="4182425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72AD-C29B-452A-A2F9-690A5721D1A4}"/>
              </a:ext>
            </a:extLst>
          </p:cNvPr>
          <p:cNvSpPr>
            <a:spLocks noGrp="1"/>
          </p:cNvSpPr>
          <p:nvPr>
            <p:ph type="title"/>
          </p:nvPr>
        </p:nvSpPr>
        <p:spPr/>
        <p:txBody>
          <a:bodyPr/>
          <a:lstStyle/>
          <a:p>
            <a:r>
              <a:rPr lang="en-US" dirty="0"/>
              <a:t>Storage </a:t>
            </a:r>
          </a:p>
        </p:txBody>
      </p:sp>
      <p:sp>
        <p:nvSpPr>
          <p:cNvPr id="3" name="Content Placeholder 2">
            <a:extLst>
              <a:ext uri="{FF2B5EF4-FFF2-40B4-BE49-F238E27FC236}">
                <a16:creationId xmlns:a16="http://schemas.microsoft.com/office/drawing/2014/main" id="{4F5A9EA0-6AFA-414D-867B-B4976AF26414}"/>
              </a:ext>
            </a:extLst>
          </p:cNvPr>
          <p:cNvSpPr>
            <a:spLocks noGrp="1"/>
          </p:cNvSpPr>
          <p:nvPr>
            <p:ph idx="1"/>
          </p:nvPr>
        </p:nvSpPr>
        <p:spPr/>
        <p:txBody>
          <a:bodyPr>
            <a:normAutofit/>
          </a:bodyPr>
          <a:lstStyle/>
          <a:p>
            <a:r>
              <a:rPr lang="en-US" sz="3200" dirty="0"/>
              <a:t>Storage, the second process of memory, is the maintenance of encoded information over a period of time. </a:t>
            </a:r>
          </a:p>
        </p:txBody>
      </p:sp>
    </p:spTree>
    <p:extLst>
      <p:ext uri="{BB962C8B-B14F-4D97-AF65-F5344CB8AC3E}">
        <p14:creationId xmlns:p14="http://schemas.microsoft.com/office/powerpoint/2010/main" val="1949831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842B4-33FE-4E96-9B72-33C569B7745D}"/>
              </a:ext>
            </a:extLst>
          </p:cNvPr>
          <p:cNvSpPr>
            <a:spLocks noGrp="1"/>
          </p:cNvSpPr>
          <p:nvPr>
            <p:ph type="title"/>
          </p:nvPr>
        </p:nvSpPr>
        <p:spPr/>
        <p:txBody>
          <a:bodyPr/>
          <a:lstStyle/>
          <a:p>
            <a:r>
              <a:rPr lang="en-US" dirty="0"/>
              <a:t>Maintenance Rehearsal </a:t>
            </a:r>
          </a:p>
        </p:txBody>
      </p:sp>
      <p:sp>
        <p:nvSpPr>
          <p:cNvPr id="3" name="Content Placeholder 2">
            <a:extLst>
              <a:ext uri="{FF2B5EF4-FFF2-40B4-BE49-F238E27FC236}">
                <a16:creationId xmlns:a16="http://schemas.microsoft.com/office/drawing/2014/main" id="{CDE78794-1B24-41DB-945E-10E05E5646B0}"/>
              </a:ext>
            </a:extLst>
          </p:cNvPr>
          <p:cNvSpPr>
            <a:spLocks noGrp="1"/>
          </p:cNvSpPr>
          <p:nvPr>
            <p:ph idx="1"/>
          </p:nvPr>
        </p:nvSpPr>
        <p:spPr/>
        <p:txBody>
          <a:bodyPr>
            <a:noAutofit/>
          </a:bodyPr>
          <a:lstStyle/>
          <a:p>
            <a:r>
              <a:rPr lang="en-US" sz="2400" dirty="0"/>
              <a:t>Once we encode information, we need to do something more to keep from forgetting it. </a:t>
            </a:r>
          </a:p>
          <a:p>
            <a:endParaRPr lang="en-US" sz="2400" dirty="0"/>
          </a:p>
          <a:p>
            <a:pPr lvl="1"/>
            <a:r>
              <a:rPr lang="en-US" sz="2400" dirty="0"/>
              <a:t>You may repeat the information over and over. </a:t>
            </a:r>
          </a:p>
          <a:p>
            <a:pPr lvl="1"/>
            <a:r>
              <a:rPr lang="en-US" sz="2400" dirty="0"/>
              <a:t>You may write it down. </a:t>
            </a:r>
          </a:p>
          <a:p>
            <a:pPr marL="457200" lvl="1" indent="0">
              <a:buNone/>
            </a:pPr>
            <a:endParaRPr lang="en-US" sz="2400" dirty="0"/>
          </a:p>
          <a:p>
            <a:pPr lvl="1"/>
            <a:r>
              <a:rPr lang="en-US" sz="2400" dirty="0"/>
              <a:t>Repeating information over and over again to keep from forgetting it is called </a:t>
            </a:r>
            <a:r>
              <a:rPr lang="en-US" sz="2400" b="1" u="sng" dirty="0"/>
              <a:t>maintenance rehearsal</a:t>
            </a:r>
            <a:r>
              <a:rPr lang="en-US" sz="2400" dirty="0"/>
              <a:t>. </a:t>
            </a:r>
          </a:p>
        </p:txBody>
      </p:sp>
    </p:spTree>
    <p:extLst>
      <p:ext uri="{BB962C8B-B14F-4D97-AF65-F5344CB8AC3E}">
        <p14:creationId xmlns:p14="http://schemas.microsoft.com/office/powerpoint/2010/main" val="162529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C1AEB-1E07-415F-895C-D45AB95EAA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AAF6F5-E327-45C1-993F-A7E844E4F678}"/>
              </a:ext>
            </a:extLst>
          </p:cNvPr>
          <p:cNvSpPr>
            <a:spLocks noGrp="1"/>
          </p:cNvSpPr>
          <p:nvPr>
            <p:ph idx="1"/>
          </p:nvPr>
        </p:nvSpPr>
        <p:spPr/>
        <p:txBody>
          <a:bodyPr>
            <a:normAutofit/>
          </a:bodyPr>
          <a:lstStyle/>
          <a:p>
            <a:r>
              <a:rPr lang="en-US" sz="3200" dirty="0"/>
              <a:t>Actors and actresses rehearse their lines over and over. </a:t>
            </a:r>
          </a:p>
          <a:p>
            <a:endParaRPr lang="en-US" sz="3200" dirty="0"/>
          </a:p>
          <a:p>
            <a:r>
              <a:rPr lang="en-US" sz="3200" dirty="0"/>
              <a:t>Because maintenance rehearsal does not try to make information meaningful by connecting it to past learning, however, it is a relatively poor way to put information in permanent storage. </a:t>
            </a:r>
          </a:p>
        </p:txBody>
      </p:sp>
    </p:spTree>
    <p:extLst>
      <p:ext uri="{BB962C8B-B14F-4D97-AF65-F5344CB8AC3E}">
        <p14:creationId xmlns:p14="http://schemas.microsoft.com/office/powerpoint/2010/main" val="1349606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9B544-14E3-4195-8844-09934253E477}"/>
              </a:ext>
            </a:extLst>
          </p:cNvPr>
          <p:cNvSpPr>
            <a:spLocks noGrp="1"/>
          </p:cNvSpPr>
          <p:nvPr>
            <p:ph type="title"/>
          </p:nvPr>
        </p:nvSpPr>
        <p:spPr/>
        <p:txBody>
          <a:bodyPr/>
          <a:lstStyle/>
          <a:p>
            <a:r>
              <a:rPr lang="en-US" dirty="0"/>
              <a:t>Elaborative Rehearsal </a:t>
            </a:r>
          </a:p>
        </p:txBody>
      </p:sp>
      <p:sp>
        <p:nvSpPr>
          <p:cNvPr id="3" name="Content Placeholder 2">
            <a:extLst>
              <a:ext uri="{FF2B5EF4-FFF2-40B4-BE49-F238E27FC236}">
                <a16:creationId xmlns:a16="http://schemas.microsoft.com/office/drawing/2014/main" id="{2BADD595-868B-40B5-AAFC-DEB90346366A}"/>
              </a:ext>
            </a:extLst>
          </p:cNvPr>
          <p:cNvSpPr>
            <a:spLocks noGrp="1"/>
          </p:cNvSpPr>
          <p:nvPr>
            <p:ph idx="1"/>
          </p:nvPr>
        </p:nvSpPr>
        <p:spPr/>
        <p:txBody>
          <a:bodyPr>
            <a:normAutofit/>
          </a:bodyPr>
          <a:lstStyle/>
          <a:p>
            <a:r>
              <a:rPr lang="en-US" sz="2400" dirty="0"/>
              <a:t>A more effective and lasting way to remember new information is to make it meaningful by relating it to information already well known which is called elaborative rehearsal. </a:t>
            </a:r>
          </a:p>
          <a:p>
            <a:endParaRPr lang="en-US" sz="2400" dirty="0"/>
          </a:p>
          <a:p>
            <a:r>
              <a:rPr lang="en-US" sz="2400" dirty="0"/>
              <a:t>This method is widely used in education because it has proved to be a much more effective method than maintenance rehearsal. </a:t>
            </a:r>
          </a:p>
        </p:txBody>
      </p:sp>
    </p:spTree>
    <p:extLst>
      <p:ext uri="{BB962C8B-B14F-4D97-AF65-F5344CB8AC3E}">
        <p14:creationId xmlns:p14="http://schemas.microsoft.com/office/powerpoint/2010/main" val="3346365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14DC-4F16-4D59-8865-9B83773378BA}"/>
              </a:ext>
            </a:extLst>
          </p:cNvPr>
          <p:cNvSpPr>
            <a:spLocks noGrp="1"/>
          </p:cNvSpPr>
          <p:nvPr>
            <p:ph type="title"/>
          </p:nvPr>
        </p:nvSpPr>
        <p:spPr/>
        <p:txBody>
          <a:bodyPr/>
          <a:lstStyle/>
          <a:p>
            <a:r>
              <a:rPr lang="en-US" dirty="0"/>
              <a:t>Organized systems </a:t>
            </a:r>
          </a:p>
        </p:txBody>
      </p:sp>
      <p:sp>
        <p:nvSpPr>
          <p:cNvPr id="3" name="Content Placeholder 2">
            <a:extLst>
              <a:ext uri="{FF2B5EF4-FFF2-40B4-BE49-F238E27FC236}">
                <a16:creationId xmlns:a16="http://schemas.microsoft.com/office/drawing/2014/main" id="{1BA83DF6-E520-43B6-9904-FA9E3BEF57C7}"/>
              </a:ext>
            </a:extLst>
          </p:cNvPr>
          <p:cNvSpPr>
            <a:spLocks noGrp="1"/>
          </p:cNvSpPr>
          <p:nvPr>
            <p:ph idx="1"/>
          </p:nvPr>
        </p:nvSpPr>
        <p:spPr/>
        <p:txBody>
          <a:bodyPr>
            <a:noAutofit/>
          </a:bodyPr>
          <a:lstStyle/>
          <a:p>
            <a:r>
              <a:rPr lang="en-US" sz="2800" dirty="0"/>
              <a:t>Memories that you store become organized and arranged in you mind for future use. </a:t>
            </a:r>
          </a:p>
          <a:p>
            <a:endParaRPr lang="en-US" sz="2800" dirty="0"/>
          </a:p>
          <a:p>
            <a:r>
              <a:rPr lang="en-US" sz="2800" dirty="0"/>
              <a:t>Your memory organizes new information it receives into certain groups or classes according to common features. </a:t>
            </a:r>
          </a:p>
          <a:p>
            <a:endParaRPr lang="en-US" sz="2800" dirty="0"/>
          </a:p>
          <a:p>
            <a:pPr lvl="1"/>
            <a:r>
              <a:rPr lang="en-US" sz="2800" dirty="0"/>
              <a:t>Example: mammals ae </a:t>
            </a:r>
            <a:r>
              <a:rPr lang="en-US" sz="2800" dirty="0" err="1"/>
              <a:t>warmblooded</a:t>
            </a:r>
            <a:r>
              <a:rPr lang="en-US" sz="2800" dirty="0"/>
              <a:t> and they nurse their young. </a:t>
            </a:r>
          </a:p>
        </p:txBody>
      </p:sp>
    </p:spTree>
    <p:extLst>
      <p:ext uri="{BB962C8B-B14F-4D97-AF65-F5344CB8AC3E}">
        <p14:creationId xmlns:p14="http://schemas.microsoft.com/office/powerpoint/2010/main" val="76272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F6E4E-8BD1-48B0-A419-3F688DC1010B}"/>
              </a:ext>
            </a:extLst>
          </p:cNvPr>
          <p:cNvSpPr>
            <a:spLocks noGrp="1"/>
          </p:cNvSpPr>
          <p:nvPr>
            <p:ph type="title"/>
          </p:nvPr>
        </p:nvSpPr>
        <p:spPr/>
        <p:txBody>
          <a:bodyPr/>
          <a:lstStyle/>
          <a:p>
            <a:r>
              <a:rPr lang="en-US" dirty="0"/>
              <a:t>Filing Errors </a:t>
            </a:r>
          </a:p>
        </p:txBody>
      </p:sp>
      <p:sp>
        <p:nvSpPr>
          <p:cNvPr id="3" name="Content Placeholder 2">
            <a:extLst>
              <a:ext uri="{FF2B5EF4-FFF2-40B4-BE49-F238E27FC236}">
                <a16:creationId xmlns:a16="http://schemas.microsoft.com/office/drawing/2014/main" id="{FF3525D8-69AD-4476-A88A-B3F33F86B1BE}"/>
              </a:ext>
            </a:extLst>
          </p:cNvPr>
          <p:cNvSpPr>
            <a:spLocks noGrp="1"/>
          </p:cNvSpPr>
          <p:nvPr>
            <p:ph idx="1"/>
          </p:nvPr>
        </p:nvSpPr>
        <p:spPr/>
        <p:txBody>
          <a:bodyPr>
            <a:normAutofit/>
          </a:bodyPr>
          <a:lstStyle/>
          <a:p>
            <a:r>
              <a:rPr lang="en-US" sz="3600" dirty="0"/>
              <a:t>Our ability to remember information is subject to error. </a:t>
            </a:r>
          </a:p>
          <a:p>
            <a:endParaRPr lang="en-US" sz="3600" dirty="0"/>
          </a:p>
          <a:p>
            <a:r>
              <a:rPr lang="en-US" sz="3600" dirty="0"/>
              <a:t>We sometimes file information incorrectly. </a:t>
            </a:r>
          </a:p>
        </p:txBody>
      </p:sp>
    </p:spTree>
    <p:extLst>
      <p:ext uri="{BB962C8B-B14F-4D97-AF65-F5344CB8AC3E}">
        <p14:creationId xmlns:p14="http://schemas.microsoft.com/office/powerpoint/2010/main" val="236721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54407-908D-482C-B0BE-8C6E9E1073F1}"/>
              </a:ext>
            </a:extLst>
          </p:cNvPr>
          <p:cNvSpPr>
            <a:spLocks noGrp="1"/>
          </p:cNvSpPr>
          <p:nvPr>
            <p:ph type="title"/>
          </p:nvPr>
        </p:nvSpPr>
        <p:spPr/>
        <p:txBody>
          <a:bodyPr/>
          <a:lstStyle/>
          <a:p>
            <a:r>
              <a:rPr lang="en-US" dirty="0"/>
              <a:t>Retrieval </a:t>
            </a:r>
          </a:p>
        </p:txBody>
      </p:sp>
      <p:sp>
        <p:nvSpPr>
          <p:cNvPr id="3" name="Content Placeholder 2">
            <a:extLst>
              <a:ext uri="{FF2B5EF4-FFF2-40B4-BE49-F238E27FC236}">
                <a16:creationId xmlns:a16="http://schemas.microsoft.com/office/drawing/2014/main" id="{1486FB6B-4FF8-4385-83E2-50FE0F72CEEC}"/>
              </a:ext>
            </a:extLst>
          </p:cNvPr>
          <p:cNvSpPr>
            <a:spLocks noGrp="1"/>
          </p:cNvSpPr>
          <p:nvPr>
            <p:ph idx="1"/>
          </p:nvPr>
        </p:nvSpPr>
        <p:spPr/>
        <p:txBody>
          <a:bodyPr>
            <a:noAutofit/>
          </a:bodyPr>
          <a:lstStyle/>
          <a:p>
            <a:r>
              <a:rPr lang="en-US" sz="2800" dirty="0"/>
              <a:t>Retrieval consists of locating stored information and returning it to conscious thought. </a:t>
            </a:r>
          </a:p>
          <a:p>
            <a:endParaRPr lang="en-US" sz="2800" dirty="0"/>
          </a:p>
          <a:p>
            <a:pPr lvl="1"/>
            <a:r>
              <a:rPr lang="en-US" sz="2800" dirty="0"/>
              <a:t>Some information is our memory is so familiar that it is  readily available and almost impossible to forget. </a:t>
            </a:r>
          </a:p>
          <a:p>
            <a:pPr lvl="2"/>
            <a:r>
              <a:rPr lang="en-US" sz="2800" dirty="0"/>
              <a:t>Examples: your name and names of friends and family members. </a:t>
            </a:r>
          </a:p>
        </p:txBody>
      </p:sp>
    </p:spTree>
    <p:extLst>
      <p:ext uri="{BB962C8B-B14F-4D97-AF65-F5344CB8AC3E}">
        <p14:creationId xmlns:p14="http://schemas.microsoft.com/office/powerpoint/2010/main" val="1091037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BB00B-A727-467F-986F-452B05C734BD}"/>
              </a:ext>
            </a:extLst>
          </p:cNvPr>
          <p:cNvSpPr>
            <a:spLocks noGrp="1"/>
          </p:cNvSpPr>
          <p:nvPr>
            <p:ph type="title"/>
          </p:nvPr>
        </p:nvSpPr>
        <p:spPr/>
        <p:txBody>
          <a:bodyPr/>
          <a:lstStyle/>
          <a:p>
            <a:r>
              <a:rPr lang="en-US" dirty="0"/>
              <a:t>Context- Dependent Memory </a:t>
            </a:r>
          </a:p>
        </p:txBody>
      </p:sp>
      <p:sp>
        <p:nvSpPr>
          <p:cNvPr id="3" name="Content Placeholder 2">
            <a:extLst>
              <a:ext uri="{FF2B5EF4-FFF2-40B4-BE49-F238E27FC236}">
                <a16:creationId xmlns:a16="http://schemas.microsoft.com/office/drawing/2014/main" id="{841133B1-F083-4838-9C98-E38297F0121D}"/>
              </a:ext>
            </a:extLst>
          </p:cNvPr>
          <p:cNvSpPr>
            <a:spLocks noGrp="1"/>
          </p:cNvSpPr>
          <p:nvPr>
            <p:ph idx="1"/>
          </p:nvPr>
        </p:nvSpPr>
        <p:spPr/>
        <p:txBody>
          <a:bodyPr>
            <a:normAutofit/>
          </a:bodyPr>
          <a:lstStyle/>
          <a:p>
            <a:r>
              <a:rPr lang="en-US" sz="2400" dirty="0"/>
              <a:t>Have you ever been to a place that brought back old memories? </a:t>
            </a:r>
          </a:p>
          <a:p>
            <a:endParaRPr lang="en-US" sz="2400" dirty="0"/>
          </a:p>
          <a:p>
            <a:r>
              <a:rPr lang="en-US" sz="2400" dirty="0"/>
              <a:t>The memories that came back to you in that place are called context-dependent memories. </a:t>
            </a:r>
          </a:p>
          <a:p>
            <a:endParaRPr lang="en-US" sz="2400" dirty="0"/>
          </a:p>
          <a:p>
            <a:pPr lvl="1"/>
            <a:r>
              <a:rPr lang="en-US" sz="2400" dirty="0"/>
              <a:t>If you had not returned to the place where your memories were encoded, you probably would not have retrieved them. </a:t>
            </a:r>
          </a:p>
        </p:txBody>
      </p:sp>
    </p:spTree>
    <p:extLst>
      <p:ext uri="{BB962C8B-B14F-4D97-AF65-F5344CB8AC3E}">
        <p14:creationId xmlns:p14="http://schemas.microsoft.com/office/powerpoint/2010/main" val="1758279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B2A57-18BC-43E6-B958-763D9C256D8F}"/>
              </a:ext>
            </a:extLst>
          </p:cNvPr>
          <p:cNvSpPr>
            <a:spLocks noGrp="1"/>
          </p:cNvSpPr>
          <p:nvPr>
            <p:ph type="title"/>
          </p:nvPr>
        </p:nvSpPr>
        <p:spPr/>
        <p:txBody>
          <a:bodyPr/>
          <a:lstStyle/>
          <a:p>
            <a:r>
              <a:rPr lang="en-US" dirty="0"/>
              <a:t>State-dependent Memory </a:t>
            </a:r>
          </a:p>
        </p:txBody>
      </p:sp>
      <p:sp>
        <p:nvSpPr>
          <p:cNvPr id="3" name="Content Placeholder 2">
            <a:extLst>
              <a:ext uri="{FF2B5EF4-FFF2-40B4-BE49-F238E27FC236}">
                <a16:creationId xmlns:a16="http://schemas.microsoft.com/office/drawing/2014/main" id="{D31AD5FD-E06F-41BF-A626-A667D8A1F62F}"/>
              </a:ext>
            </a:extLst>
          </p:cNvPr>
          <p:cNvSpPr>
            <a:spLocks noGrp="1"/>
          </p:cNvSpPr>
          <p:nvPr>
            <p:ph idx="1"/>
          </p:nvPr>
        </p:nvSpPr>
        <p:spPr/>
        <p:txBody>
          <a:bodyPr>
            <a:normAutofit/>
          </a:bodyPr>
          <a:lstStyle/>
          <a:p>
            <a:r>
              <a:rPr lang="en-US" sz="2800" dirty="0"/>
              <a:t>People also retrieve memories better when they are in the same emotional state they were in when they first stored the memories. </a:t>
            </a:r>
          </a:p>
          <a:p>
            <a:endParaRPr lang="en-US" sz="2800" dirty="0"/>
          </a:p>
          <a:p>
            <a:r>
              <a:rPr lang="en-US" sz="2800" dirty="0"/>
              <a:t>Memories that are retrieved because the mood in which they were originally encoded is recreated are called </a:t>
            </a:r>
            <a:r>
              <a:rPr lang="en-US" sz="2800" b="1" u="sng" dirty="0"/>
              <a:t>state-dependent memories. </a:t>
            </a:r>
          </a:p>
        </p:txBody>
      </p:sp>
    </p:spTree>
    <p:extLst>
      <p:ext uri="{BB962C8B-B14F-4D97-AF65-F5344CB8AC3E}">
        <p14:creationId xmlns:p14="http://schemas.microsoft.com/office/powerpoint/2010/main" val="194845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B4CBD-9476-4DCA-B03B-E2DD6AE2B7C1}"/>
              </a:ext>
            </a:extLst>
          </p:cNvPr>
          <p:cNvSpPr>
            <a:spLocks noGrp="1"/>
          </p:cNvSpPr>
          <p:nvPr>
            <p:ph type="title"/>
          </p:nvPr>
        </p:nvSpPr>
        <p:spPr/>
        <p:txBody>
          <a:bodyPr/>
          <a:lstStyle/>
          <a:p>
            <a:r>
              <a:rPr lang="en-US" dirty="0"/>
              <a:t>Encoding </a:t>
            </a:r>
          </a:p>
        </p:txBody>
      </p:sp>
      <p:sp>
        <p:nvSpPr>
          <p:cNvPr id="3" name="Content Placeholder 2">
            <a:extLst>
              <a:ext uri="{FF2B5EF4-FFF2-40B4-BE49-F238E27FC236}">
                <a16:creationId xmlns:a16="http://schemas.microsoft.com/office/drawing/2014/main" id="{827DF1B1-2981-4676-95A9-25E55C4914F5}"/>
              </a:ext>
            </a:extLst>
          </p:cNvPr>
          <p:cNvSpPr>
            <a:spLocks noGrp="1"/>
          </p:cNvSpPr>
          <p:nvPr>
            <p:ph idx="1"/>
          </p:nvPr>
        </p:nvSpPr>
        <p:spPr/>
        <p:txBody>
          <a:bodyPr>
            <a:normAutofit/>
          </a:bodyPr>
          <a:lstStyle/>
          <a:p>
            <a:r>
              <a:rPr lang="en-US" sz="3200" dirty="0"/>
              <a:t>Encoding is the translation of information into a from in which it can be stored. </a:t>
            </a:r>
          </a:p>
          <a:p>
            <a:endParaRPr lang="en-US" sz="3200" dirty="0"/>
          </a:p>
          <a:p>
            <a:pPr lvl="1"/>
            <a:r>
              <a:rPr lang="en-US" sz="3200" dirty="0"/>
              <a:t>Encoding is the first stage of processing information. </a:t>
            </a:r>
          </a:p>
        </p:txBody>
      </p:sp>
    </p:spTree>
    <p:extLst>
      <p:ext uri="{BB962C8B-B14F-4D97-AF65-F5344CB8AC3E}">
        <p14:creationId xmlns:p14="http://schemas.microsoft.com/office/powerpoint/2010/main" val="506603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29ED1-C75E-4AFA-AB1A-DF2AE99D772B}"/>
              </a:ext>
            </a:extLst>
          </p:cNvPr>
          <p:cNvSpPr>
            <a:spLocks noGrp="1"/>
          </p:cNvSpPr>
          <p:nvPr>
            <p:ph type="title"/>
          </p:nvPr>
        </p:nvSpPr>
        <p:spPr/>
        <p:txBody>
          <a:bodyPr/>
          <a:lstStyle/>
          <a:p>
            <a:r>
              <a:rPr lang="en-US" dirty="0"/>
              <a:t>On the Tip of the Tongue</a:t>
            </a:r>
          </a:p>
        </p:txBody>
      </p:sp>
      <p:sp>
        <p:nvSpPr>
          <p:cNvPr id="3" name="Content Placeholder 2">
            <a:extLst>
              <a:ext uri="{FF2B5EF4-FFF2-40B4-BE49-F238E27FC236}">
                <a16:creationId xmlns:a16="http://schemas.microsoft.com/office/drawing/2014/main" id="{DDBF854D-F445-4FC3-B7D8-B8A5355076D6}"/>
              </a:ext>
            </a:extLst>
          </p:cNvPr>
          <p:cNvSpPr>
            <a:spLocks noGrp="1"/>
          </p:cNvSpPr>
          <p:nvPr>
            <p:ph idx="1"/>
          </p:nvPr>
        </p:nvSpPr>
        <p:spPr/>
        <p:txBody>
          <a:bodyPr>
            <a:normAutofit/>
          </a:bodyPr>
          <a:lstStyle/>
          <a:p>
            <a:r>
              <a:rPr lang="en-US" sz="2400" dirty="0"/>
              <a:t>Memories can be difficult to retrieve. </a:t>
            </a:r>
          </a:p>
          <a:p>
            <a:r>
              <a:rPr lang="en-US" sz="2400" dirty="0"/>
              <a:t>Trying to retrieve such memories can be highly frustrating.</a:t>
            </a:r>
          </a:p>
          <a:p>
            <a:endParaRPr lang="en-US" sz="2400" dirty="0"/>
          </a:p>
          <a:p>
            <a:pPr lvl="1"/>
            <a:r>
              <a:rPr lang="en-US" sz="2400" dirty="0"/>
              <a:t>Tip-of-the-tongue phenomenon- you feel you know something, but you cannot recall it. </a:t>
            </a:r>
          </a:p>
        </p:txBody>
      </p:sp>
    </p:spTree>
    <p:extLst>
      <p:ext uri="{BB962C8B-B14F-4D97-AF65-F5344CB8AC3E}">
        <p14:creationId xmlns:p14="http://schemas.microsoft.com/office/powerpoint/2010/main" val="883218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99234-3B87-4D0A-9E71-17054867D7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CB508C-6387-4C91-B421-68F4D9954740}"/>
              </a:ext>
            </a:extLst>
          </p:cNvPr>
          <p:cNvSpPr>
            <a:spLocks noGrp="1"/>
          </p:cNvSpPr>
          <p:nvPr>
            <p:ph idx="1"/>
          </p:nvPr>
        </p:nvSpPr>
        <p:spPr/>
        <p:txBody>
          <a:bodyPr>
            <a:noAutofit/>
          </a:bodyPr>
          <a:lstStyle/>
          <a:p>
            <a:r>
              <a:rPr lang="en-US" sz="2800" dirty="0"/>
              <a:t>Initially, we receive information through our senses in a physical form- such as light waves or sound waves. </a:t>
            </a:r>
          </a:p>
          <a:p>
            <a:endParaRPr lang="en-US" sz="2800" dirty="0"/>
          </a:p>
          <a:p>
            <a:r>
              <a:rPr lang="en-US" sz="2800" dirty="0"/>
              <a:t>When we encode it, we convert the physical stimulation we have received into psychological formats that can be mentally represented. </a:t>
            </a:r>
          </a:p>
          <a:p>
            <a:endParaRPr lang="en-US" sz="2800" dirty="0"/>
          </a:p>
          <a:p>
            <a:pPr lvl="1"/>
            <a:r>
              <a:rPr lang="en-US" sz="2800" dirty="0"/>
              <a:t>To do so, we use different types of codes. </a:t>
            </a:r>
          </a:p>
        </p:txBody>
      </p:sp>
    </p:spTree>
    <p:extLst>
      <p:ext uri="{BB962C8B-B14F-4D97-AF65-F5344CB8AC3E}">
        <p14:creationId xmlns:p14="http://schemas.microsoft.com/office/powerpoint/2010/main" val="3186510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8767B-35F8-4E97-B415-0D7F1D8C5F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BCCA370-69F7-4D64-A8D1-D678E67DBA8E}"/>
              </a:ext>
            </a:extLst>
          </p:cNvPr>
          <p:cNvSpPr>
            <a:spLocks noGrp="1"/>
          </p:cNvSpPr>
          <p:nvPr>
            <p:ph idx="1"/>
          </p:nvPr>
        </p:nvSpPr>
        <p:spPr/>
        <p:txBody>
          <a:bodyPr>
            <a:normAutofit/>
          </a:bodyPr>
          <a:lstStyle/>
          <a:p>
            <a:r>
              <a:rPr lang="en-US" sz="3200" dirty="0"/>
              <a:t>Write this list of letters down. </a:t>
            </a:r>
          </a:p>
          <a:p>
            <a:endParaRPr lang="en-US" sz="3200" dirty="0"/>
          </a:p>
          <a:p>
            <a:pPr lvl="1"/>
            <a:r>
              <a:rPr lang="en-US" sz="4400" dirty="0"/>
              <a:t>OTTFFSSENT </a:t>
            </a:r>
          </a:p>
        </p:txBody>
      </p:sp>
    </p:spTree>
    <p:extLst>
      <p:ext uri="{BB962C8B-B14F-4D97-AF65-F5344CB8AC3E}">
        <p14:creationId xmlns:p14="http://schemas.microsoft.com/office/powerpoint/2010/main" val="3296793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8249D-5E1A-4F0E-A47A-3D1FD7094C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F5FB89-1B12-4633-A14A-46D83F37CA13}"/>
              </a:ext>
            </a:extLst>
          </p:cNvPr>
          <p:cNvSpPr>
            <a:spLocks noGrp="1"/>
          </p:cNvSpPr>
          <p:nvPr>
            <p:ph idx="1"/>
          </p:nvPr>
        </p:nvSpPr>
        <p:spPr/>
        <p:txBody>
          <a:bodyPr>
            <a:normAutofit/>
          </a:bodyPr>
          <a:lstStyle/>
          <a:p>
            <a:r>
              <a:rPr lang="en-US" sz="3200" dirty="0"/>
              <a:t>Which type of code – visual, acoustic, or semantic – did you use to remember the letters? </a:t>
            </a:r>
          </a:p>
        </p:txBody>
      </p:sp>
    </p:spTree>
    <p:extLst>
      <p:ext uri="{BB962C8B-B14F-4D97-AF65-F5344CB8AC3E}">
        <p14:creationId xmlns:p14="http://schemas.microsoft.com/office/powerpoint/2010/main" val="1122799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6D047-7313-4E7A-AA73-175471F9363B}"/>
              </a:ext>
            </a:extLst>
          </p:cNvPr>
          <p:cNvSpPr>
            <a:spLocks noGrp="1"/>
          </p:cNvSpPr>
          <p:nvPr>
            <p:ph type="title"/>
          </p:nvPr>
        </p:nvSpPr>
        <p:spPr/>
        <p:txBody>
          <a:bodyPr/>
          <a:lstStyle/>
          <a:p>
            <a:r>
              <a:rPr lang="en-US" dirty="0"/>
              <a:t>Visual Codes </a:t>
            </a:r>
          </a:p>
        </p:txBody>
      </p:sp>
      <p:sp>
        <p:nvSpPr>
          <p:cNvPr id="3" name="Content Placeholder 2">
            <a:extLst>
              <a:ext uri="{FF2B5EF4-FFF2-40B4-BE49-F238E27FC236}">
                <a16:creationId xmlns:a16="http://schemas.microsoft.com/office/drawing/2014/main" id="{ECC346D6-09E4-4482-B0A9-34DF81C36721}"/>
              </a:ext>
            </a:extLst>
          </p:cNvPr>
          <p:cNvSpPr>
            <a:spLocks noGrp="1"/>
          </p:cNvSpPr>
          <p:nvPr>
            <p:ph idx="1"/>
          </p:nvPr>
        </p:nvSpPr>
        <p:spPr/>
        <p:txBody>
          <a:bodyPr>
            <a:normAutofit/>
          </a:bodyPr>
          <a:lstStyle/>
          <a:p>
            <a:r>
              <a:rPr lang="en-US" sz="4000" dirty="0"/>
              <a:t>Attempt to see the letters in your mind as a picture (mental picture). </a:t>
            </a:r>
          </a:p>
        </p:txBody>
      </p:sp>
    </p:spTree>
    <p:extLst>
      <p:ext uri="{BB962C8B-B14F-4D97-AF65-F5344CB8AC3E}">
        <p14:creationId xmlns:p14="http://schemas.microsoft.com/office/powerpoint/2010/main" val="2467651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44CC3-52B0-4571-A27E-D1850370F882}"/>
              </a:ext>
            </a:extLst>
          </p:cNvPr>
          <p:cNvSpPr>
            <a:spLocks noGrp="1"/>
          </p:cNvSpPr>
          <p:nvPr>
            <p:ph type="title"/>
          </p:nvPr>
        </p:nvSpPr>
        <p:spPr/>
        <p:txBody>
          <a:bodyPr/>
          <a:lstStyle/>
          <a:p>
            <a:r>
              <a:rPr lang="en-US" dirty="0"/>
              <a:t>Acoustic Codes </a:t>
            </a:r>
          </a:p>
        </p:txBody>
      </p:sp>
      <p:sp>
        <p:nvSpPr>
          <p:cNvPr id="3" name="Content Placeholder 2">
            <a:extLst>
              <a:ext uri="{FF2B5EF4-FFF2-40B4-BE49-F238E27FC236}">
                <a16:creationId xmlns:a16="http://schemas.microsoft.com/office/drawing/2014/main" id="{AE004DA5-390B-4D30-B89D-9061D603DAAA}"/>
              </a:ext>
            </a:extLst>
          </p:cNvPr>
          <p:cNvSpPr>
            <a:spLocks noGrp="1"/>
          </p:cNvSpPr>
          <p:nvPr>
            <p:ph idx="1"/>
          </p:nvPr>
        </p:nvSpPr>
        <p:spPr/>
        <p:txBody>
          <a:bodyPr>
            <a:normAutofit/>
          </a:bodyPr>
          <a:lstStyle/>
          <a:p>
            <a:r>
              <a:rPr lang="en-US" sz="2400" dirty="0"/>
              <a:t>Read the list to yourself and repeat it several times. </a:t>
            </a:r>
          </a:p>
          <a:p>
            <a:pPr lvl="1"/>
            <a:r>
              <a:rPr lang="en-US" sz="2400" dirty="0"/>
              <a:t>Acoustic (or auditory) code </a:t>
            </a:r>
          </a:p>
          <a:p>
            <a:pPr lvl="1"/>
            <a:r>
              <a:rPr lang="en-US" sz="2400" dirty="0"/>
              <a:t>An acoustic code records the letters in your memory as a sequence of sounds. </a:t>
            </a:r>
          </a:p>
        </p:txBody>
      </p:sp>
    </p:spTree>
    <p:extLst>
      <p:ext uri="{BB962C8B-B14F-4D97-AF65-F5344CB8AC3E}">
        <p14:creationId xmlns:p14="http://schemas.microsoft.com/office/powerpoint/2010/main" val="3087730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0B6DD-79FD-4DFC-BA56-61142EE30968}"/>
              </a:ext>
            </a:extLst>
          </p:cNvPr>
          <p:cNvSpPr>
            <a:spLocks noGrp="1"/>
          </p:cNvSpPr>
          <p:nvPr>
            <p:ph type="title"/>
          </p:nvPr>
        </p:nvSpPr>
        <p:spPr/>
        <p:txBody>
          <a:bodyPr/>
          <a:lstStyle/>
          <a:p>
            <a:r>
              <a:rPr lang="en-US" dirty="0"/>
              <a:t>Semantic Codes </a:t>
            </a:r>
          </a:p>
        </p:txBody>
      </p:sp>
      <p:sp>
        <p:nvSpPr>
          <p:cNvPr id="3" name="Content Placeholder 2">
            <a:extLst>
              <a:ext uri="{FF2B5EF4-FFF2-40B4-BE49-F238E27FC236}">
                <a16:creationId xmlns:a16="http://schemas.microsoft.com/office/drawing/2014/main" id="{2EB6F7C1-093A-4ABA-8057-3F38938860E2}"/>
              </a:ext>
            </a:extLst>
          </p:cNvPr>
          <p:cNvSpPr>
            <a:spLocks noGrp="1"/>
          </p:cNvSpPr>
          <p:nvPr>
            <p:ph idx="1"/>
          </p:nvPr>
        </p:nvSpPr>
        <p:spPr/>
        <p:txBody>
          <a:bodyPr>
            <a:normAutofit/>
          </a:bodyPr>
          <a:lstStyle/>
          <a:p>
            <a:r>
              <a:rPr lang="en-US" sz="2800" dirty="0"/>
              <a:t>Make sense of the letters (figure out what they mean) </a:t>
            </a:r>
          </a:p>
          <a:p>
            <a:pPr lvl="1"/>
            <a:r>
              <a:rPr lang="en-US" sz="2800" dirty="0"/>
              <a:t>You may have tried to see if the letters made up a phrase or sentence with the word </a:t>
            </a:r>
            <a:r>
              <a:rPr lang="en-US" sz="2800" i="1" dirty="0"/>
              <a:t>sent</a:t>
            </a:r>
            <a:r>
              <a:rPr lang="en-US" sz="2800" dirty="0"/>
              <a:t> in it. </a:t>
            </a:r>
          </a:p>
          <a:p>
            <a:pPr lvl="1"/>
            <a:endParaRPr lang="en-US" sz="2800" dirty="0"/>
          </a:p>
          <a:p>
            <a:pPr lvl="1"/>
            <a:r>
              <a:rPr lang="en-US" sz="2800" dirty="0"/>
              <a:t>The word semantic means “relating to meaning.” </a:t>
            </a:r>
          </a:p>
        </p:txBody>
      </p:sp>
    </p:spTree>
    <p:extLst>
      <p:ext uri="{BB962C8B-B14F-4D97-AF65-F5344CB8AC3E}">
        <p14:creationId xmlns:p14="http://schemas.microsoft.com/office/powerpoint/2010/main" val="3762671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8644C-67AC-4D0C-A08B-F597440F99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0506431-7D49-40A6-AB6D-5EE5FB62B7CB}"/>
              </a:ext>
            </a:extLst>
          </p:cNvPr>
          <p:cNvSpPr>
            <a:spLocks noGrp="1"/>
          </p:cNvSpPr>
          <p:nvPr>
            <p:ph idx="1"/>
          </p:nvPr>
        </p:nvSpPr>
        <p:spPr/>
        <p:txBody>
          <a:bodyPr>
            <a:normAutofit/>
          </a:bodyPr>
          <a:lstStyle/>
          <a:p>
            <a:r>
              <a:rPr lang="en-US" sz="2400" dirty="0"/>
              <a:t>Another way that you could try to remember the letters by using a semantic code would be to find words that begin with each of the letters in the list and then make up a sentence using those words. </a:t>
            </a:r>
          </a:p>
          <a:p>
            <a:endParaRPr lang="en-US" sz="2400" dirty="0"/>
          </a:p>
          <a:p>
            <a:pPr lvl="1"/>
            <a:r>
              <a:rPr lang="en-US" sz="2400" dirty="0"/>
              <a:t>“Only Tiny Tots Feel Friendly” </a:t>
            </a:r>
          </a:p>
        </p:txBody>
      </p:sp>
    </p:spTree>
    <p:extLst>
      <p:ext uri="{BB962C8B-B14F-4D97-AF65-F5344CB8AC3E}">
        <p14:creationId xmlns:p14="http://schemas.microsoft.com/office/powerpoint/2010/main" val="200128723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TM10001106[[fn=Badge]]</Template>
  <TotalTime>476</TotalTime>
  <Words>696</Words>
  <Application>Microsoft Office PowerPoint</Application>
  <PresentationFormat>Widescreen</PresentationFormat>
  <Paragraphs>76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Gill Sans MT</vt:lpstr>
      <vt:lpstr>Impact</vt:lpstr>
      <vt:lpstr>Badge</vt:lpstr>
      <vt:lpstr>Psychology  Chapter 7 Section 2: </vt:lpstr>
      <vt:lpstr>Encoding </vt:lpstr>
      <vt:lpstr>PowerPoint Presentation</vt:lpstr>
      <vt:lpstr>PowerPoint Presentation</vt:lpstr>
      <vt:lpstr>PowerPoint Presentation</vt:lpstr>
      <vt:lpstr>Visual Codes </vt:lpstr>
      <vt:lpstr>Acoustic Codes </vt:lpstr>
      <vt:lpstr>Semantic Codes </vt:lpstr>
      <vt:lpstr>PowerPoint Presentation</vt:lpstr>
      <vt:lpstr>PowerPoint Presentation</vt:lpstr>
      <vt:lpstr>Storage </vt:lpstr>
      <vt:lpstr>Maintenance Rehearsal </vt:lpstr>
      <vt:lpstr>PowerPoint Presentation</vt:lpstr>
      <vt:lpstr>Elaborative Rehearsal </vt:lpstr>
      <vt:lpstr>Organized systems </vt:lpstr>
      <vt:lpstr>Filing Errors </vt:lpstr>
      <vt:lpstr>Retrieval </vt:lpstr>
      <vt:lpstr>Context- Dependent Memory </vt:lpstr>
      <vt:lpstr>State-dependent Memory </vt:lpstr>
      <vt:lpstr>On the Tip of the Tongue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Psychology  Chapter 7 Section 2: </dc:title>
  <dc:creator>Tyler Moudry</dc:creator>
  <cp:lastModifiedBy>Tyler Moudry</cp:lastModifiedBy>
  <cp:revision>9</cp:revision>
  <dcterms:created xsi:type="dcterms:W3CDTF">2019-02-08T07:44:38Z</dcterms:created>
  <dcterms:modified xsi:type="dcterms:W3CDTF">2019-02-08T15:41:21Z</dcterms:modified>
</cp:coreProperties>
</file>