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7396-B4E5-4C7E-B103-9CDABBE12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 Section 2: Operant Conditioning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56017-3B8B-4435-BBEE-622289571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6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02FC-D7DF-4B0B-83E0-04E362B2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and Negative reinforcers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E039-21C5-492E-AC09-E6EA8F452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Positive reinforcers increase the frequency of the behavior they follow when they are applied. </a:t>
            </a:r>
          </a:p>
          <a:p>
            <a:r>
              <a:rPr lang="en-US" sz="2800" dirty="0"/>
              <a:t>Food, fun activities, and social approval are usually examples of positive reinforcers. </a:t>
            </a:r>
          </a:p>
        </p:txBody>
      </p:sp>
    </p:spTree>
    <p:extLst>
      <p:ext uri="{BB962C8B-B14F-4D97-AF65-F5344CB8AC3E}">
        <p14:creationId xmlns:p14="http://schemas.microsoft.com/office/powerpoint/2010/main" val="293456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7377-E75E-4696-B124-0BAF2636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6356-28AD-480F-9AFD-A73225D0A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Negative reinforcers increase the frequency of the behavior they follow when they are removed.</a:t>
            </a:r>
          </a:p>
          <a:p>
            <a:r>
              <a:rPr lang="en-US" sz="2800" dirty="0"/>
              <a:t>Negative reinforcers are unpleasant in some way. </a:t>
            </a:r>
          </a:p>
          <a:p>
            <a:r>
              <a:rPr lang="en-US" sz="2800" dirty="0"/>
              <a:t>Discomfort, fear, and social disapproval are negative reinforcers. </a:t>
            </a:r>
          </a:p>
        </p:txBody>
      </p:sp>
    </p:spTree>
    <p:extLst>
      <p:ext uri="{BB962C8B-B14F-4D97-AF65-F5344CB8AC3E}">
        <p14:creationId xmlns:p14="http://schemas.microsoft.com/office/powerpoint/2010/main" val="180113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67A76-967F-4979-9769-84098832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Rewards and Punishments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A6A9-75B1-4EBA-AE52-130DD1595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Rewards, like reinforcers, increase the frequency of a behavior, and some psychologists do use the term reward interchangeably with the term positive reinforcement. </a:t>
            </a:r>
          </a:p>
          <a:p>
            <a:endParaRPr lang="en-US" sz="2400" dirty="0"/>
          </a:p>
          <a:p>
            <a:r>
              <a:rPr lang="en-US" sz="2400" dirty="0"/>
              <a:t>While rewards and positive reinforcers are similar, punishments are quite different from negative reinforcers. </a:t>
            </a:r>
          </a:p>
          <a:p>
            <a:r>
              <a:rPr lang="en-US" sz="2400" dirty="0"/>
              <a:t>Both negative reinforcers and punishments are usually unpleasant. </a:t>
            </a:r>
          </a:p>
        </p:txBody>
      </p:sp>
    </p:spTree>
    <p:extLst>
      <p:ext uri="{BB962C8B-B14F-4D97-AF65-F5344CB8AC3E}">
        <p14:creationId xmlns:p14="http://schemas.microsoft.com/office/powerpoint/2010/main" val="585180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019D-3BB0-444F-93B8-4A18740C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42F8-209E-4461-8878-BB0D61DAA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Negative reinforcers increase the frequency of a behavior by being removed. </a:t>
            </a:r>
          </a:p>
          <a:p>
            <a:r>
              <a:rPr lang="en-US" sz="2800" dirty="0"/>
              <a:t>Punishments, on the other hand, are unwanted events that decrease the frequency of the behavior they follow when they are applied. </a:t>
            </a:r>
          </a:p>
          <a:p>
            <a:endParaRPr lang="en-US" sz="2800" dirty="0"/>
          </a:p>
          <a:p>
            <a:pPr lvl="1"/>
            <a:r>
              <a:rPr lang="en-US" sz="2800" dirty="0"/>
              <a:t>Example: Being removed from a team is a punishment, but once the student is off the team, the disappointment of being banned from participation is a negative reinforcer. </a:t>
            </a:r>
          </a:p>
        </p:txBody>
      </p:sp>
    </p:spTree>
    <p:extLst>
      <p:ext uri="{BB962C8B-B14F-4D97-AF65-F5344CB8AC3E}">
        <p14:creationId xmlns:p14="http://schemas.microsoft.com/office/powerpoint/2010/main" val="4085651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5943-1E18-4F3F-84BC-892D8B4E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6FDDD-0E0D-4129-83A6-2D1772E0C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Punishment is not the ideal way to deal with a problem. Psychologists point to several reason for minimizing the use of punishment: </a:t>
            </a:r>
          </a:p>
          <a:p>
            <a:pPr lvl="1"/>
            <a:r>
              <a:rPr lang="en-US" sz="2400" b="1" i="1" dirty="0"/>
              <a:t>Punishment does not in itself teach alternate acceptable behavior.</a:t>
            </a:r>
          </a:p>
          <a:p>
            <a:pPr lvl="1"/>
            <a:r>
              <a:rPr lang="en-US" sz="2400" b="1" i="1" dirty="0"/>
              <a:t>Punishment tends to work only when it is guaranteed.</a:t>
            </a:r>
          </a:p>
          <a:p>
            <a:pPr lvl="1"/>
            <a:r>
              <a:rPr lang="en-US" sz="2400" b="1" i="1" dirty="0"/>
              <a:t>Severely punished people or animals may try to leave the situation rather than change their behavior.</a:t>
            </a:r>
          </a:p>
          <a:p>
            <a:pPr lvl="1"/>
            <a:r>
              <a:rPr lang="en-US" sz="2400" b="1" i="1" dirty="0"/>
              <a:t>Punishment can create anger and hostility. </a:t>
            </a:r>
          </a:p>
          <a:p>
            <a:pPr lvl="1"/>
            <a:r>
              <a:rPr lang="en-US" sz="2400" b="1" i="1" dirty="0"/>
              <a:t>Punishment may have broader effects than desired. </a:t>
            </a:r>
          </a:p>
          <a:p>
            <a:pPr lvl="1"/>
            <a:r>
              <a:rPr lang="en-US" sz="2400" b="1" i="1" dirty="0"/>
              <a:t>Punishment may be imitated as a way of solving problems. </a:t>
            </a:r>
          </a:p>
          <a:p>
            <a:pPr lvl="1"/>
            <a:r>
              <a:rPr lang="en-US" sz="2400" b="1" i="1" dirty="0"/>
              <a:t>Punishment is sometimes accompanied by unseen benefits that make the behavior more, not less likely to be repeated. </a:t>
            </a:r>
          </a:p>
        </p:txBody>
      </p:sp>
    </p:spTree>
    <p:extLst>
      <p:ext uri="{BB962C8B-B14F-4D97-AF65-F5344CB8AC3E}">
        <p14:creationId xmlns:p14="http://schemas.microsoft.com/office/powerpoint/2010/main" val="200110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DBCE-E264-49A1-A360-BDD2D5E7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Schedules of Reinforcement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1F8C8-6A3F-4D8C-8C50-AF05B1BA2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Schedule of Reinforcement</a:t>
            </a:r>
          </a:p>
          <a:p>
            <a:pPr lvl="1"/>
            <a:r>
              <a:rPr lang="en-US" sz="3200" dirty="0"/>
              <a:t>When and how often reinforcement occurs.  </a:t>
            </a:r>
          </a:p>
        </p:txBody>
      </p:sp>
    </p:spTree>
    <p:extLst>
      <p:ext uri="{BB962C8B-B14F-4D97-AF65-F5344CB8AC3E}">
        <p14:creationId xmlns:p14="http://schemas.microsoft.com/office/powerpoint/2010/main" val="148616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1FFE-DBD3-43B0-9C3A-B9CA5D61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and partial Reinforcement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54305-ECBB-4FDC-909B-5AD416BD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Continuous reinforcement, or the reinforcement of a behavior every time the behavior occurs. </a:t>
            </a:r>
          </a:p>
        </p:txBody>
      </p:sp>
    </p:spTree>
    <p:extLst>
      <p:ext uri="{BB962C8B-B14F-4D97-AF65-F5344CB8AC3E}">
        <p14:creationId xmlns:p14="http://schemas.microsoft.com/office/powerpoint/2010/main" val="2138775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1223-5615-4D0B-8CD6-B92646F0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E046-0A40-4BAC-81DF-C26822B04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partial reinforcement, a behavior is not reinforce every time it occurs.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Behaviors learned through partial reinforcement tend to last longer after they are no longer being reinforced at all than do behaviors learned through continuous reinforcement. </a:t>
            </a:r>
          </a:p>
        </p:txBody>
      </p:sp>
    </p:spTree>
    <p:extLst>
      <p:ext uri="{BB962C8B-B14F-4D97-AF65-F5344CB8AC3E}">
        <p14:creationId xmlns:p14="http://schemas.microsoft.com/office/powerpoint/2010/main" val="3359902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54C5E-0B49-4808-B6E2-149A6D59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BF92-0D01-4197-B687-4C185011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two basic categories of partial reinforcement schedules. </a:t>
            </a:r>
          </a:p>
          <a:p>
            <a:pPr lvl="1"/>
            <a:r>
              <a:rPr lang="en-US" sz="2800" dirty="0"/>
              <a:t>The first category concerns the amount of time (or interval) that must occur between the reinforcement of a behavior.</a:t>
            </a:r>
          </a:p>
          <a:p>
            <a:pPr lvl="1"/>
            <a:r>
              <a:rPr lang="en-US" sz="2800" dirty="0"/>
              <a:t>The second category concerns the number of correct responses that must be made before reinforcement occurs (the ratio of responses to reinforcement). </a:t>
            </a:r>
          </a:p>
        </p:txBody>
      </p:sp>
    </p:spTree>
    <p:extLst>
      <p:ext uri="{BB962C8B-B14F-4D97-AF65-F5344CB8AC3E}">
        <p14:creationId xmlns:p14="http://schemas.microsoft.com/office/powerpoint/2010/main" val="213364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27DE-3ED4-4746-BC9B-8E083AF4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B4DB8-061A-4327-BF38-146B9DB2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a fixed-interval schedule, a fixed amount of time-say, five minutes-must elapse between reinforcements. </a:t>
            </a:r>
          </a:p>
          <a:p>
            <a:endParaRPr lang="en-US" sz="2800" dirty="0"/>
          </a:p>
          <a:p>
            <a:r>
              <a:rPr lang="en-US" sz="2800" dirty="0"/>
              <a:t>In a variable-interval schedule, varying amounts of time go by between reinforcements.</a:t>
            </a:r>
          </a:p>
        </p:txBody>
      </p:sp>
    </p:spTree>
    <p:extLst>
      <p:ext uri="{BB962C8B-B14F-4D97-AF65-F5344CB8AC3E}">
        <p14:creationId xmlns:p14="http://schemas.microsoft.com/office/powerpoint/2010/main" val="314276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4935-C3C0-4586-8A83-4006F424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EE72C-7CB3-4CEF-ABAD-D25E3A9CD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</a:t>
            </a:r>
            <a:r>
              <a:rPr lang="en-US" sz="3200" b="1" u="sng" dirty="0"/>
              <a:t>operant conditioning, </a:t>
            </a:r>
            <a:r>
              <a:rPr lang="en-US" sz="3200" dirty="0"/>
              <a:t>people and animals learn to do certain things- and not to do others- because of the results of what they do (They learn from the consequences of their actions). </a:t>
            </a:r>
          </a:p>
        </p:txBody>
      </p:sp>
    </p:spTree>
    <p:extLst>
      <p:ext uri="{BB962C8B-B14F-4D97-AF65-F5344CB8AC3E}">
        <p14:creationId xmlns:p14="http://schemas.microsoft.com/office/powerpoint/2010/main" val="3567326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3230-B5A1-4C65-8386-E81E6BAB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schedules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189F-3DD8-436A-AFD8-4421A4A82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a desired response is reinforced every time the response occurs, there is a one-to-one ratio (1:1). </a:t>
            </a:r>
          </a:p>
          <a:p>
            <a:r>
              <a:rPr lang="en-US" sz="2800" dirty="0"/>
              <a:t>If a response must occur five times before being reinforced, the ratio is 5:1. </a:t>
            </a:r>
          </a:p>
        </p:txBody>
      </p:sp>
    </p:spTree>
    <p:extLst>
      <p:ext uri="{BB962C8B-B14F-4D97-AF65-F5344CB8AC3E}">
        <p14:creationId xmlns:p14="http://schemas.microsoft.com/office/powerpoint/2010/main" val="791395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0951-C5D5-4B88-91F8-98CFC681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Extinction in Operant Conditioning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03BB8-E46E-4BD5-8944-CA78144FD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operant conditioning, the extinction of a learned response results from repeated performance of the response without reinforcement. </a:t>
            </a:r>
          </a:p>
        </p:txBody>
      </p:sp>
    </p:spTree>
    <p:extLst>
      <p:ext uri="{BB962C8B-B14F-4D97-AF65-F5344CB8AC3E}">
        <p14:creationId xmlns:p14="http://schemas.microsoft.com/office/powerpoint/2010/main" val="1258113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2467-6140-4D41-AB04-5F8A7D72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operant Conditioning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D110-E6C6-4CA0-9C02-22CED212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specific applications of operant conditioning in education include shaping, programmed learning, and classroom discipline. </a:t>
            </a:r>
          </a:p>
        </p:txBody>
      </p:sp>
    </p:spTree>
    <p:extLst>
      <p:ext uri="{BB962C8B-B14F-4D97-AF65-F5344CB8AC3E}">
        <p14:creationId xmlns:p14="http://schemas.microsoft.com/office/powerpoint/2010/main" val="3499609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15222-D709-4EAE-A475-32EC06E7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35934-6988-496B-B87E-E7706A4B2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best way to teach a task is to break it up into parts and teach each part separately. </a:t>
            </a:r>
          </a:p>
          <a:p>
            <a:endParaRPr lang="en-US" sz="3600" b="1" u="sng" dirty="0"/>
          </a:p>
          <a:p>
            <a:r>
              <a:rPr lang="en-US" sz="3600" b="1" u="sng" dirty="0"/>
              <a:t>Shaping </a:t>
            </a:r>
            <a:r>
              <a:rPr lang="en-US" sz="3600" dirty="0"/>
              <a:t>is a way of teaching complex behaviors in which one first reinforces small steps in the right direction. </a:t>
            </a:r>
          </a:p>
        </p:txBody>
      </p:sp>
    </p:spTree>
    <p:extLst>
      <p:ext uri="{BB962C8B-B14F-4D97-AF65-F5344CB8AC3E}">
        <p14:creationId xmlns:p14="http://schemas.microsoft.com/office/powerpoint/2010/main" val="849647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37172-E2AE-4035-9019-E274A4E8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Programmed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2524-0911-4E15-922C-58D72CB16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Programmed learning assumes that any task, no matter how complex, can be broken down into small steps. </a:t>
            </a:r>
          </a:p>
          <a:p>
            <a:r>
              <a:rPr lang="en-US" sz="3200" dirty="0"/>
              <a:t>Each step can be shaped individually and combined to form the more complicated whole. </a:t>
            </a:r>
          </a:p>
          <a:p>
            <a:endParaRPr lang="en-US" sz="3200" dirty="0"/>
          </a:p>
          <a:p>
            <a:r>
              <a:rPr lang="en-US" sz="3200" dirty="0"/>
              <a:t>Programmed learning does not punish students for making errors. Instead it reinforces correct responses. </a:t>
            </a:r>
          </a:p>
        </p:txBody>
      </p:sp>
    </p:spTree>
    <p:extLst>
      <p:ext uri="{BB962C8B-B14F-4D97-AF65-F5344CB8AC3E}">
        <p14:creationId xmlns:p14="http://schemas.microsoft.com/office/powerpoint/2010/main" val="2085752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437-8777-4EDB-9BEC-B6B3FD6D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Discipline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549F8-AD9E-45B9-87F4-430B186B5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Teachers are taught to pay attention to students when they are behaving appropriately and to ignore their misbehavior as long as the misbehavior is not harmful to themselves or others. </a:t>
            </a:r>
          </a:p>
          <a:p>
            <a:endParaRPr lang="en-US" sz="2800" dirty="0"/>
          </a:p>
          <a:p>
            <a:r>
              <a:rPr lang="en-US" sz="2800" dirty="0"/>
              <a:t>If misbehavior is ignored, or unreinforced, it </a:t>
            </a:r>
            <a:r>
              <a:rPr lang="en-US" sz="2800" b="1" u="sng" dirty="0"/>
              <a:t>should</a:t>
            </a:r>
            <a:r>
              <a:rPr lang="en-US" sz="2800" dirty="0"/>
              <a:t> become extinct.</a:t>
            </a:r>
          </a:p>
        </p:txBody>
      </p:sp>
    </p:spTree>
    <p:extLst>
      <p:ext uri="{BB962C8B-B14F-4D97-AF65-F5344CB8AC3E}">
        <p14:creationId xmlns:p14="http://schemas.microsoft.com/office/powerpoint/2010/main" val="323060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9CDD-B51E-4B2E-A38E-5DE2BD83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8906-1223-46D3-8A0B-40392DC1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operant conditioning, however, voluntary responses-  behaviors that people and animals have more control over, such as studying, are conditioned. </a:t>
            </a:r>
          </a:p>
        </p:txBody>
      </p:sp>
    </p:spTree>
    <p:extLst>
      <p:ext uri="{BB962C8B-B14F-4D97-AF65-F5344CB8AC3E}">
        <p14:creationId xmlns:p14="http://schemas.microsoft.com/office/powerpoint/2010/main" val="73911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41B9A-C023-43AC-8B70-2989AB7B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B.F. Skinner’s Idea for the birds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4252B-C179-489D-BF33-528BA364D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Project Pigeon</a:t>
            </a:r>
          </a:p>
          <a:p>
            <a:pPr lvl="1"/>
            <a:r>
              <a:rPr lang="en-US" sz="2400" dirty="0"/>
              <a:t>During World War II, Skinner proposed training pigeons to guide missiles to targets. </a:t>
            </a:r>
          </a:p>
          <a:p>
            <a:pPr lvl="1"/>
            <a:r>
              <a:rPr lang="en-US" sz="2400" dirty="0"/>
              <a:t>The pigeons would be given food pellets for pecking at targets on a screen.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Once they had learned to peck at the targets, the pigeons would be placed in missiles. </a:t>
            </a:r>
          </a:p>
          <a:p>
            <a:pPr lvl="1"/>
            <a:r>
              <a:rPr lang="en-US" sz="2400" dirty="0"/>
              <a:t>Pecking at similar targets on a screen in the missile would adjust the missiles' flight path to hit a real target. </a:t>
            </a:r>
          </a:p>
        </p:txBody>
      </p:sp>
    </p:spTree>
    <p:extLst>
      <p:ext uri="{BB962C8B-B14F-4D97-AF65-F5344CB8AC3E}">
        <p14:creationId xmlns:p14="http://schemas.microsoft.com/office/powerpoint/2010/main" val="322673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BA91-22AF-406B-9FED-99BDCDC8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FDD48-6FEE-4B09-9167-802D10C04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Project pigeon was scrapped, but the project is an example of operant conditioning. </a:t>
            </a:r>
          </a:p>
        </p:txBody>
      </p:sp>
    </p:spTree>
    <p:extLst>
      <p:ext uri="{BB962C8B-B14F-4D97-AF65-F5344CB8AC3E}">
        <p14:creationId xmlns:p14="http://schemas.microsoft.com/office/powerpoint/2010/main" val="1840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9D45-96C9-4292-ACC0-3A087BD8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42C2-7F1B-4F7F-98C3-4A4CF7E0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Skinner Box</a:t>
            </a:r>
          </a:p>
          <a:p>
            <a:pPr lvl="1"/>
            <a:r>
              <a:rPr lang="en-US" sz="2800" dirty="0"/>
              <a:t>A rat in a skinner box was deprived of food. </a:t>
            </a:r>
          </a:p>
          <a:p>
            <a:pPr lvl="1"/>
            <a:r>
              <a:rPr lang="en-US" sz="2800" dirty="0"/>
              <a:t>The box was designed so that when a lever inside was pressed, some food pellets would drop into the box .</a:t>
            </a:r>
          </a:p>
          <a:p>
            <a:pPr lvl="1"/>
            <a:r>
              <a:rPr lang="en-US" sz="2800" dirty="0"/>
              <a:t>It rat soon learns that pressing the lever would make food appear. </a:t>
            </a:r>
          </a:p>
        </p:txBody>
      </p:sp>
    </p:spTree>
    <p:extLst>
      <p:ext uri="{BB962C8B-B14F-4D97-AF65-F5344CB8AC3E}">
        <p14:creationId xmlns:p14="http://schemas.microsoft.com/office/powerpoint/2010/main" val="325584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C0F1-EA1F-41B0-89EC-92A97D65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reinforcement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9E8BF-3CB9-4350-9244-8F2930166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stimulus that encourages a behavior to occur again is called a reinforcer. </a:t>
            </a:r>
          </a:p>
          <a:p>
            <a:r>
              <a:rPr lang="en-US" sz="2800" dirty="0"/>
              <a:t>Reinforcers can be primary or secondary.</a:t>
            </a:r>
          </a:p>
          <a:p>
            <a:r>
              <a:rPr lang="en-US" sz="2800" dirty="0"/>
              <a:t>They can also be positive or negative. </a:t>
            </a:r>
          </a:p>
        </p:txBody>
      </p:sp>
    </p:spTree>
    <p:extLst>
      <p:ext uri="{BB962C8B-B14F-4D97-AF65-F5344CB8AC3E}">
        <p14:creationId xmlns:p14="http://schemas.microsoft.com/office/powerpoint/2010/main" val="179051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7B96-900B-49B7-8EF1-F1E7080C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Secondary 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3834D-35B5-47A6-8101-1C5D161A7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Reinforcers that function due to the biological makeup of the organism are called primary reinforcers.</a:t>
            </a:r>
          </a:p>
          <a:p>
            <a:pPr lvl="1"/>
            <a:r>
              <a:rPr lang="en-US" sz="3200" dirty="0"/>
              <a:t>Food, water, and adequate warmth are all primary reinforcers. </a:t>
            </a:r>
          </a:p>
        </p:txBody>
      </p:sp>
    </p:spTree>
    <p:extLst>
      <p:ext uri="{BB962C8B-B14F-4D97-AF65-F5344CB8AC3E}">
        <p14:creationId xmlns:p14="http://schemas.microsoft.com/office/powerpoint/2010/main" val="212025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4403-BCC8-493C-8AA7-F5F586F6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E314D-4B1A-41B3-849D-6D0E34E7D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value of secondary reinforcers, however, must be learned. </a:t>
            </a:r>
          </a:p>
          <a:p>
            <a:r>
              <a:rPr lang="en-US" sz="2400" dirty="0"/>
              <a:t>Secondary reinforcers initially acquire their value through being paired with established reinforcers. </a:t>
            </a:r>
          </a:p>
          <a:p>
            <a:pPr lvl="1"/>
            <a:r>
              <a:rPr lang="en-US" sz="2400" dirty="0"/>
              <a:t>Money, attention, and social approval are all usually secondary reinforcers. </a:t>
            </a:r>
          </a:p>
          <a:p>
            <a:pPr lvl="1"/>
            <a:r>
              <a:rPr lang="en-US" sz="2400" dirty="0"/>
              <a:t>Money is a secondary reinforcer because we have learned that it may be exchanged for primary reinforcers such as food and shelter. </a:t>
            </a:r>
          </a:p>
        </p:txBody>
      </p:sp>
    </p:spTree>
    <p:extLst>
      <p:ext uri="{BB962C8B-B14F-4D97-AF65-F5344CB8AC3E}">
        <p14:creationId xmlns:p14="http://schemas.microsoft.com/office/powerpoint/2010/main" val="3633166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838</TotalTime>
  <Words>1021</Words>
  <Application>Microsoft Office PowerPoint</Application>
  <PresentationFormat>Widescreen</PresentationFormat>
  <Paragraphs>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Celestial</vt:lpstr>
      <vt:lpstr>Chapter 6 Section 2: Operant Conditioning </vt:lpstr>
      <vt:lpstr>PowerPoint Presentation</vt:lpstr>
      <vt:lpstr>PowerPoint Presentation</vt:lpstr>
      <vt:lpstr>B.F. Skinner’s Idea for the birds </vt:lpstr>
      <vt:lpstr>PowerPoint Presentation</vt:lpstr>
      <vt:lpstr>Reinforcement </vt:lpstr>
      <vt:lpstr>Types of reinforcement </vt:lpstr>
      <vt:lpstr>Primary and Secondary Sources </vt:lpstr>
      <vt:lpstr>PowerPoint Presentation</vt:lpstr>
      <vt:lpstr>Positive and Negative reinforcers </vt:lpstr>
      <vt:lpstr>PowerPoint Presentation</vt:lpstr>
      <vt:lpstr>Rewards and Punishments </vt:lpstr>
      <vt:lpstr>PowerPoint Presentation</vt:lpstr>
      <vt:lpstr>PowerPoint Presentation</vt:lpstr>
      <vt:lpstr>Schedules of Reinforcement </vt:lpstr>
      <vt:lpstr>Continuous and partial Reinforcement </vt:lpstr>
      <vt:lpstr>PowerPoint Presentation</vt:lpstr>
      <vt:lpstr>PowerPoint Presentation</vt:lpstr>
      <vt:lpstr>Interval Schedules </vt:lpstr>
      <vt:lpstr>Ratio schedules </vt:lpstr>
      <vt:lpstr>Extinction in Operant Conditioning </vt:lpstr>
      <vt:lpstr>Applications of operant Conditioning </vt:lpstr>
      <vt:lpstr>Shaping </vt:lpstr>
      <vt:lpstr>Programmed Learning </vt:lpstr>
      <vt:lpstr>Classroom Discipline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Section 2: Operant Conditioning </dc:title>
  <dc:creator>Tyler Moudry</dc:creator>
  <cp:lastModifiedBy>Tyler Moudry</cp:lastModifiedBy>
  <cp:revision>11</cp:revision>
  <dcterms:created xsi:type="dcterms:W3CDTF">2019-01-22T20:22:52Z</dcterms:created>
  <dcterms:modified xsi:type="dcterms:W3CDTF">2019-01-23T10:21:26Z</dcterms:modified>
</cp:coreProperties>
</file>