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Title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62399" y="1964267"/>
            <a:ext cx="7197726" cy="2421464"/>
          </a:xfrm>
        </p:spPr>
        <p:txBody>
          <a:bodyPr anchor="b">
            <a:normAutofit/>
          </a:bodyPr>
          <a:lstStyle>
            <a:lvl1pPr algn="r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62399" y="4385732"/>
            <a:ext cx="7197726" cy="1405467"/>
          </a:xfrm>
        </p:spPr>
        <p:txBody>
          <a:bodyPr anchor="t">
            <a:normAutofit/>
          </a:bodyPr>
          <a:lstStyle>
            <a:lvl1pPr marL="0" indent="0" algn="r">
              <a:buNone/>
              <a:defRPr sz="1800" cap="all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32558" y="5870575"/>
            <a:ext cx="1600200" cy="377825"/>
          </a:xfrm>
        </p:spPr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962399" y="5870575"/>
            <a:ext cx="4893958" cy="3778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608958" y="5870575"/>
            <a:ext cx="551167" cy="3778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732865"/>
            <a:ext cx="1013142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371600" y="932112"/>
            <a:ext cx="8759827" cy="3164976"/>
          </a:xfrm>
          <a:prstGeom prst="roundRect">
            <a:avLst>
              <a:gd name="adj" fmla="val 43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299603"/>
            <a:ext cx="10131427" cy="49371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3124199"/>
          </a:xfrm>
        </p:spPr>
        <p:txBody>
          <a:bodyPr anchor="ctr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097875" y="3352800"/>
            <a:ext cx="9339184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7465" y="4343400"/>
            <a:ext cx="10152367" cy="1447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2" y="3308581"/>
            <a:ext cx="10131425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4777381"/>
            <a:ext cx="10131426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13" name="TextBox 12"/>
          <p:cNvSpPr txBox="1"/>
          <p:nvPr/>
        </p:nvSpPr>
        <p:spPr>
          <a:xfrm>
            <a:off x="10237867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488275" y="823337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992267" y="609601"/>
            <a:ext cx="9550399" cy="2743199"/>
          </a:xfrm>
        </p:spPr>
        <p:txBody>
          <a:bodyPr anchor="ctr">
            <a:normAutofit/>
          </a:bodyPr>
          <a:lstStyle>
            <a:lvl1pPr algn="l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0" y="3886200"/>
            <a:ext cx="10135436" cy="8890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5200"/>
            <a:ext cx="10135436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1" y="609601"/>
            <a:ext cx="10131427" cy="2743199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5801" y="3505200"/>
            <a:ext cx="10131428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800" b="0" cap="none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4343400"/>
            <a:ext cx="10131428" cy="14478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8675" y="609599"/>
            <a:ext cx="2158552" cy="5181601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7832116" cy="5181600"/>
          </a:xfrm>
        </p:spPr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308581"/>
            <a:ext cx="10131427" cy="1468800"/>
          </a:xfrm>
        </p:spPr>
        <p:txBody>
          <a:bodyPr anchor="b"/>
          <a:lstStyle>
            <a:lvl1pPr algn="l">
              <a:defRPr sz="40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799" y="4777381"/>
            <a:ext cx="1013142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 cap="all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2" y="2142067"/>
            <a:ext cx="4995334" cy="3649134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21895" y="2142067"/>
            <a:ext cx="4995332" cy="3649133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3670" y="2218267"/>
            <a:ext cx="470905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1" y="2870201"/>
            <a:ext cx="4996923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96003" y="2226734"/>
            <a:ext cx="4722813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23483" y="2870201"/>
            <a:ext cx="4995334" cy="292099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074333"/>
            <a:ext cx="3680885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48201" y="609601"/>
            <a:ext cx="6169026" cy="5181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445933"/>
            <a:ext cx="3680885" cy="1828800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elestia-R1---OverlayContentH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600200"/>
            <a:ext cx="6164653" cy="13716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536253" y="914400"/>
            <a:ext cx="3280974" cy="4572000"/>
          </a:xfrm>
          <a:prstGeom prst="roundRect">
            <a:avLst>
              <a:gd name="adj" fmla="val 4280"/>
            </a:avLst>
          </a:prstGeom>
          <a:ln w="50800" cap="sq" cmpd="dbl">
            <a:gradFill flip="none" rotWithShape="1">
              <a:gsLst>
                <a:gs pos="0">
                  <a:srgbClr val="FFFFFF"/>
                </a:gs>
                <a:gs pos="100000">
                  <a:schemeClr val="tx1">
                    <a:alpha val="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miter lim="800000"/>
          </a:ln>
          <a:effectLst>
            <a:outerShdw blurRad="254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2971800"/>
            <a:ext cx="6164653" cy="1828800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5801" y="609600"/>
            <a:ext cx="10131425" cy="14562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1" y="2142067"/>
            <a:ext cx="10131425" cy="364913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89660" y="5870575"/>
            <a:ext cx="1600200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B61BEF0D-F0BB-DE4B-95CE-6DB70DBA9567}" type="datetimeFigureOut">
              <a:rPr lang="en-US" dirty="0"/>
              <a:pPr/>
              <a:t>1/22/2019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5870575"/>
            <a:ext cx="7827659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66060" y="5870575"/>
            <a:ext cx="551167" cy="3778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7" r:id="rId10"/>
    <p:sldLayoutId id="2147483663" r:id="rId11"/>
    <p:sldLayoutId id="2147483664" r:id="rId12"/>
    <p:sldLayoutId id="2147483665" r:id="rId13"/>
    <p:sldLayoutId id="2147483666" r:id="rId14"/>
    <p:sldLayoutId id="2147483667" r:id="rId15"/>
    <p:sldLayoutId id="2147483658" r:id="rId16"/>
    <p:sldLayoutId id="2147483659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8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6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4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0"/>
        </a:spcBef>
        <a:spcAft>
          <a:spcPts val="1000"/>
        </a:spcAft>
        <a:buClr>
          <a:schemeClr val="tx1"/>
        </a:buClr>
        <a:buSzPct val="100000"/>
        <a:buFont typeface="Arial"/>
        <a:buChar char="•"/>
        <a:defRPr sz="1200" kern="1200" cap="none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CF9259-6337-48EE-A86B-FAADB2BD460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Psychology </a:t>
            </a:r>
            <a:br>
              <a:rPr lang="en-US" dirty="0"/>
            </a:br>
            <a:r>
              <a:rPr lang="en-US" dirty="0"/>
              <a:t>Chapter 6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D4F942-5745-4F03-BDE6-85209AFF2FF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Section 1: Learning </a:t>
            </a:r>
          </a:p>
        </p:txBody>
      </p:sp>
    </p:spTree>
    <p:extLst>
      <p:ext uri="{BB962C8B-B14F-4D97-AF65-F5344CB8AC3E}">
        <p14:creationId xmlns:p14="http://schemas.microsoft.com/office/powerpoint/2010/main" val="50863865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5D574D-4CC5-40C4-A264-D87E7BC59E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0DB9C2-ED80-40B4-9FB4-235E7CC0185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That automatic response, in turn, is called an </a:t>
            </a:r>
            <a:r>
              <a:rPr lang="en-US" sz="2800" b="1" u="sng" dirty="0"/>
              <a:t>unconditioned response</a:t>
            </a:r>
            <a:r>
              <a:rPr lang="en-US" sz="2800" dirty="0"/>
              <a:t>. </a:t>
            </a:r>
          </a:p>
          <a:p>
            <a:r>
              <a:rPr lang="en-US" sz="2800" dirty="0"/>
              <a:t>Salivation in response to the meat was an unconditioned response. </a:t>
            </a:r>
          </a:p>
        </p:txBody>
      </p:sp>
    </p:spTree>
    <p:extLst>
      <p:ext uri="{BB962C8B-B14F-4D97-AF65-F5344CB8AC3E}">
        <p14:creationId xmlns:p14="http://schemas.microsoft.com/office/powerpoint/2010/main" val="137952039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B4E7637-B102-4AE3-BCE7-2EE119022B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BE10EAE-7101-47CF-984C-00E82C9B3AA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The dog’s salivation in response to the bell was a </a:t>
            </a:r>
            <a:r>
              <a:rPr lang="en-US" sz="3200" b="1" u="sng" dirty="0"/>
              <a:t>conditioned response- </a:t>
            </a:r>
            <a:r>
              <a:rPr lang="en-US" sz="3200" dirty="0"/>
              <a:t>a learned response to a stimulus that was previously neutral, or meaningless. </a:t>
            </a:r>
          </a:p>
        </p:txBody>
      </p:sp>
    </p:spTree>
    <p:extLst>
      <p:ext uri="{BB962C8B-B14F-4D97-AF65-F5344CB8AC3E}">
        <p14:creationId xmlns:p14="http://schemas.microsoft.com/office/powerpoint/2010/main" val="35141854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0F175D8-B311-4354-A574-4F0EA4B94B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81E02F4-0060-4529-A5B6-4D8DD25917B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Through repeated association with meat, however, the bell became a learned stimulus, or a </a:t>
            </a:r>
            <a:r>
              <a:rPr lang="en-US" sz="2800" b="1" u="sng" dirty="0"/>
              <a:t>conditioned stimulus, </a:t>
            </a:r>
            <a:r>
              <a:rPr lang="en-US" sz="2800" dirty="0"/>
              <a:t>for the response of salivation. </a:t>
            </a:r>
          </a:p>
        </p:txBody>
      </p:sp>
    </p:spTree>
    <p:extLst>
      <p:ext uri="{BB962C8B-B14F-4D97-AF65-F5344CB8AC3E}">
        <p14:creationId xmlns:p14="http://schemas.microsoft.com/office/powerpoint/2010/main" val="413586675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83EB5-22E8-45DE-B0D4-F881A26E3AB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Adapting to the environment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17BDA64-54D5-4BE6-948F-AFFAEEB917C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sz="4000" dirty="0"/>
              <a:t>One form of classical conditioning that be particularly useful to people is called taste aversion. </a:t>
            </a:r>
          </a:p>
          <a:p>
            <a:r>
              <a:rPr lang="en-US" sz="4000" dirty="0"/>
              <a:t>A </a:t>
            </a:r>
            <a:r>
              <a:rPr lang="en-US" sz="4000" b="1" i="1" u="sng" dirty="0"/>
              <a:t>taste aversion </a:t>
            </a:r>
            <a:r>
              <a:rPr lang="en-US" sz="4000" dirty="0"/>
              <a:t>is a learned avoidance of a particular food. </a:t>
            </a:r>
          </a:p>
          <a:p>
            <a:endParaRPr lang="en-US" sz="4000" dirty="0"/>
          </a:p>
          <a:p>
            <a:r>
              <a:rPr lang="en-US" sz="4000" dirty="0"/>
              <a:t>If you ate spoiled food and became ill, you most likely stayed away from that type of food.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03625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75C666C-99E4-446D-994E-3494DC89677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E4B9A8F-62B9-4AF0-BEFA-9E971F4CD6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Often when foods make us ill, it is because they are unhealthy, even poisonous. </a:t>
            </a:r>
          </a:p>
          <a:p>
            <a:r>
              <a:rPr lang="en-US" sz="2800" dirty="0"/>
              <a:t>A taste aversion helps us avoid these foods by keeping us away from them. </a:t>
            </a:r>
          </a:p>
        </p:txBody>
      </p:sp>
    </p:spTree>
    <p:extLst>
      <p:ext uri="{BB962C8B-B14F-4D97-AF65-F5344CB8AC3E}">
        <p14:creationId xmlns:p14="http://schemas.microsoft.com/office/powerpoint/2010/main" val="127255662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D5DDDA-1EF0-4E49-BDB5-FEDDD38DB8C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76990E-AA66-49A6-944F-5A7B055CF71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It is useful for people and animals to develop taste aversions readily. </a:t>
            </a:r>
          </a:p>
          <a:p>
            <a:r>
              <a:rPr lang="en-US" sz="2800" dirty="0"/>
              <a:t>With other examples of classical conditioning, an association must be made several times before the conditioned response occurs </a:t>
            </a:r>
          </a:p>
        </p:txBody>
      </p:sp>
    </p:spTree>
    <p:extLst>
      <p:ext uri="{BB962C8B-B14F-4D97-AF65-F5344CB8AC3E}">
        <p14:creationId xmlns:p14="http://schemas.microsoft.com/office/powerpoint/2010/main" val="225762099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CF8673-814B-4520-9BA4-186AB8464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Extinction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1F500-0BE2-4F25-AB85-712581E78C5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Classical conditioning helps people and animals adapt to their environments. </a:t>
            </a:r>
          </a:p>
          <a:p>
            <a:r>
              <a:rPr lang="en-US" sz="3600" dirty="0"/>
              <a:t>Times can change, and what once was dangerous may no longer be so.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96953687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3C643-9E54-4C84-B481-C490D066CB0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A6E16D-6EF3-4512-949E-5D719B6299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When a conditioned stimulus (such as the scent of an animal or a car alarm) is no longer followed by an unconditioned stimulus (a dangerous animal, the car being broken into), it will eventually lose its ability to bring about a conditioned response.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857184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9AA587-A32A-4BC8-AAB8-FD6083DF4D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AEC7774-99D8-488B-997C-F28C8E5D966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In classical conditioning, this is called extinction. </a:t>
            </a:r>
          </a:p>
          <a:p>
            <a:r>
              <a:rPr lang="en-US" sz="2800" dirty="0"/>
              <a:t>Extinction occurs when the conditioned stimulus is disconnected from the unconditioned. </a:t>
            </a:r>
          </a:p>
          <a:p>
            <a:endParaRPr lang="en-US" sz="2800" dirty="0"/>
          </a:p>
          <a:p>
            <a:r>
              <a:rPr lang="en-US" sz="2800" dirty="0"/>
              <a:t>Eventually in Pavlov’s experiment, the conditioned response of salivating at the sound of the bell had been extinguished. </a:t>
            </a:r>
          </a:p>
        </p:txBody>
      </p:sp>
    </p:spTree>
    <p:extLst>
      <p:ext uri="{BB962C8B-B14F-4D97-AF65-F5344CB8AC3E}">
        <p14:creationId xmlns:p14="http://schemas.microsoft.com/office/powerpoint/2010/main" val="3697334229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800B7B-8CC4-4BC9-9027-7B0501C22B9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Spontaneous Recovery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38E6B-F92A-4509-A897-A03F1BFD1E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An extinguished response is not necessarily gone forever. </a:t>
            </a:r>
          </a:p>
          <a:p>
            <a:r>
              <a:rPr lang="en-US" sz="3200" b="1" u="sng" dirty="0"/>
              <a:t>Spontaneous recovery</a:t>
            </a:r>
            <a:r>
              <a:rPr lang="en-US" sz="3200" dirty="0"/>
              <a:t>, organisms sometimes display responses that were extinguished earlier. </a:t>
            </a:r>
          </a:p>
        </p:txBody>
      </p:sp>
    </p:spTree>
    <p:extLst>
      <p:ext uri="{BB962C8B-B14F-4D97-AF65-F5344CB8AC3E}">
        <p14:creationId xmlns:p14="http://schemas.microsoft.com/office/powerpoint/2010/main" val="9484129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F886B0-2351-4157-A093-A18E5E2421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Classical Conditioning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D30C2-5E9F-4349-B181-82D54A0999C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b="1" u="sng" dirty="0"/>
              <a:t>Stimulus-</a:t>
            </a:r>
            <a:r>
              <a:rPr lang="en-US" sz="4000" dirty="0"/>
              <a:t> something that produces a reaction, or a response. </a:t>
            </a:r>
          </a:p>
        </p:txBody>
      </p:sp>
    </p:spTree>
    <p:extLst>
      <p:ext uri="{BB962C8B-B14F-4D97-AF65-F5344CB8AC3E}">
        <p14:creationId xmlns:p14="http://schemas.microsoft.com/office/powerpoint/2010/main" val="509194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8B5428-A6D2-47B8-94AD-0DCE58BC5F4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Generalization and Discrimination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6F7CCA2-76E9-4194-B969-516C8B368A8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i="1" u="sng" dirty="0"/>
              <a:t>Generalization </a:t>
            </a:r>
            <a:r>
              <a:rPr lang="en-US" sz="3200" dirty="0"/>
              <a:t>is the act of responding in the same ways to stimuli that seem to be similar, even if the stimuli are not identical. </a:t>
            </a:r>
          </a:p>
        </p:txBody>
      </p:sp>
    </p:spTree>
    <p:extLst>
      <p:ext uri="{BB962C8B-B14F-4D97-AF65-F5344CB8AC3E}">
        <p14:creationId xmlns:p14="http://schemas.microsoft.com/office/powerpoint/2010/main" val="1607319234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8DB9F90-656A-4197-B5D9-DC3C15E9BD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9254B6-4852-4DB5-AEE0-DC55716272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Pavlov also showed dogs a circle to associate with meat. </a:t>
            </a:r>
          </a:p>
          <a:p>
            <a:r>
              <a:rPr lang="en-US" sz="2800" dirty="0"/>
              <a:t>The dog’s weaker response to figures that looked less like a circle was an example of discrimination. </a:t>
            </a:r>
          </a:p>
          <a:p>
            <a:endParaRPr lang="en-US" sz="2800" b="1" u="sng" dirty="0"/>
          </a:p>
          <a:p>
            <a:r>
              <a:rPr lang="en-US" sz="2800" b="1" u="sng" dirty="0"/>
              <a:t>Discrimination- </a:t>
            </a:r>
            <a:r>
              <a:rPr lang="en-US" sz="2800" dirty="0"/>
              <a:t>the act of responding differently to stimuli that are not similar to each other. </a:t>
            </a:r>
          </a:p>
        </p:txBody>
      </p:sp>
    </p:spTree>
    <p:extLst>
      <p:ext uri="{BB962C8B-B14F-4D97-AF65-F5344CB8AC3E}">
        <p14:creationId xmlns:p14="http://schemas.microsoft.com/office/powerpoint/2010/main" val="350404381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9BAAF2-BBC8-47BC-BC6C-4D8C913132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Applications of Classical Conditioning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80AB25-1956-4276-AE59-3F72D4524D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Classical conditioning </a:t>
            </a:r>
            <a:r>
              <a:rPr lang="en-US" sz="3600" dirty="0"/>
              <a:t>is the means by which stimuli come to serve as signals for other stimuli.</a:t>
            </a:r>
          </a:p>
          <a:p>
            <a:pPr marL="0" indent="0">
              <a:buNone/>
            </a:pPr>
            <a:r>
              <a:rPr lang="en-US" sz="3600" dirty="0"/>
              <a:t> </a:t>
            </a:r>
          </a:p>
          <a:p>
            <a:r>
              <a:rPr lang="en-US" sz="3600" dirty="0"/>
              <a:t>Classical conditioning can help people overcome their fears of various objects and situations. </a:t>
            </a:r>
          </a:p>
        </p:txBody>
      </p:sp>
    </p:spTree>
    <p:extLst>
      <p:ext uri="{BB962C8B-B14F-4D97-AF65-F5344CB8AC3E}">
        <p14:creationId xmlns:p14="http://schemas.microsoft.com/office/powerpoint/2010/main" val="2226655122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E4AAD-65BC-40AF-9127-0E395364DF0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9369CC-0334-4587-B88D-4D4305134B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200" dirty="0"/>
              <a:t>Many fears –such as the fear of heights, of snakes, and of speaking in front of the class- are out of proportion to the harm that could happen. 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1397055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A96E30-F26F-48E7-AD9A-5F1C0C84EB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05061-AF28-495F-8944-A004C90F1D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u="sng" dirty="0"/>
              <a:t>Flooding-</a:t>
            </a:r>
            <a:r>
              <a:rPr lang="en-US" sz="3600" dirty="0"/>
              <a:t> a person is exposed to the harmless stimulus until fear responses to that stimulus are extinguished. </a:t>
            </a:r>
          </a:p>
        </p:txBody>
      </p:sp>
    </p:spTree>
    <p:extLst>
      <p:ext uri="{BB962C8B-B14F-4D97-AF65-F5344CB8AC3E}">
        <p14:creationId xmlns:p14="http://schemas.microsoft.com/office/powerpoint/2010/main" val="944366526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AB2AE87-63F7-4520-B058-00D4FA3F08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B3D69F-5C54-450D-8C7E-7CEEC7B10AA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b="1" u="sng" dirty="0"/>
              <a:t>Systematic Desensitization </a:t>
            </a:r>
            <a:r>
              <a:rPr lang="en-US" sz="3200" dirty="0"/>
              <a:t>– people are taught relaxation techniques. </a:t>
            </a:r>
          </a:p>
          <a:p>
            <a:r>
              <a:rPr lang="en-US" sz="3200" dirty="0"/>
              <a:t>Then they are exposed gradually to whatever stimulus they fear while they remain relaxed. </a:t>
            </a:r>
          </a:p>
        </p:txBody>
      </p:sp>
    </p:spTree>
    <p:extLst>
      <p:ext uri="{BB962C8B-B14F-4D97-AF65-F5344CB8AC3E}">
        <p14:creationId xmlns:p14="http://schemas.microsoft.com/office/powerpoint/2010/main" val="189936927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C3E2521-A6F3-4352-A437-B0B537815A4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Counterconditioning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E5B7D6-5D3A-4358-9C17-D0C59C60766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Can cookies help children overcome their fears? </a:t>
            </a:r>
          </a:p>
          <a:p>
            <a:pPr marL="0" indent="0">
              <a:buNone/>
            </a:pPr>
            <a:endParaRPr lang="en-US" sz="2800" dirty="0"/>
          </a:p>
          <a:p>
            <a:r>
              <a:rPr lang="en-US" sz="2800" dirty="0"/>
              <a:t>In counterconditioning, a pleasant stimulus is paired repeatedly with a fearful one, counteracting the fear. </a:t>
            </a:r>
          </a:p>
        </p:txBody>
      </p:sp>
    </p:spTree>
    <p:extLst>
      <p:ext uri="{BB962C8B-B14F-4D97-AF65-F5344CB8AC3E}">
        <p14:creationId xmlns:p14="http://schemas.microsoft.com/office/powerpoint/2010/main" val="1075950566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1F621A-4D92-4DD6-A052-3F30CA4F87E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Bell-and-Pad method for bed wetting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2757E6D-E929-40D5-9EA9-C00E6559192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Some children do not respond to sensations of a full bladder when they are asleep. </a:t>
            </a:r>
          </a:p>
          <a:p>
            <a:r>
              <a:rPr lang="en-US" sz="2400" b="1" u="sng" dirty="0"/>
              <a:t>Bell and pad method</a:t>
            </a:r>
          </a:p>
          <a:p>
            <a:pPr lvl="1"/>
            <a:r>
              <a:rPr lang="en-US" sz="2400" dirty="0"/>
              <a:t>Teaches children to wake up in response to bladder tension. </a:t>
            </a:r>
          </a:p>
          <a:p>
            <a:pPr lvl="1"/>
            <a:r>
              <a:rPr lang="en-US" sz="2400" dirty="0"/>
              <a:t>When the child starts to urinate, the water content of the urine triggers a bell, and the ringing wakes the child up. </a:t>
            </a:r>
          </a:p>
        </p:txBody>
      </p:sp>
    </p:spTree>
    <p:extLst>
      <p:ext uri="{BB962C8B-B14F-4D97-AF65-F5344CB8AC3E}">
        <p14:creationId xmlns:p14="http://schemas.microsoft.com/office/powerpoint/2010/main" val="301152881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2077E6-60CC-4542-BB39-A58B00947D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B395E7-AB52-4FB5-A0A4-94EE3735471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After a couple of weeks using the bell and pad method, most children no longer wet their beds. </a:t>
            </a:r>
          </a:p>
        </p:txBody>
      </p:sp>
    </p:spTree>
    <p:extLst>
      <p:ext uri="{BB962C8B-B14F-4D97-AF65-F5344CB8AC3E}">
        <p14:creationId xmlns:p14="http://schemas.microsoft.com/office/powerpoint/2010/main" val="83672830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3B3313-43B2-4B24-BD05-BE28421E3F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0808FF2-80FE-4E51-AF87-3165517B9F0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3200" dirty="0"/>
              <a:t>If your mouth waters for a certain type of food, you are experiencing the results of </a:t>
            </a:r>
            <a:r>
              <a:rPr lang="en-US" sz="3200" b="1" i="1" u="sng" dirty="0"/>
              <a:t>conditioning</a:t>
            </a:r>
            <a:r>
              <a:rPr lang="en-US" sz="3200" dirty="0"/>
              <a:t>, or learning. </a:t>
            </a:r>
          </a:p>
          <a:p>
            <a:r>
              <a:rPr lang="en-US" sz="3200" dirty="0"/>
              <a:t>Conditioning works through the pairing of different stimuli. </a:t>
            </a:r>
          </a:p>
          <a:p>
            <a:endParaRPr lang="en-US" sz="3200" dirty="0"/>
          </a:p>
          <a:p>
            <a:r>
              <a:rPr lang="en-US" sz="3200" dirty="0"/>
              <a:t>Your reaction demonstrates a type of conditioning known as classical conditioning. </a:t>
            </a:r>
          </a:p>
        </p:txBody>
      </p:sp>
    </p:spTree>
    <p:extLst>
      <p:ext uri="{BB962C8B-B14F-4D97-AF65-F5344CB8AC3E}">
        <p14:creationId xmlns:p14="http://schemas.microsoft.com/office/powerpoint/2010/main" val="19166396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4A36B74-38C6-4D77-8B49-35FF0BA08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3A44D1E-D6A1-480F-88C1-1D3536792B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b="1" i="1" u="sng" dirty="0"/>
              <a:t>Classical conditioning </a:t>
            </a:r>
            <a:r>
              <a:rPr lang="en-US" sz="2800" dirty="0"/>
              <a:t>is a simple form of learning in which one stimulus (in this case food) comes to call forth the response (your mouth watering) usually called forth by another stimulus (the actual food). </a:t>
            </a:r>
          </a:p>
          <a:p>
            <a:endParaRPr lang="en-US" sz="2800" dirty="0"/>
          </a:p>
          <a:p>
            <a:pPr lvl="1"/>
            <a:r>
              <a:rPr lang="en-US" sz="2800" dirty="0"/>
              <a:t>This occurs when the two stimuli have been associated with each other. </a:t>
            </a:r>
          </a:p>
        </p:txBody>
      </p:sp>
    </p:spTree>
    <p:extLst>
      <p:ext uri="{BB962C8B-B14F-4D97-AF65-F5344CB8AC3E}">
        <p14:creationId xmlns:p14="http://schemas.microsoft.com/office/powerpoint/2010/main" val="117677343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307DA-A0C1-4FA0-AFBC-B2EEB988F6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Ivan Pavlov rings a bell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D978D47-FAEA-462C-8179-E981D2A3310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Early research conducted with dogs.</a:t>
            </a:r>
          </a:p>
          <a:p>
            <a:pPr marL="0" indent="0">
              <a:buNone/>
            </a:pPr>
            <a:r>
              <a:rPr lang="en-US" sz="3200" dirty="0"/>
              <a:t> </a:t>
            </a:r>
          </a:p>
          <a:p>
            <a:r>
              <a:rPr lang="en-US" sz="3200" dirty="0"/>
              <a:t>Russian physiologist (an expert in or student of the branch of biology that deals with the normal functions of living organisms and their parts) Ivan Pavlov (1849-1936) discovered that dogs, too, learn to associate one thing with another when food is involved. </a:t>
            </a:r>
          </a:p>
        </p:txBody>
      </p:sp>
    </p:spTree>
    <p:extLst>
      <p:ext uri="{BB962C8B-B14F-4D97-AF65-F5344CB8AC3E}">
        <p14:creationId xmlns:p14="http://schemas.microsoft.com/office/powerpoint/2010/main" val="2756202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E834394-4DEB-4E57-934C-6CBE3ED1469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D5476F-1C4C-439D-8EC7-99D6C8D1E32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Pavlov was studying salivation, or mouthwatering, in dogs.</a:t>
            </a:r>
          </a:p>
          <a:p>
            <a:r>
              <a:rPr lang="en-US" sz="2800" dirty="0"/>
              <a:t>He knew that dogs would salivate if meat was placed on their tongues because saliva aids in the eating and digestion of the meat. </a:t>
            </a:r>
          </a:p>
          <a:p>
            <a:endParaRPr lang="en-US" sz="2800" dirty="0"/>
          </a:p>
          <a:p>
            <a:r>
              <a:rPr lang="en-US" sz="2800" dirty="0"/>
              <a:t>Meat on a dogs tongue is a stimulus for the production of saliva. </a:t>
            </a:r>
          </a:p>
        </p:txBody>
      </p:sp>
    </p:spTree>
    <p:extLst>
      <p:ext uri="{BB962C8B-B14F-4D97-AF65-F5344CB8AC3E}">
        <p14:creationId xmlns:p14="http://schemas.microsoft.com/office/powerpoint/2010/main" val="19061391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988EB5-C91E-4514-9724-506589F7CF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9F06597-AB91-434A-9D80-2A452CA4E0F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Pavlov discovered that the dogs did not always wait until they had received meat to start salivating. </a:t>
            </a:r>
          </a:p>
          <a:p>
            <a:r>
              <a:rPr lang="en-US" sz="2800" dirty="0"/>
              <a:t>The dogs had learned from experience that certain events meant that food was coming. </a:t>
            </a:r>
          </a:p>
        </p:txBody>
      </p:sp>
    </p:spTree>
    <p:extLst>
      <p:ext uri="{BB962C8B-B14F-4D97-AF65-F5344CB8AC3E}">
        <p14:creationId xmlns:p14="http://schemas.microsoft.com/office/powerpoint/2010/main" val="41776344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074E2C3-95B1-49EF-B8C1-D47AFABBBD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3E0790-BF40-4CBC-9865-8846A3488B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The stimulus Pavlov chose was the ringing of a bell. </a:t>
            </a:r>
          </a:p>
          <a:p>
            <a:r>
              <a:rPr lang="en-US" sz="2800" dirty="0"/>
              <a:t>After the bell rang, meat powder was placed on the dog’s tongue. </a:t>
            </a:r>
          </a:p>
          <a:p>
            <a:endParaRPr lang="en-US" sz="2800" dirty="0"/>
          </a:p>
          <a:p>
            <a:r>
              <a:rPr lang="en-US" sz="2800" dirty="0"/>
              <a:t>After several times, Pavlov changed the process. </a:t>
            </a:r>
          </a:p>
          <a:p>
            <a:r>
              <a:rPr lang="en-US" sz="2800" dirty="0"/>
              <a:t>He sounded the bell, but did not give the dog meat powder, but the dog still salivated. </a:t>
            </a:r>
          </a:p>
        </p:txBody>
      </p:sp>
    </p:spTree>
    <p:extLst>
      <p:ext uri="{BB962C8B-B14F-4D97-AF65-F5344CB8AC3E}">
        <p14:creationId xmlns:p14="http://schemas.microsoft.com/office/powerpoint/2010/main" val="253959561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4136BC-9586-471A-9AC4-9487F2409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US, Ur, Cr, and CS: Letters of Learning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44DC2CF-7CFD-4CEF-B5A5-47B656403D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The meat in Pavlov’s research was an example of an </a:t>
            </a:r>
            <a:r>
              <a:rPr lang="en-US" sz="3600" b="1" u="sng" dirty="0"/>
              <a:t>unconditioned stimulus- </a:t>
            </a:r>
            <a:r>
              <a:rPr lang="en-US" sz="3600" dirty="0"/>
              <a:t>a stimulus that causes a response that is automatic, not learned. </a:t>
            </a:r>
          </a:p>
        </p:txBody>
      </p:sp>
    </p:spTree>
    <p:extLst>
      <p:ext uri="{BB962C8B-B14F-4D97-AF65-F5344CB8AC3E}">
        <p14:creationId xmlns:p14="http://schemas.microsoft.com/office/powerpoint/2010/main" val="401108203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elestial">
  <a:themeElements>
    <a:clrScheme name="Celestial">
      <a:dk1>
        <a:sysClr val="windowText" lastClr="000000"/>
      </a:dk1>
      <a:lt1>
        <a:sysClr val="window" lastClr="FFFFFF"/>
      </a:lt1>
      <a:dk2>
        <a:srgbClr val="3F296A"/>
      </a:dk2>
      <a:lt2>
        <a:srgbClr val="EBEBEB"/>
      </a:lt2>
      <a:accent1>
        <a:srgbClr val="E84574"/>
      </a:accent1>
      <a:accent2>
        <a:srgbClr val="798FF2"/>
      </a:accent2>
      <a:accent3>
        <a:srgbClr val="95C369"/>
      </a:accent3>
      <a:accent4>
        <a:srgbClr val="EE875A"/>
      </a:accent4>
      <a:accent5>
        <a:srgbClr val="C363E8"/>
      </a:accent5>
      <a:accent6>
        <a:srgbClr val="6AADC8"/>
      </a:accent6>
      <a:hlink>
        <a:srgbClr val="FE80C7"/>
      </a:hlink>
      <a:folHlink>
        <a:srgbClr val="FBA3EC"/>
      </a:folHlink>
    </a:clrScheme>
    <a:fontScheme name="Celestial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elestial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lumMod val="110000"/>
              </a:schemeClr>
            </a:gs>
            <a:gs pos="100000">
              <a:schemeClr val="phClr">
                <a:tint val="82000"/>
                <a:alpha val="74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00000"/>
              </a:schemeClr>
            </a:gs>
            <a:gs pos="100000">
              <a:schemeClr val="phClr">
                <a:shade val="88000"/>
                <a:lumMod val="88000"/>
              </a:schemeClr>
            </a:gs>
          </a:gsLst>
          <a:lin ang="5400000" scaled="1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5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127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shade val="96000"/>
                <a:hueMod val="100000"/>
                <a:satMod val="180000"/>
                <a:lumMod val="110000"/>
              </a:schemeClr>
            </a:gs>
            <a:gs pos="100000">
              <a:schemeClr val="phClr">
                <a:shade val="96000"/>
                <a:satMod val="160000"/>
                <a:lumMod val="100000"/>
              </a:schemeClr>
            </a:gs>
          </a:gsLst>
          <a:lin ang="4740000" scaled="1"/>
        </a:gradFill>
        <a:blipFill>
          <a:blip xmlns:r="http://schemas.openxmlformats.org/officeDocument/2006/relationships" r:embed="rId1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elestial" id="{C4BB2A3D-0E93-4C5F-B0D2-9D3FCE089CC5}" vid="{61DDDE80-2DFA-4F2A-B66F-72059846BD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TM03457452[[fn=Celestial]]</Template>
  <TotalTime>569</TotalTime>
  <Words>974</Words>
  <Application>Microsoft Office PowerPoint</Application>
  <PresentationFormat>Widescreen</PresentationFormat>
  <Paragraphs>76</Paragraphs>
  <Slides>28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32" baseType="lpstr">
      <vt:lpstr>Arial</vt:lpstr>
      <vt:lpstr>Calibri</vt:lpstr>
      <vt:lpstr>Calibri Light</vt:lpstr>
      <vt:lpstr>Celestial</vt:lpstr>
      <vt:lpstr>Psychology  Chapter 6 </vt:lpstr>
      <vt:lpstr>Classical Conditioning </vt:lpstr>
      <vt:lpstr>PowerPoint Presentation</vt:lpstr>
      <vt:lpstr>PowerPoint Presentation</vt:lpstr>
      <vt:lpstr>Ivan Pavlov rings a bell </vt:lpstr>
      <vt:lpstr>PowerPoint Presentation</vt:lpstr>
      <vt:lpstr>PowerPoint Presentation</vt:lpstr>
      <vt:lpstr>PowerPoint Presentation</vt:lpstr>
      <vt:lpstr>US, Ur, Cr, and CS: Letters of Learning </vt:lpstr>
      <vt:lpstr>PowerPoint Presentation</vt:lpstr>
      <vt:lpstr>PowerPoint Presentation</vt:lpstr>
      <vt:lpstr>PowerPoint Presentation</vt:lpstr>
      <vt:lpstr>Adapting to the environment </vt:lpstr>
      <vt:lpstr>PowerPoint Presentation</vt:lpstr>
      <vt:lpstr>PowerPoint Presentation</vt:lpstr>
      <vt:lpstr>Extinction </vt:lpstr>
      <vt:lpstr>PowerPoint Presentation</vt:lpstr>
      <vt:lpstr>PowerPoint Presentation</vt:lpstr>
      <vt:lpstr>Spontaneous Recovery </vt:lpstr>
      <vt:lpstr>Generalization and Discrimination </vt:lpstr>
      <vt:lpstr>PowerPoint Presentation</vt:lpstr>
      <vt:lpstr>Applications of Classical Conditioning </vt:lpstr>
      <vt:lpstr>PowerPoint Presentation</vt:lpstr>
      <vt:lpstr>PowerPoint Presentation</vt:lpstr>
      <vt:lpstr>PowerPoint Presentation</vt:lpstr>
      <vt:lpstr>Counterconditioning </vt:lpstr>
      <vt:lpstr>The Bell-and-Pad method for bed wetting 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Psychology  Chapter 6 </dc:title>
  <dc:creator>Tyler Moudry</dc:creator>
  <cp:lastModifiedBy>Tyler Moudry</cp:lastModifiedBy>
  <cp:revision>10</cp:revision>
  <dcterms:created xsi:type="dcterms:W3CDTF">2019-01-22T10:52:20Z</dcterms:created>
  <dcterms:modified xsi:type="dcterms:W3CDTF">2019-01-22T20:22:18Z</dcterms:modified>
</cp:coreProperties>
</file>