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E5470-F3C7-4529-8BF0-0EF08C6427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Psychology </a:t>
            </a:r>
            <a:br>
              <a:rPr lang="en-US" dirty="0"/>
            </a:br>
            <a:r>
              <a:rPr lang="en-US" dirty="0"/>
              <a:t>Chapter 5 Section 4: </a:t>
            </a:r>
            <a:br>
              <a:rPr lang="en-US" dirty="0"/>
            </a:br>
            <a:r>
              <a:rPr lang="en-US" b="1" i="1" dirty="0"/>
              <a:t>Drugs and Consciousness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3826E1-C452-42CC-A84B-C5B1AFD900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717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2E6E1-A404-4A7C-AC09-A71CE983D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Amphetamines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CFA29-95D0-4F4F-A7BE-E75F467E7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Type of stimulant.</a:t>
            </a:r>
          </a:p>
          <a:p>
            <a:r>
              <a:rPr lang="en-US" sz="2800" dirty="0"/>
              <a:t>Known for helping people stay awake and for reducing appetite. </a:t>
            </a:r>
          </a:p>
          <a:p>
            <a:r>
              <a:rPr lang="en-US" sz="2800" dirty="0"/>
              <a:t>Made from the chemicals alpha-methyl-beta-phenyl-ethyl-amine, which is a colorless liquid made up of carbon, hydrogen, and nitrogen. </a:t>
            </a:r>
          </a:p>
        </p:txBody>
      </p:sp>
    </p:spTree>
    <p:extLst>
      <p:ext uri="{BB962C8B-B14F-4D97-AF65-F5344CB8AC3E}">
        <p14:creationId xmlns:p14="http://schemas.microsoft.com/office/powerpoint/2010/main" val="1542503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FA7E5-50E0-4468-91B4-CDCC428AE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A28AD-98B9-4A51-AD46-9275A8254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Amphetamines were first used by soldiers during WWII to help them remain awake and alert during the night. </a:t>
            </a:r>
          </a:p>
          <a:p>
            <a:r>
              <a:rPr lang="en-US" sz="2800" dirty="0"/>
              <a:t>High doses of amphetamines can cause restlessness, insomnia, loss of appetite, and irritability.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583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F2EB3-550F-4327-B38A-D2DFD1A10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F2F36-4F64-41D1-BB4B-E5FA59A87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i="1" u="sng" dirty="0"/>
              <a:t>Hallucination</a:t>
            </a:r>
            <a:r>
              <a:rPr lang="en-US" sz="2400" dirty="0"/>
              <a:t> </a:t>
            </a:r>
          </a:p>
          <a:p>
            <a:pPr lvl="1"/>
            <a:r>
              <a:rPr lang="en-US" sz="2400" dirty="0"/>
              <a:t>A perception of an object or a sound that seems real but is not.</a:t>
            </a:r>
          </a:p>
          <a:p>
            <a:pPr lvl="2"/>
            <a:r>
              <a:rPr lang="en-US" sz="2400" dirty="0"/>
              <a:t>Example: bugs crawling all over them. </a:t>
            </a:r>
          </a:p>
        </p:txBody>
      </p:sp>
    </p:spTree>
    <p:extLst>
      <p:ext uri="{BB962C8B-B14F-4D97-AF65-F5344CB8AC3E}">
        <p14:creationId xmlns:p14="http://schemas.microsoft.com/office/powerpoint/2010/main" val="3928391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6AA1E-4813-410E-869D-AA3BDEA0E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FE92C-A84E-49D2-9308-E8241D9B9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/>
              <a:t>Delusion</a:t>
            </a:r>
          </a:p>
          <a:p>
            <a:pPr lvl="1"/>
            <a:r>
              <a:rPr lang="en-US" sz="2800" dirty="0"/>
              <a:t>A false idea that seems real. </a:t>
            </a:r>
          </a:p>
        </p:txBody>
      </p:sp>
    </p:spTree>
    <p:extLst>
      <p:ext uri="{BB962C8B-B14F-4D97-AF65-F5344CB8AC3E}">
        <p14:creationId xmlns:p14="http://schemas.microsoft.com/office/powerpoint/2010/main" val="3728838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A7FF3-5BC7-43DB-9CF0-CC2C06D6A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Cocaine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48602-2D36-481F-8A13-23580333E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A stimulant derived from the leaves of the coca plant, which grows in the tropics of South America. </a:t>
            </a:r>
          </a:p>
          <a:p>
            <a:r>
              <a:rPr lang="en-US" sz="2800" dirty="0"/>
              <a:t>Cocaine produces feelings of pleasure, reduces hunger, deadens pain, and boosts self-confidence. </a:t>
            </a:r>
          </a:p>
          <a:p>
            <a:endParaRPr lang="en-US" sz="2800" dirty="0"/>
          </a:p>
          <a:p>
            <a:r>
              <a:rPr lang="en-US" sz="2800" dirty="0"/>
              <a:t>Overdoses of cocaine can cause symptoms including restlessness, insomnia, trembling, headaches, nausea, convulsions, hallucinations, and delusions. </a:t>
            </a:r>
          </a:p>
        </p:txBody>
      </p:sp>
    </p:spTree>
    <p:extLst>
      <p:ext uri="{BB962C8B-B14F-4D97-AF65-F5344CB8AC3E}">
        <p14:creationId xmlns:p14="http://schemas.microsoft.com/office/powerpoint/2010/main" val="3525023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C1F00-B67E-406C-A625-C5F29FC73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Hallucinogens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A2F83-9D58-4874-B7CA-159331901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drug that produces hallucinations. </a:t>
            </a:r>
          </a:p>
          <a:p>
            <a:r>
              <a:rPr lang="en-US" sz="3600" dirty="0"/>
              <a:t>May cause relaxation or feeling of pleasure. </a:t>
            </a:r>
          </a:p>
          <a:p>
            <a:r>
              <a:rPr lang="en-US" sz="3600" dirty="0"/>
              <a:t>Can also cause feelings of panic. </a:t>
            </a:r>
          </a:p>
        </p:txBody>
      </p:sp>
    </p:spTree>
    <p:extLst>
      <p:ext uri="{BB962C8B-B14F-4D97-AF65-F5344CB8AC3E}">
        <p14:creationId xmlns:p14="http://schemas.microsoft.com/office/powerpoint/2010/main" val="33074509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29B23-E545-489F-878D-760B6CA30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Marijuana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22BB7-F9D1-49AF-B40E-5E20A6C94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A hallucinogenic drug produced from the leaves of the </a:t>
            </a:r>
            <a:r>
              <a:rPr lang="en-US" sz="2800" i="1" dirty="0"/>
              <a:t>cannabis sativa </a:t>
            </a:r>
            <a:r>
              <a:rPr lang="en-US" sz="2800" dirty="0"/>
              <a:t>plant. </a:t>
            </a:r>
          </a:p>
          <a:p>
            <a:r>
              <a:rPr lang="en-US" sz="2800" dirty="0"/>
              <a:t>May produce feelings of relaxation and mild hallucinations. </a:t>
            </a:r>
          </a:p>
          <a:p>
            <a:endParaRPr lang="en-US" sz="2800" dirty="0"/>
          </a:p>
          <a:p>
            <a:r>
              <a:rPr lang="en-US" sz="2800" dirty="0"/>
              <a:t>Over 100 years ago,, marijuana was used by some people almost the way aspirin is used today. </a:t>
            </a:r>
          </a:p>
          <a:p>
            <a:r>
              <a:rPr lang="en-US" sz="2800" dirty="0"/>
              <a:t>Strong intoxication gives some marijuana smokers frightening experiences. </a:t>
            </a:r>
          </a:p>
        </p:txBody>
      </p:sp>
    </p:spTree>
    <p:extLst>
      <p:ext uri="{BB962C8B-B14F-4D97-AF65-F5344CB8AC3E}">
        <p14:creationId xmlns:p14="http://schemas.microsoft.com/office/powerpoint/2010/main" val="3528513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5E435-6851-47F8-BE72-5F6ADDA40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0B4F1-C21B-4771-A079-7DE3596A9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Lysergic acid diethylamide (LSD)</a:t>
            </a:r>
          </a:p>
          <a:p>
            <a:r>
              <a:rPr lang="en-US" sz="2800" dirty="0"/>
              <a:t>Much stronger than marijuana and can produce intense hallucinations. </a:t>
            </a:r>
          </a:p>
          <a:p>
            <a:endParaRPr lang="en-US" sz="2800" dirty="0"/>
          </a:p>
          <a:p>
            <a:r>
              <a:rPr lang="en-US" sz="2800" dirty="0"/>
              <a:t>Some LSD experiences are so frightening that the users, in a state of panic and confusion, injure themselves seriously or even commit suicide. </a:t>
            </a:r>
          </a:p>
        </p:txBody>
      </p:sp>
    </p:spTree>
    <p:extLst>
      <p:ext uri="{BB962C8B-B14F-4D97-AF65-F5344CB8AC3E}">
        <p14:creationId xmlns:p14="http://schemas.microsoft.com/office/powerpoint/2010/main" val="35405987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C6176-32EC-4A04-9C65-2BF5A92E8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Treatments for Drug Abuse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261E3-8594-4359-BCC8-AC02FE76A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/>
              <a:t>Detoxification </a:t>
            </a:r>
          </a:p>
          <a:p>
            <a:pPr lvl="1"/>
            <a:r>
              <a:rPr lang="en-US" sz="2800" dirty="0"/>
              <a:t>The removal of the harmful substance from the body. </a:t>
            </a:r>
          </a:p>
          <a:p>
            <a:pPr lvl="1"/>
            <a:r>
              <a:rPr lang="en-US" sz="2800" dirty="0"/>
              <a:t>Most commonly used with people addicted to alcohol and narcotics. </a:t>
            </a:r>
          </a:p>
        </p:txBody>
      </p:sp>
    </p:spTree>
    <p:extLst>
      <p:ext uri="{BB962C8B-B14F-4D97-AF65-F5344CB8AC3E}">
        <p14:creationId xmlns:p14="http://schemas.microsoft.com/office/powerpoint/2010/main" val="17480338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2D359-60F5-49DB-A760-DB54E72AE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D9864-FCAA-4BAD-AEC8-C3A346C95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/>
              <a:t>Maintenance Programs </a:t>
            </a:r>
          </a:p>
          <a:p>
            <a:pPr lvl="1"/>
            <a:r>
              <a:rPr lang="en-US" sz="2800" dirty="0"/>
              <a:t>People are given controlled and less dangerous amounts of the drug  or some less addictive substitute. </a:t>
            </a:r>
          </a:p>
          <a:p>
            <a:pPr lvl="1"/>
            <a:r>
              <a:rPr lang="en-US" sz="2800" dirty="0"/>
              <a:t>The treatment is very controversial because the users never actually become completely free of drugs. </a:t>
            </a:r>
          </a:p>
        </p:txBody>
      </p:sp>
    </p:spTree>
    <p:extLst>
      <p:ext uri="{BB962C8B-B14F-4D97-AF65-F5344CB8AC3E}">
        <p14:creationId xmlns:p14="http://schemas.microsoft.com/office/powerpoint/2010/main" val="3963316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B721F-452F-4B1D-A930-A69DCEA31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2BEDE-6A21-4235-B864-DD2CD1708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i="1" u="sng" dirty="0"/>
              <a:t>Addiction</a:t>
            </a:r>
          </a:p>
          <a:p>
            <a:pPr lvl="1"/>
            <a:r>
              <a:rPr lang="en-US" sz="2400" dirty="0"/>
              <a:t>After a person takes that drug for a while, his or her body craves it just to feel normal. </a:t>
            </a:r>
          </a:p>
          <a:p>
            <a:pPr lvl="1"/>
            <a:r>
              <a:rPr lang="en-US" sz="2400" dirty="0"/>
              <a:t>Alcohol, nicotine, and many other drugs are considered addictive. </a:t>
            </a:r>
          </a:p>
          <a:p>
            <a:pPr lvl="1"/>
            <a:r>
              <a:rPr lang="en-US" sz="2400" dirty="0"/>
              <a:t>Drugs also have a number of effects on consciousness. </a:t>
            </a:r>
          </a:p>
          <a:p>
            <a:pPr lvl="1"/>
            <a:r>
              <a:rPr lang="en-US" sz="2400" dirty="0"/>
              <a:t>They may distort people’s perceptions, change their moods, or cause them to see or hear things that are not real. </a:t>
            </a:r>
          </a:p>
          <a:p>
            <a:pPr lvl="1"/>
            <a:r>
              <a:rPr lang="en-US" sz="2400" dirty="0" err="1"/>
              <a:t>Catergories</a:t>
            </a:r>
            <a:r>
              <a:rPr lang="en-US" sz="2400" dirty="0"/>
              <a:t> of drugs that affect consciousness include depressants, stimulants, and hallucinogens. </a:t>
            </a:r>
          </a:p>
        </p:txBody>
      </p:sp>
    </p:spTree>
    <p:extLst>
      <p:ext uri="{BB962C8B-B14F-4D97-AF65-F5344CB8AC3E}">
        <p14:creationId xmlns:p14="http://schemas.microsoft.com/office/powerpoint/2010/main" val="35986202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6D32A-81FA-40C8-A20C-C1EB6CB4E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61603-E0FC-49BE-936D-BF8BD1CDD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/>
              <a:t>Counseling</a:t>
            </a:r>
            <a:r>
              <a:rPr lang="en-US" sz="2800" dirty="0"/>
              <a:t> </a:t>
            </a:r>
          </a:p>
          <a:p>
            <a:pPr lvl="1"/>
            <a:r>
              <a:rPr lang="en-US" sz="2800" dirty="0"/>
              <a:t>Conducted either individually or in a group. </a:t>
            </a:r>
          </a:p>
          <a:p>
            <a:pPr lvl="1"/>
            <a:r>
              <a:rPr lang="en-US" sz="2800" dirty="0"/>
              <a:t>Used for treating stimulant and depressant abuse. </a:t>
            </a:r>
          </a:p>
        </p:txBody>
      </p:sp>
    </p:spTree>
    <p:extLst>
      <p:ext uri="{BB962C8B-B14F-4D97-AF65-F5344CB8AC3E}">
        <p14:creationId xmlns:p14="http://schemas.microsoft.com/office/powerpoint/2010/main" val="6406668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57B0E-D1CB-4B58-BF05-3CD900D3C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96EFF-8975-4E47-B32E-097A4E563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/>
              <a:t>Support Groups</a:t>
            </a:r>
          </a:p>
          <a:p>
            <a:pPr lvl="1"/>
            <a:r>
              <a:rPr lang="en-US" sz="3200" dirty="0"/>
              <a:t>Usually consist of several people who share common experiences, concerns, or problems. </a:t>
            </a:r>
          </a:p>
          <a:p>
            <a:pPr lvl="2"/>
            <a:r>
              <a:rPr lang="en-US" sz="3200" dirty="0"/>
              <a:t>Example: Alcoholics Anonymous.  </a:t>
            </a:r>
          </a:p>
        </p:txBody>
      </p:sp>
    </p:spTree>
    <p:extLst>
      <p:ext uri="{BB962C8B-B14F-4D97-AF65-F5344CB8AC3E}">
        <p14:creationId xmlns:p14="http://schemas.microsoft.com/office/powerpoint/2010/main" val="1316696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D1205-5BC6-411C-8C29-6DDC16CBA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Depressants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2D938-655F-4E86-ADD4-81BBC5627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Drugs that slow the activity of the nervous system. </a:t>
            </a:r>
          </a:p>
          <a:p>
            <a:r>
              <a:rPr lang="en-US" sz="2400" dirty="0"/>
              <a:t>Include alcohol and narcotics. </a:t>
            </a:r>
          </a:p>
        </p:txBody>
      </p:sp>
    </p:spTree>
    <p:extLst>
      <p:ext uri="{BB962C8B-B14F-4D97-AF65-F5344CB8AC3E}">
        <p14:creationId xmlns:p14="http://schemas.microsoft.com/office/powerpoint/2010/main" val="212755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F6F6A-E78D-4A85-89BA-0232C083E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Alcohol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9D7F7-04E5-4444-8C03-4849C557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Too much alcohol can be lethal either in the long term or the short term.</a:t>
            </a:r>
          </a:p>
          <a:p>
            <a:r>
              <a:rPr lang="en-US" sz="2800" dirty="0"/>
              <a:t>Alcohol also intoxicates. </a:t>
            </a:r>
          </a:p>
        </p:txBody>
      </p:sp>
    </p:spTree>
    <p:extLst>
      <p:ext uri="{BB962C8B-B14F-4D97-AF65-F5344CB8AC3E}">
        <p14:creationId xmlns:p14="http://schemas.microsoft.com/office/powerpoint/2010/main" val="1252336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1E83E-0CFD-4832-9B9D-58E75BA52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9E572-FC0C-4339-A56C-293E34E6A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/>
              <a:t>Intoxication</a:t>
            </a:r>
          </a:p>
          <a:p>
            <a:pPr lvl="1"/>
            <a:r>
              <a:rPr lang="en-US" sz="2800" dirty="0"/>
              <a:t>Another word for drunkenness. </a:t>
            </a:r>
          </a:p>
          <a:p>
            <a:pPr lvl="1"/>
            <a:r>
              <a:rPr lang="en-US" sz="2800" dirty="0"/>
              <a:t>Slurs people’s speech, blurs their vision, makes them clumsy, and makes it difficult for them to concentrate. </a:t>
            </a:r>
          </a:p>
          <a:p>
            <a:pPr lvl="1"/>
            <a:r>
              <a:rPr lang="en-US" sz="2800" dirty="0"/>
              <a:t>Once people become addicted to alcohol, they may continue drinking to avoid withdrawal symptoms such as tension and trembling. </a:t>
            </a:r>
          </a:p>
        </p:txBody>
      </p:sp>
    </p:spTree>
    <p:extLst>
      <p:ext uri="{BB962C8B-B14F-4D97-AF65-F5344CB8AC3E}">
        <p14:creationId xmlns:p14="http://schemas.microsoft.com/office/powerpoint/2010/main" val="2718594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BF810-BE9E-4435-9D75-88E638829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Narcotics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E87CC-FAEA-401C-AEB8-205A55509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Addictive depressants that have been used to relieve pain and induce sleep. </a:t>
            </a:r>
          </a:p>
          <a:p>
            <a:r>
              <a:rPr lang="en-US" dirty="0"/>
              <a:t>Many narcotics- such as morphine, heroin, and codeine- are derived from the opium poppy plant.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579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3F120-6ADA-4B4B-BBF8-4C9A46E2B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4D336-04D8-451A-903F-749E1C7E6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Addiction to morphine became known as the “soldier’s disease.” </a:t>
            </a:r>
          </a:p>
          <a:p>
            <a:r>
              <a:rPr lang="en-US" sz="2400" dirty="0"/>
              <a:t>Heroin also introduced in the 1800s, was hailed as the “hero” that would cure addiction to morphine.</a:t>
            </a:r>
          </a:p>
          <a:p>
            <a:r>
              <a:rPr lang="en-US" sz="2400" dirty="0"/>
              <a:t>Heroin may give people pleasure, but coming off of heroin can plunge the user into a deep depression. </a:t>
            </a:r>
          </a:p>
          <a:p>
            <a:endParaRPr lang="en-US" sz="2400" dirty="0"/>
          </a:p>
          <a:p>
            <a:r>
              <a:rPr lang="en-US" sz="2400" dirty="0"/>
              <a:t>People who are addicted to narcotics experience withdrawal symptoms when they try to stop using them, which include tremors, cramps, chills, rapid heartbeat, insomnia, vomiting, and diarrhea. </a:t>
            </a:r>
          </a:p>
        </p:txBody>
      </p:sp>
    </p:spTree>
    <p:extLst>
      <p:ext uri="{BB962C8B-B14F-4D97-AF65-F5344CB8AC3E}">
        <p14:creationId xmlns:p14="http://schemas.microsoft.com/office/powerpoint/2010/main" val="3340422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DD48B-AE77-4CDE-9C5E-B0790485E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Stimulants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3CAFE-9D9B-4EFB-B727-5CAC0E62E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 contrast to depressants, increase the activity of the nervous system. </a:t>
            </a:r>
          </a:p>
          <a:p>
            <a:r>
              <a:rPr lang="en-US" sz="2800" dirty="0"/>
              <a:t>Stimulants include nicotine, amphetamines, and cocaine. </a:t>
            </a:r>
          </a:p>
        </p:txBody>
      </p:sp>
    </p:spTree>
    <p:extLst>
      <p:ext uri="{BB962C8B-B14F-4D97-AF65-F5344CB8AC3E}">
        <p14:creationId xmlns:p14="http://schemas.microsoft.com/office/powerpoint/2010/main" val="3974620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B0E58-5B8C-487E-9321-1023B5503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Nicotine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BAD59-7324-4C08-A049-805C0A3C1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Found in the tobacco plant. </a:t>
            </a:r>
          </a:p>
          <a:p>
            <a:r>
              <a:rPr lang="en-US" sz="3200" dirty="0"/>
              <a:t>Spurs the release of the hormone adrenaline, which causes the heart rate to increase. </a:t>
            </a:r>
          </a:p>
          <a:p>
            <a:r>
              <a:rPr lang="en-US" sz="3200" dirty="0"/>
              <a:t>Reduces the appetite and raises the rate at which the body changes food to energy. </a:t>
            </a:r>
          </a:p>
          <a:p>
            <a:r>
              <a:rPr lang="en-US" sz="3200" dirty="0"/>
              <a:t>Cigarette smoking is as addictive as the use of heroin. </a:t>
            </a:r>
          </a:p>
        </p:txBody>
      </p:sp>
    </p:spTree>
    <p:extLst>
      <p:ext uri="{BB962C8B-B14F-4D97-AF65-F5344CB8AC3E}">
        <p14:creationId xmlns:p14="http://schemas.microsoft.com/office/powerpoint/2010/main" val="3259221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462</TotalTime>
  <Words>741</Words>
  <Application>Microsoft Office PowerPoint</Application>
  <PresentationFormat>Widescreen</PresentationFormat>
  <Paragraphs>77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Celestial</vt:lpstr>
      <vt:lpstr>Psychology  Chapter 5 Section 4:  Drugs and Consciousness </vt:lpstr>
      <vt:lpstr>PowerPoint Presentation</vt:lpstr>
      <vt:lpstr>Depressants </vt:lpstr>
      <vt:lpstr>Alcohol</vt:lpstr>
      <vt:lpstr>PowerPoint Presentation</vt:lpstr>
      <vt:lpstr>Narcotics</vt:lpstr>
      <vt:lpstr>PowerPoint Presentation</vt:lpstr>
      <vt:lpstr>Stimulants </vt:lpstr>
      <vt:lpstr>Nicotine </vt:lpstr>
      <vt:lpstr>Amphetamines </vt:lpstr>
      <vt:lpstr>PowerPoint Presentation</vt:lpstr>
      <vt:lpstr>PowerPoint Presentation</vt:lpstr>
      <vt:lpstr>PowerPoint Presentation</vt:lpstr>
      <vt:lpstr>Cocaine</vt:lpstr>
      <vt:lpstr>Hallucinogens </vt:lpstr>
      <vt:lpstr>Marijuana </vt:lpstr>
      <vt:lpstr>LSD</vt:lpstr>
      <vt:lpstr>Treatments for Drug Abuse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 Chapter 5 Section 4:  Drugs and Consciousness </dc:title>
  <dc:creator>Tyler Moudry</dc:creator>
  <cp:lastModifiedBy>Tyler Moudry</cp:lastModifiedBy>
  <cp:revision>6</cp:revision>
  <dcterms:created xsi:type="dcterms:W3CDTF">2019-01-03T20:49:48Z</dcterms:created>
  <dcterms:modified xsi:type="dcterms:W3CDTF">2019-01-04T04:32:25Z</dcterms:modified>
</cp:coreProperties>
</file>