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243A5-DD1E-4950-BFDE-9DAB70DC15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Psychology </a:t>
            </a:r>
            <a:br>
              <a:rPr lang="en-US" dirty="0"/>
            </a:br>
            <a:r>
              <a:rPr lang="en-US" dirty="0"/>
              <a:t>Chapter 5 Section 2: </a:t>
            </a:r>
            <a:br>
              <a:rPr lang="en-US" dirty="0"/>
            </a:br>
            <a:r>
              <a:rPr lang="en-US" dirty="0"/>
              <a:t>Sleep and Dreams 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1AEC37-9D18-45D5-B550-536CEC9228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053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599E8-CA44-41B1-8609-4E587058E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F8C40-C64D-49DF-8E87-E22665D67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We move into stages 2, 3, and 4. </a:t>
            </a:r>
          </a:p>
          <a:p>
            <a:r>
              <a:rPr lang="en-US" sz="3200" dirty="0"/>
              <a:t>During stages 3 and 4, sleep is deep, and the brain produces delta waves- the slowest of the four patterns. </a:t>
            </a:r>
          </a:p>
          <a:p>
            <a:r>
              <a:rPr lang="en-US" sz="3200" dirty="0"/>
              <a:t>Stage 4 is the stage of deepest sleep, meaning that it is the one during which someone would have the greatest difficulty waking us up.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339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2BA04-8C6B-4065-82A4-BAC0EF319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F71AF-BDD6-4423-BFE1-D113C6B62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After perhaps half an hour of stage 4 sleep, we begin a relatively quick journey back to stage 3 to stage 2 and to stage 1. </a:t>
            </a:r>
          </a:p>
          <a:p>
            <a:endParaRPr lang="en-US" sz="3200" dirty="0"/>
          </a:p>
          <a:p>
            <a:r>
              <a:rPr lang="en-US" sz="3200" dirty="0"/>
              <a:t>About 90 minutes will have passed since we fell asleep. </a:t>
            </a:r>
          </a:p>
          <a:p>
            <a:r>
              <a:rPr lang="en-US" sz="3200" dirty="0"/>
              <a:t>Now something strange happens. </a:t>
            </a:r>
          </a:p>
        </p:txBody>
      </p:sp>
    </p:spTree>
    <p:extLst>
      <p:ext uri="{BB962C8B-B14F-4D97-AF65-F5344CB8AC3E}">
        <p14:creationId xmlns:p14="http://schemas.microsoft.com/office/powerpoint/2010/main" val="1679464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B27AD-E5E9-42D7-8107-1585F0C73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3B1B2-AD79-4BC5-93C9-35A8E58DB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Suddenly we breathe more irregularly, blood pressure rises, and the heart beats faster. </a:t>
            </a:r>
          </a:p>
          <a:p>
            <a:r>
              <a:rPr lang="en-US" sz="2800" dirty="0"/>
              <a:t>Brain waves become similar to those of stage 1 sleep. </a:t>
            </a:r>
          </a:p>
          <a:p>
            <a:r>
              <a:rPr lang="en-US" sz="2800" dirty="0"/>
              <a:t>This is another stage of sleep- the stage called </a:t>
            </a:r>
            <a:r>
              <a:rPr lang="en-US" sz="2800" b="1" dirty="0"/>
              <a:t>rapid-eye-movement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99073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00A16-E713-4023-BE98-6EF949867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9D98C-2681-4C6F-9C02-9C52701E8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Rapid-eye-movement sleep, or REM sleep</a:t>
            </a:r>
          </a:p>
          <a:p>
            <a:pPr lvl="1"/>
            <a:r>
              <a:rPr lang="en-US" sz="2800" dirty="0"/>
              <a:t>Beneath our closed lids, our eyes are moving rabidly. </a:t>
            </a:r>
          </a:p>
        </p:txBody>
      </p:sp>
    </p:spTree>
    <p:extLst>
      <p:ext uri="{BB962C8B-B14F-4D97-AF65-F5344CB8AC3E}">
        <p14:creationId xmlns:p14="http://schemas.microsoft.com/office/powerpoint/2010/main" val="824602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F51B8-B837-49CF-A487-072CE5B6E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5CDD0-DDD0-44A1-B20E-CEB3D759F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preceding four stages are known as non-rapid-eye-movement, or NREM, sleep because our eyes do not move as much during them. </a:t>
            </a:r>
          </a:p>
        </p:txBody>
      </p:sp>
    </p:spTree>
    <p:extLst>
      <p:ext uri="{BB962C8B-B14F-4D97-AF65-F5344CB8AC3E}">
        <p14:creationId xmlns:p14="http://schemas.microsoft.com/office/powerpoint/2010/main" val="1160846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3E2DD-16A0-4630-9329-548738AF9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21F7B-CF94-4F9F-A628-662D1FBCF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During a typical eight-hour night of sleep, most people go through these stages about five times, each of which constitutes one sleep cycle. </a:t>
            </a:r>
          </a:p>
        </p:txBody>
      </p:sp>
    </p:spTree>
    <p:extLst>
      <p:ext uri="{BB962C8B-B14F-4D97-AF65-F5344CB8AC3E}">
        <p14:creationId xmlns:p14="http://schemas.microsoft.com/office/powerpoint/2010/main" val="23150843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0B570-D1C6-4BBB-9EEA-292D00A2F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sleep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6097E-3DB4-423A-822F-990AEBD2D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People need sleep to help revive the tired body and to build up resistance to infection. </a:t>
            </a:r>
          </a:p>
          <a:p>
            <a:r>
              <a:rPr lang="en-US" sz="3600" dirty="0"/>
              <a:t>Helps us recover from stress.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506686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996E4-30CA-43EC-8987-17A9E4CD8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775B3-7FBF-4FA8-BD52-1392FB4DB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190847"/>
            <a:ext cx="10131425" cy="46003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Trying to go without sleep? </a:t>
            </a:r>
          </a:p>
          <a:p>
            <a:pPr lvl="1"/>
            <a:r>
              <a:rPr lang="en-US" sz="2800" dirty="0"/>
              <a:t>In 1964, Randy Gardner, age 17, tried to find out a part of a science project. </a:t>
            </a:r>
          </a:p>
          <a:p>
            <a:pPr lvl="1"/>
            <a:r>
              <a:rPr lang="en-US" sz="2800" dirty="0"/>
              <a:t>Under the supervision of a physician, Randy stayed awake almost 11 days. </a:t>
            </a:r>
          </a:p>
          <a:p>
            <a:pPr lvl="1"/>
            <a:r>
              <a:rPr lang="en-US" sz="2800" dirty="0"/>
              <a:t>He became irritable, could not focus his eyes, and had speech difficulties and memory lapses. </a:t>
            </a:r>
          </a:p>
        </p:txBody>
      </p:sp>
    </p:spTree>
    <p:extLst>
      <p:ext uri="{BB962C8B-B14F-4D97-AF65-F5344CB8AC3E}">
        <p14:creationId xmlns:p14="http://schemas.microsoft.com/office/powerpoint/2010/main" val="15330108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2DEC1-CFB1-4CAD-A06E-1FAFD5F42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B5F7F-7573-4908-8863-691CB59C2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People and animals deprived of REM sleep tend to show what psychologists call REM-rebound. </a:t>
            </a:r>
          </a:p>
          <a:p>
            <a:r>
              <a:rPr lang="en-US" sz="3200" dirty="0"/>
              <a:t>They catch  up on their REM sleep by having much more of it when they sleep later on. </a:t>
            </a:r>
          </a:p>
        </p:txBody>
      </p:sp>
    </p:spTree>
    <p:extLst>
      <p:ext uri="{BB962C8B-B14F-4D97-AF65-F5344CB8AC3E}">
        <p14:creationId xmlns:p14="http://schemas.microsoft.com/office/powerpoint/2010/main" val="4450052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D8290-C9C9-4E6B-A347-D66D2576F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Dreams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1291B-7C57-42DB-B76E-588B44430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It is during REM sleep that we have the most vivid dreams. </a:t>
            </a:r>
          </a:p>
          <a:p>
            <a:r>
              <a:rPr lang="en-US" sz="3200" dirty="0"/>
              <a:t>Dreams are a mystery. </a:t>
            </a:r>
          </a:p>
        </p:txBody>
      </p:sp>
    </p:spTree>
    <p:extLst>
      <p:ext uri="{BB962C8B-B14F-4D97-AF65-F5344CB8AC3E}">
        <p14:creationId xmlns:p14="http://schemas.microsoft.com/office/powerpoint/2010/main" val="2930526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75BE4-F297-4FD5-A944-6BA0BDCCD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D2CAB-33E9-435B-8A86-D583D0F5A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You spend about 1/3 of your life asleep. </a:t>
            </a:r>
          </a:p>
        </p:txBody>
      </p:sp>
    </p:spTree>
    <p:extLst>
      <p:ext uri="{BB962C8B-B14F-4D97-AF65-F5344CB8AC3E}">
        <p14:creationId xmlns:p14="http://schemas.microsoft.com/office/powerpoint/2010/main" val="26277368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0281F-AB02-451B-B051-025C16AE8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0EF45-1911-4E4D-A76D-30033051B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318437"/>
            <a:ext cx="10131425" cy="5029200"/>
          </a:xfrm>
        </p:spPr>
        <p:txBody>
          <a:bodyPr>
            <a:normAutofit/>
          </a:bodyPr>
          <a:lstStyle/>
          <a:p>
            <a:r>
              <a:rPr lang="en-US" sz="3200" dirty="0"/>
              <a:t>Dreams can be in black and white and full color. </a:t>
            </a:r>
          </a:p>
          <a:p>
            <a:r>
              <a:rPr lang="en-US" sz="3200" dirty="0"/>
              <a:t>We dream every time we are in REM sleep.</a:t>
            </a:r>
          </a:p>
          <a:p>
            <a:r>
              <a:rPr lang="en-US" sz="3200" dirty="0"/>
              <a:t>During REM sleep, dreams are most likely to have clear imagery and plots that make sense. </a:t>
            </a:r>
          </a:p>
          <a:p>
            <a:r>
              <a:rPr lang="en-US" sz="3200" dirty="0"/>
              <a:t>During NREM sleep, plots are vaguer and images more fleeting. </a:t>
            </a:r>
          </a:p>
        </p:txBody>
      </p:sp>
    </p:spTree>
    <p:extLst>
      <p:ext uri="{BB962C8B-B14F-4D97-AF65-F5344CB8AC3E}">
        <p14:creationId xmlns:p14="http://schemas.microsoft.com/office/powerpoint/2010/main" val="26241116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DCA9F-71AB-40D4-BDC2-85D97CAFF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B7B77-5CAF-4DF9-8E2A-E7E5BE9D48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People seem to dream in real time. </a:t>
            </a:r>
          </a:p>
          <a:p>
            <a:r>
              <a:rPr lang="en-US" sz="2800" dirty="0"/>
              <a:t>Although some dreams involve fantastic adventures, most of the dreams people have, particularly REM-sleep dreams experienced early in the night, are simple extensions of the activities of the day. </a:t>
            </a:r>
          </a:p>
        </p:txBody>
      </p:sp>
    </p:spTree>
    <p:extLst>
      <p:ext uri="{BB962C8B-B14F-4D97-AF65-F5344CB8AC3E}">
        <p14:creationId xmlns:p14="http://schemas.microsoft.com/office/powerpoint/2010/main" val="36115842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3A047-22EC-45C5-9E09-9E4301084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C97DF-66B2-47CE-896D-1DD26F15B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We have difficulty remembering our dreams.</a:t>
            </a:r>
          </a:p>
          <a:p>
            <a:r>
              <a:rPr lang="en-US" sz="3200" dirty="0"/>
              <a:t>We are often unable to hold on to information from one state of consciousness when we move into another. </a:t>
            </a:r>
          </a:p>
        </p:txBody>
      </p:sp>
    </p:spTree>
    <p:extLst>
      <p:ext uri="{BB962C8B-B14F-4D97-AF65-F5344CB8AC3E}">
        <p14:creationId xmlns:p14="http://schemas.microsoft.com/office/powerpoint/2010/main" val="12526345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F63B7-3B3F-4BE2-9F5D-7AE561693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Freudian View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F600F-079F-4E2F-AFBE-84733905C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Is it true that your dreams reveal what you really want? </a:t>
            </a:r>
          </a:p>
          <a:p>
            <a:r>
              <a:rPr lang="en-US" sz="2800" dirty="0"/>
              <a:t>Sigmund Freud thought so- he theorized that dreams reflect a person’s unconscious wishes and urges- wishes your heart makes. </a:t>
            </a:r>
          </a:p>
        </p:txBody>
      </p:sp>
    </p:spTree>
    <p:extLst>
      <p:ext uri="{BB962C8B-B14F-4D97-AF65-F5344CB8AC3E}">
        <p14:creationId xmlns:p14="http://schemas.microsoft.com/office/powerpoint/2010/main" val="20346965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5B2F4-2BDE-4957-AD93-59DB2B99D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48E7B-51E5-4C10-86E4-2EE2E6065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Freud believed that people dream in symbols. </a:t>
            </a:r>
          </a:p>
          <a:p>
            <a:r>
              <a:rPr lang="en-US" sz="3200" dirty="0"/>
              <a:t>He thought that these symbolic dreams give people a way to deal with painful material that they cannot deal with consciously. </a:t>
            </a:r>
          </a:p>
        </p:txBody>
      </p:sp>
    </p:spTree>
    <p:extLst>
      <p:ext uri="{BB962C8B-B14F-4D97-AF65-F5344CB8AC3E}">
        <p14:creationId xmlns:p14="http://schemas.microsoft.com/office/powerpoint/2010/main" val="34860778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FD433-8335-4304-A7BD-D7B3739ED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biopsychological approach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7CBDB-C256-4F07-A23A-F39F878CE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Some psychologists believe that dreams begin with biological, not psychosocial, activity. </a:t>
            </a:r>
          </a:p>
          <a:p>
            <a:r>
              <a:rPr lang="en-US" sz="2400" dirty="0"/>
              <a:t>During sleep, neurons fire in a part of the brain that controls movement and vision. </a:t>
            </a:r>
          </a:p>
          <a:p>
            <a:r>
              <a:rPr lang="en-US" sz="2400" dirty="0"/>
              <a:t>These neuron bursts are random, and the brain tries to make sense of them. </a:t>
            </a:r>
          </a:p>
          <a:p>
            <a:r>
              <a:rPr lang="en-US" sz="2400" dirty="0"/>
              <a:t>It does so by weaving a story- the dream. </a:t>
            </a:r>
          </a:p>
        </p:txBody>
      </p:sp>
    </p:spTree>
    <p:extLst>
      <p:ext uri="{BB962C8B-B14F-4D97-AF65-F5344CB8AC3E}">
        <p14:creationId xmlns:p14="http://schemas.microsoft.com/office/powerpoint/2010/main" val="30168588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5E94D-AC9D-41B3-9B93-BF59218BC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6CF13-982E-4913-8D23-655D5A894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Today most psychologists caution that there are no hard-and fast rules for interpreting dreams. </a:t>
            </a:r>
          </a:p>
        </p:txBody>
      </p:sp>
    </p:spTree>
    <p:extLst>
      <p:ext uri="{BB962C8B-B14F-4D97-AF65-F5344CB8AC3E}">
        <p14:creationId xmlns:p14="http://schemas.microsoft.com/office/powerpoint/2010/main" val="16531987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B3EF2-A655-4D00-B3ED-0C8546AF5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Sleep problems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F3788-67DE-4B17-9CF8-8AA47E7A8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u="sng" dirty="0"/>
              <a:t>Insomnia</a:t>
            </a:r>
          </a:p>
          <a:p>
            <a:pPr lvl="1"/>
            <a:r>
              <a:rPr lang="en-US" sz="2800" dirty="0"/>
              <a:t>The inability to sleep. </a:t>
            </a:r>
          </a:p>
          <a:p>
            <a:pPr lvl="1"/>
            <a:r>
              <a:rPr lang="en-US" sz="2800" dirty="0"/>
              <a:t>The most common type of insomnia is difficulty falling asleep. </a:t>
            </a:r>
          </a:p>
          <a:p>
            <a:pPr lvl="1"/>
            <a:r>
              <a:rPr lang="en-US" sz="2800" dirty="0"/>
              <a:t>For many people, insomnia comes and goes, increasing or disappearing during less stressful periods. </a:t>
            </a:r>
          </a:p>
          <a:p>
            <a:pPr lvl="1"/>
            <a:r>
              <a:rPr lang="en-US" sz="2800" dirty="0"/>
              <a:t>We cannot force ourselves to fall asleep. </a:t>
            </a:r>
          </a:p>
          <a:p>
            <a:pPr lvl="1"/>
            <a:r>
              <a:rPr lang="en-US" sz="2800" dirty="0"/>
              <a:t>We can only set the stage by lying down and relaxing when we are tired. </a:t>
            </a:r>
          </a:p>
        </p:txBody>
      </p:sp>
    </p:spTree>
    <p:extLst>
      <p:ext uri="{BB962C8B-B14F-4D97-AF65-F5344CB8AC3E}">
        <p14:creationId xmlns:p14="http://schemas.microsoft.com/office/powerpoint/2010/main" val="14158682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12784-31FB-4D00-B776-F166C2E4D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84D3D-3050-422B-914B-06AB3A0FE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Some people use sleeping pills to cope with insomnia, but many psychologists believe that the safest, simplest, most effective ways of overcoming insomnia do not involve medication. </a:t>
            </a:r>
          </a:p>
        </p:txBody>
      </p:sp>
    </p:spTree>
    <p:extLst>
      <p:ext uri="{BB962C8B-B14F-4D97-AF65-F5344CB8AC3E}">
        <p14:creationId xmlns:p14="http://schemas.microsoft.com/office/powerpoint/2010/main" val="36744926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38D55-999B-4DEC-98A6-C201CF8C8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D9233-2BED-44EF-91E0-5FFB2CC02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Psychologists recommend that people with insomnia try the following techniques: </a:t>
            </a:r>
          </a:p>
          <a:p>
            <a:pPr lvl="1"/>
            <a:r>
              <a:rPr lang="en-US" sz="3200" b="1" i="1" dirty="0"/>
              <a:t>Tense the muscles, one at a time, then let the tension go. </a:t>
            </a:r>
          </a:p>
          <a:p>
            <a:pPr lvl="1"/>
            <a:r>
              <a:rPr lang="en-US" sz="3200" b="1" i="1" dirty="0"/>
              <a:t>Avoid worrying in bed.</a:t>
            </a:r>
          </a:p>
          <a:p>
            <a:pPr lvl="1"/>
            <a:r>
              <a:rPr lang="en-US" sz="3200" b="1" i="1" dirty="0"/>
              <a:t>Establish a regular routine, particularly for getting up and going to sleep each day. </a:t>
            </a:r>
          </a:p>
          <a:p>
            <a:pPr lvl="1"/>
            <a:r>
              <a:rPr lang="en-US" sz="3200" b="1" i="1" dirty="0"/>
              <a:t>Use pleasant images or daydreams to relax. </a:t>
            </a:r>
          </a:p>
        </p:txBody>
      </p:sp>
    </p:spTree>
    <p:extLst>
      <p:ext uri="{BB962C8B-B14F-4D97-AF65-F5344CB8AC3E}">
        <p14:creationId xmlns:p14="http://schemas.microsoft.com/office/powerpoint/2010/main" val="2558953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89743-4666-4214-B12F-627F4EBCE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0B612-F73D-4DC3-8E40-97DFE662D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Much of how people, animals, and even plants function is governed by circadian rhythms.</a:t>
            </a:r>
          </a:p>
          <a:p>
            <a:r>
              <a:rPr lang="en-US" sz="2800" dirty="0"/>
              <a:t>Circadian rhythms- biological clocks, includes a sequence of bodily changes, such as those in body temperature, blood pressure, and sleepiness and wakefulness, that occurs every 24 hours. </a:t>
            </a:r>
          </a:p>
        </p:txBody>
      </p:sp>
    </p:spTree>
    <p:extLst>
      <p:ext uri="{BB962C8B-B14F-4D97-AF65-F5344CB8AC3E}">
        <p14:creationId xmlns:p14="http://schemas.microsoft.com/office/powerpoint/2010/main" val="7601336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8FCB3-812E-47CD-9E14-F0163776F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Nightmares and terrors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32216-8643-460D-B57E-91350D5F8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 the Middle Ages, nightmares were though to be the work of demons who were sent to make people pay for their sins. </a:t>
            </a:r>
          </a:p>
          <a:p>
            <a:r>
              <a:rPr lang="en-US" sz="2400" dirty="0"/>
              <a:t>Today we know that nightmares, like most other dreams, are generally products of REM sleep. </a:t>
            </a:r>
          </a:p>
        </p:txBody>
      </p:sp>
    </p:spTree>
    <p:extLst>
      <p:ext uri="{BB962C8B-B14F-4D97-AF65-F5344CB8AC3E}">
        <p14:creationId xmlns:p14="http://schemas.microsoft.com/office/powerpoint/2010/main" val="19433583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88F88-D067-4A75-AF2B-EC6C29955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B79CB-26D1-46E1-BE48-93EA7043F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Upsetting events can produce nightmares. </a:t>
            </a:r>
          </a:p>
          <a:p>
            <a:r>
              <a:rPr lang="en-US" sz="3600" dirty="0"/>
              <a:t>People who are anxious or depressed are also more likely to have nightmares. </a:t>
            </a:r>
          </a:p>
        </p:txBody>
      </p:sp>
    </p:spTree>
    <p:extLst>
      <p:ext uri="{BB962C8B-B14F-4D97-AF65-F5344CB8AC3E}">
        <p14:creationId xmlns:p14="http://schemas.microsoft.com/office/powerpoint/2010/main" val="34065867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6555A-AC0C-4AD6-AD29-3D0A2AA15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FC81C-F697-4566-950B-63BA82FC6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Night terrors</a:t>
            </a:r>
          </a:p>
          <a:p>
            <a:pPr lvl="1"/>
            <a:r>
              <a:rPr lang="en-US" sz="2800" dirty="0"/>
              <a:t>(also called sleep terrors)</a:t>
            </a:r>
          </a:p>
          <a:p>
            <a:pPr lvl="1"/>
            <a:r>
              <a:rPr lang="en-US" sz="2800" dirty="0"/>
              <a:t>Similar to, but more severe than nightmares. </a:t>
            </a:r>
          </a:p>
          <a:p>
            <a:pPr lvl="1"/>
            <a:r>
              <a:rPr lang="en-US" sz="2800" dirty="0"/>
              <a:t>Dreamers with night terrors feel their hearts racing and gasp for air.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849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2DFBF-B871-4AB4-9D63-CA06EF122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49490-1938-4472-BFEB-0B692DF66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Night terrors also differ from nightmares in when they occur. </a:t>
            </a:r>
          </a:p>
          <a:p>
            <a:r>
              <a:rPr lang="en-US" sz="2800" dirty="0"/>
              <a:t>Night terrors tend to occur during deep sleep (Stages 3 and 4), whereas nightmares occur during REM sleep. </a:t>
            </a:r>
          </a:p>
        </p:txBody>
      </p:sp>
    </p:spTree>
    <p:extLst>
      <p:ext uri="{BB962C8B-B14F-4D97-AF65-F5344CB8AC3E}">
        <p14:creationId xmlns:p14="http://schemas.microsoft.com/office/powerpoint/2010/main" val="26841425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4FD5C-A06A-4FD6-9B5D-F6CD7F6CA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Sleepwalking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2C170-B16F-492B-8C0B-FC9056D72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Sleepwalkers may roam about almost nightly during stages of deep sleep. </a:t>
            </a:r>
          </a:p>
          <a:p>
            <a:r>
              <a:rPr lang="en-US" sz="2800" dirty="0"/>
              <a:t>They may respond to questions while they are up and about, but when they wake up they typically do not remember what they did or said. </a:t>
            </a:r>
          </a:p>
        </p:txBody>
      </p:sp>
    </p:spTree>
    <p:extLst>
      <p:ext uri="{BB962C8B-B14F-4D97-AF65-F5344CB8AC3E}">
        <p14:creationId xmlns:p14="http://schemas.microsoft.com/office/powerpoint/2010/main" val="37405542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1F43C-A7AD-465A-8932-3B0127CCA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5B2FA-AC3B-4315-A7B8-F7AB4F2EF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Because sleepwalkers are not fully conscious and thus may be prone to accidently hurting themselves, they should be supervised if possible. </a:t>
            </a:r>
          </a:p>
          <a:p>
            <a:endParaRPr lang="en-US" sz="2800" b="1" i="1" dirty="0"/>
          </a:p>
          <a:p>
            <a:r>
              <a:rPr lang="en-US" sz="2800" b="1" i="1" dirty="0"/>
              <a:t>As is true of night terrors, sleepwalking may reflect immaturity of the nervous system. </a:t>
            </a:r>
          </a:p>
        </p:txBody>
      </p:sp>
    </p:spTree>
    <p:extLst>
      <p:ext uri="{BB962C8B-B14F-4D97-AF65-F5344CB8AC3E}">
        <p14:creationId xmlns:p14="http://schemas.microsoft.com/office/powerpoint/2010/main" val="8055676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B746C-AF20-4438-8273-EC92B935F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Sleep Apnea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F3152-6F01-49A3-A8C3-6C78B6CCC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u="sng" dirty="0"/>
              <a:t>Apneas</a:t>
            </a:r>
          </a:p>
          <a:p>
            <a:pPr lvl="1"/>
            <a:r>
              <a:rPr lang="en-US" sz="2400" dirty="0"/>
              <a:t>interruptions in breathing. </a:t>
            </a:r>
          </a:p>
          <a:p>
            <a:pPr lvl="1"/>
            <a:endParaRPr lang="en-US" sz="2400" b="1" u="sng" dirty="0"/>
          </a:p>
          <a:p>
            <a:pPr lvl="1"/>
            <a:r>
              <a:rPr lang="en-US" sz="2400" b="1" u="sng" dirty="0"/>
              <a:t>Sleep apnea </a:t>
            </a:r>
            <a:r>
              <a:rPr lang="en-US" sz="2400" dirty="0"/>
              <a:t>is a breathing interruption that occurs during sleep.</a:t>
            </a:r>
          </a:p>
          <a:p>
            <a:pPr lvl="1"/>
            <a:r>
              <a:rPr lang="en-US" sz="2400" dirty="0"/>
              <a:t>People with sleep apnea do not automatically start breathing again until they suddenly sit up and gasp for air. </a:t>
            </a:r>
          </a:p>
          <a:p>
            <a:pPr lvl="1"/>
            <a:r>
              <a:rPr lang="en-US" sz="2400" dirty="0"/>
              <a:t>They usually do not wake up completely,  so they may not even be aware of what has happened during the night. </a:t>
            </a:r>
          </a:p>
        </p:txBody>
      </p:sp>
    </p:spTree>
    <p:extLst>
      <p:ext uri="{BB962C8B-B14F-4D97-AF65-F5344CB8AC3E}">
        <p14:creationId xmlns:p14="http://schemas.microsoft.com/office/powerpoint/2010/main" val="6203229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2FA4D-F49F-4A27-A729-70F863EAD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18187-04E1-43AB-BEFD-F51D8E79D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248100"/>
          </a:xfrm>
        </p:spPr>
        <p:txBody>
          <a:bodyPr>
            <a:normAutofit/>
          </a:bodyPr>
          <a:lstStyle/>
          <a:p>
            <a:r>
              <a:rPr lang="en-US" sz="2800" dirty="0"/>
              <a:t>Some experts believe that sleep apnea may be linked to sudden infant death syndrome (SIDS). </a:t>
            </a:r>
          </a:p>
          <a:p>
            <a:r>
              <a:rPr lang="en-US" sz="2800" dirty="0"/>
              <a:t>In SIDS, an infant dies during his or her sleep for no obvious reason. </a:t>
            </a:r>
          </a:p>
        </p:txBody>
      </p:sp>
    </p:spTree>
    <p:extLst>
      <p:ext uri="{BB962C8B-B14F-4D97-AF65-F5344CB8AC3E}">
        <p14:creationId xmlns:p14="http://schemas.microsoft.com/office/powerpoint/2010/main" val="25327104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549F8-6DFD-4250-A001-E0C3998D2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Narcolepsy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38E7B-CF8B-4293-80B6-BE21603DE5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A rare sleep problem in which people suddenly fall asleep no matter what time it is or where they are. </a:t>
            </a:r>
          </a:p>
          <a:p>
            <a:r>
              <a:rPr lang="en-US" sz="4000" dirty="0"/>
              <a:t>Their muscles relax and they are in REM sleep. </a:t>
            </a:r>
          </a:p>
          <a:p>
            <a:r>
              <a:rPr lang="en-US" sz="4000" dirty="0"/>
              <a:t>Drug therapy and frequent naps have been used to treat narcolepsy. </a:t>
            </a:r>
          </a:p>
        </p:txBody>
      </p:sp>
    </p:spTree>
    <p:extLst>
      <p:ext uri="{BB962C8B-B14F-4D97-AF65-F5344CB8AC3E}">
        <p14:creationId xmlns:p14="http://schemas.microsoft.com/office/powerpoint/2010/main" val="4071265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FDA99-9A4C-442F-85F4-1961F6278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45629-57F6-41B6-80C3-9AA8D8096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Body temperature falls to its lowest point between 3:00 am and 5:00 am each day. </a:t>
            </a:r>
          </a:p>
        </p:txBody>
      </p:sp>
    </p:spTree>
    <p:extLst>
      <p:ext uri="{BB962C8B-B14F-4D97-AF65-F5344CB8AC3E}">
        <p14:creationId xmlns:p14="http://schemas.microsoft.com/office/powerpoint/2010/main" val="3704756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BC8A9-276A-406B-9163-89C2017F8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326C1-EC67-44A8-88B5-AA67C4080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 full sleep-wake cycle is 24 hours. </a:t>
            </a:r>
          </a:p>
          <a:p>
            <a:r>
              <a:rPr lang="en-US" sz="3200" dirty="0"/>
              <a:t>When people are removed from cues that signal day or night, their cycle tend to expand to about 25 hours. </a:t>
            </a:r>
          </a:p>
          <a:p>
            <a:r>
              <a:rPr lang="en-US" sz="3200" dirty="0"/>
              <a:t>The reason is still unclear. </a:t>
            </a:r>
          </a:p>
        </p:txBody>
      </p:sp>
    </p:spTree>
    <p:extLst>
      <p:ext uri="{BB962C8B-B14F-4D97-AF65-F5344CB8AC3E}">
        <p14:creationId xmlns:p14="http://schemas.microsoft.com/office/powerpoint/2010/main" val="610794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82857-893E-43AA-B008-757BCFC51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Stages of sleep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EE96B-539C-43DB-8263-FE95CA0C2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We sleep in stages. </a:t>
            </a:r>
          </a:p>
          <a:p>
            <a:r>
              <a:rPr lang="en-US" sz="2800" dirty="0"/>
              <a:t>Sleep stages are defined in terms of brain wave patterns, which can be measured by an electroencephalograph (EEG). </a:t>
            </a:r>
          </a:p>
          <a:p>
            <a:endParaRPr lang="en-US" sz="2800" dirty="0"/>
          </a:p>
          <a:p>
            <a:r>
              <a:rPr lang="en-US" sz="2800" dirty="0"/>
              <a:t>Brain waves are cyclical, and they vary on the basis of whether we are awake, relaxed, or sleeping. </a:t>
            </a:r>
          </a:p>
        </p:txBody>
      </p:sp>
    </p:spTree>
    <p:extLst>
      <p:ext uri="{BB962C8B-B14F-4D97-AF65-F5344CB8AC3E}">
        <p14:creationId xmlns:p14="http://schemas.microsoft.com/office/powerpoint/2010/main" val="3369641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6B5DC-B205-4DF7-8D9E-4032C6AEE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AB621-5D06-4C24-9105-22ADD1C79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Four different brain-wave patterns are beta waves, alpha waves, theta waves, and delta waves. </a:t>
            </a:r>
          </a:p>
        </p:txBody>
      </p:sp>
    </p:spTree>
    <p:extLst>
      <p:ext uri="{BB962C8B-B14F-4D97-AF65-F5344CB8AC3E}">
        <p14:creationId xmlns:p14="http://schemas.microsoft.com/office/powerpoint/2010/main" val="2365996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D3008-EABA-4439-AC01-E1DC40AB3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99AE4-FBE5-4F23-8DDE-F7E868A42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When we are awake and alert, the brain emits beta waves, which are short and quick. </a:t>
            </a:r>
          </a:p>
          <a:p>
            <a:r>
              <a:rPr lang="en-US" sz="3200" dirty="0"/>
              <a:t>As we begin to relax and become drowsy, the brain waves move to alpha waves, which are a little slower than beta waves.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416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C1741-74C1-4135-91A9-68DE3B50C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Sleep stages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81EDB-CFC6-42B9-B54B-C7ECEDE66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754373"/>
            <a:ext cx="10131425" cy="4036828"/>
          </a:xfrm>
        </p:spPr>
        <p:txBody>
          <a:bodyPr>
            <a:normAutofit/>
          </a:bodyPr>
          <a:lstStyle/>
          <a:p>
            <a:r>
              <a:rPr lang="en-US" sz="2400" dirty="0"/>
              <a:t>Stage 1: </a:t>
            </a:r>
          </a:p>
          <a:p>
            <a:pPr lvl="1"/>
            <a:r>
              <a:rPr lang="en-US" sz="2400" dirty="0"/>
              <a:t>Lightest sleep</a:t>
            </a:r>
          </a:p>
          <a:p>
            <a:pPr lvl="1"/>
            <a:r>
              <a:rPr lang="en-US" sz="2400" dirty="0"/>
              <a:t>Our brain waves slow down from the alpha rhythm to the slower pattern of theta waves. </a:t>
            </a:r>
          </a:p>
          <a:p>
            <a:pPr lvl="1"/>
            <a:r>
              <a:rPr lang="en-US" sz="2400" dirty="0"/>
              <a:t>We are awakened during this stage. </a:t>
            </a:r>
          </a:p>
          <a:p>
            <a:pPr lvl="1"/>
            <a:r>
              <a:rPr lang="en-US" sz="2400" dirty="0"/>
              <a:t>We will recall images and feel as if we have not slept yet. </a:t>
            </a:r>
          </a:p>
          <a:p>
            <a:pPr lvl="1"/>
            <a:r>
              <a:rPr lang="en-US" sz="2400" dirty="0"/>
              <a:t>If we are not awakened, we remain in stage 1 sleep no more than 30 to 40 minutes.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5266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299</TotalTime>
  <Words>1391</Words>
  <Application>Microsoft Office PowerPoint</Application>
  <PresentationFormat>Widescreen</PresentationFormat>
  <Paragraphs>111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Calibri</vt:lpstr>
      <vt:lpstr>Calibri Light</vt:lpstr>
      <vt:lpstr>Celestial</vt:lpstr>
      <vt:lpstr>Psychology  Chapter 5 Section 2:  Sleep and Dreams   </vt:lpstr>
      <vt:lpstr>PowerPoint Presentation</vt:lpstr>
      <vt:lpstr>PowerPoint Presentation</vt:lpstr>
      <vt:lpstr>PowerPoint Presentation</vt:lpstr>
      <vt:lpstr>PowerPoint Presentation</vt:lpstr>
      <vt:lpstr>The Stages of sleep </vt:lpstr>
      <vt:lpstr>PowerPoint Presentation</vt:lpstr>
      <vt:lpstr>PowerPoint Presentation</vt:lpstr>
      <vt:lpstr>Sleep stages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Why do we sleep </vt:lpstr>
      <vt:lpstr>PowerPoint Presentation</vt:lpstr>
      <vt:lpstr>PowerPoint Presentation</vt:lpstr>
      <vt:lpstr>Dreams </vt:lpstr>
      <vt:lpstr>PowerPoint Presentation</vt:lpstr>
      <vt:lpstr>PowerPoint Presentation</vt:lpstr>
      <vt:lpstr>PowerPoint Presentation</vt:lpstr>
      <vt:lpstr>The Freudian View </vt:lpstr>
      <vt:lpstr>PowerPoint Presentation</vt:lpstr>
      <vt:lpstr>The biopsychological approach </vt:lpstr>
      <vt:lpstr>PowerPoint Presentation</vt:lpstr>
      <vt:lpstr>Sleep problems </vt:lpstr>
      <vt:lpstr>PowerPoint Presentation</vt:lpstr>
      <vt:lpstr>PowerPoint Presentation</vt:lpstr>
      <vt:lpstr>Nightmares and terrors </vt:lpstr>
      <vt:lpstr>PowerPoint Presentation</vt:lpstr>
      <vt:lpstr>PowerPoint Presentation</vt:lpstr>
      <vt:lpstr>PowerPoint Presentation</vt:lpstr>
      <vt:lpstr>Sleepwalking</vt:lpstr>
      <vt:lpstr>PowerPoint Presentation</vt:lpstr>
      <vt:lpstr>Sleep Apnea </vt:lpstr>
      <vt:lpstr>PowerPoint Presentation</vt:lpstr>
      <vt:lpstr>Narcolepsy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 Chapter 5 Section 2:  Sleep and Dreams   </dc:title>
  <dc:creator>Tyler Moudry</dc:creator>
  <cp:lastModifiedBy>Tyler Moudry</cp:lastModifiedBy>
  <cp:revision>14</cp:revision>
  <dcterms:created xsi:type="dcterms:W3CDTF">2018-12-18T09:53:20Z</dcterms:created>
  <dcterms:modified xsi:type="dcterms:W3CDTF">2019-01-03T20:23:24Z</dcterms:modified>
</cp:coreProperties>
</file>