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AAB6-8964-42C3-A9DC-493479EFD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</a:t>
            </a:r>
            <a:br>
              <a:rPr lang="en-US" dirty="0"/>
            </a:br>
            <a:r>
              <a:rPr lang="en-US" dirty="0"/>
              <a:t>Consciousness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3ED66-7F95-45DF-B25C-0E41273B20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3A94-7807-4F1D-AAAC-4DC167B6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Consciousness as Sense of 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E5172-E3ED-48C2-A537-03DE9922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have a sense of self, no matter how much they or the world around them might change. </a:t>
            </a:r>
          </a:p>
          <a:p>
            <a:r>
              <a:rPr lang="en-US" sz="2800" dirty="0"/>
              <a:t>Consciousness is the sense of self in which we are aware of ourselves and our existence. </a:t>
            </a:r>
          </a:p>
        </p:txBody>
      </p:sp>
    </p:spTree>
    <p:extLst>
      <p:ext uri="{BB962C8B-B14F-4D97-AF65-F5344CB8AC3E}">
        <p14:creationId xmlns:p14="http://schemas.microsoft.com/office/powerpoint/2010/main" val="372525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F6AE-C208-44DA-88BB-2592772DE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1130-E2A8-4FD9-B00E-A376E48B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levels of consciousness include…</a:t>
            </a:r>
          </a:p>
          <a:p>
            <a:pPr lvl="1"/>
            <a:r>
              <a:rPr lang="en-US" sz="2800" b="1" i="1" dirty="0"/>
              <a:t>Precociousness</a:t>
            </a:r>
          </a:p>
          <a:p>
            <a:pPr lvl="1"/>
            <a:r>
              <a:rPr lang="en-US" sz="2800" b="1" i="1" dirty="0"/>
              <a:t>Unconsciousness</a:t>
            </a:r>
          </a:p>
          <a:p>
            <a:pPr lvl="1"/>
            <a:r>
              <a:rPr lang="en-US" sz="2800" b="1" i="1" dirty="0"/>
              <a:t>Nonconsciousness </a:t>
            </a:r>
          </a:p>
        </p:txBody>
      </p:sp>
    </p:spTree>
    <p:extLst>
      <p:ext uri="{BB962C8B-B14F-4D97-AF65-F5344CB8AC3E}">
        <p14:creationId xmlns:p14="http://schemas.microsoft.com/office/powerpoint/2010/main" val="413915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E572-CA23-4CCB-949A-D03E7AA5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Preconscious Level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ECD6-1E4A-41C0-89CE-D54455BF2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Ideas not in your awareness right now, but you could recall them if you had to. </a:t>
            </a:r>
          </a:p>
        </p:txBody>
      </p:sp>
    </p:spTree>
    <p:extLst>
      <p:ext uri="{BB962C8B-B14F-4D97-AF65-F5344CB8AC3E}">
        <p14:creationId xmlns:p14="http://schemas.microsoft.com/office/powerpoint/2010/main" val="251783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21CF-E54C-4926-9C49-47201B03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Unconscious Level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8A9B-9C4E-464B-92D7-7B43E4960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(sometimes called the subconscious) </a:t>
            </a:r>
          </a:p>
          <a:p>
            <a:r>
              <a:rPr lang="en-US" sz="2400" dirty="0"/>
              <a:t>Unavailable to awareness under most circumstances (the information is hidden)</a:t>
            </a:r>
          </a:p>
          <a:p>
            <a:endParaRPr lang="en-US" sz="2400" dirty="0"/>
          </a:p>
          <a:p>
            <a:r>
              <a:rPr lang="en-US" sz="2400" dirty="0"/>
              <a:t>Freud believed that certain memories are painful and that some of our impulses, such as aggressiveness, are considered unacceptable.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7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F5FF-8860-4B1D-AB1B-2899AE85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67DD6-DADF-48E6-8F83-A2C0F0F4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use various mental strategies, called </a:t>
            </a:r>
            <a:r>
              <a:rPr lang="en-US" sz="2800" b="1" i="1" dirty="0"/>
              <a:t>defense mechanisms</a:t>
            </a:r>
            <a:r>
              <a:rPr lang="en-US" sz="2800" dirty="0"/>
              <a:t>, to push painful or unacceptable ideas out of our consciousness. </a:t>
            </a:r>
          </a:p>
          <a:p>
            <a:endParaRPr lang="en-US" sz="2800" dirty="0"/>
          </a:p>
          <a:p>
            <a:r>
              <a:rPr lang="en-US" sz="2800" dirty="0"/>
              <a:t>We protect ourselves from feelings of anxiety, guilt, and shame. </a:t>
            </a:r>
          </a:p>
        </p:txBody>
      </p:sp>
    </p:spTree>
    <p:extLst>
      <p:ext uri="{BB962C8B-B14F-4D97-AF65-F5344CB8AC3E}">
        <p14:creationId xmlns:p14="http://schemas.microsoft.com/office/powerpoint/2010/main" val="1994182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3EAB-1C3F-47EE-91BC-D83B493A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Nonconscious Level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E2E16-A11D-49EF-8E09-3DEE54A0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exist on a biological level.</a:t>
            </a:r>
          </a:p>
          <a:p>
            <a:r>
              <a:rPr lang="en-US" sz="2800" dirty="0"/>
              <a:t>You could not sense the pupils in your eyes adjusting to light. </a:t>
            </a:r>
          </a:p>
        </p:txBody>
      </p:sp>
    </p:spTree>
    <p:extLst>
      <p:ext uri="{BB962C8B-B14F-4D97-AF65-F5344CB8AC3E}">
        <p14:creationId xmlns:p14="http://schemas.microsoft.com/office/powerpoint/2010/main" val="40442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C11A-1B78-45D7-B668-D1D98064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Altered States of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9A1F-FA53-45C1-BCB9-45C332174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word consciousness sometimes refers to the waking state.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01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5ECD-9679-4604-A2E7-AC71D1D2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E0487-CB53-41D1-A255-5207BD167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also several </a:t>
            </a:r>
            <a:r>
              <a:rPr lang="en-US" sz="2800" b="1" i="1" dirty="0"/>
              <a:t>altered states of consciousness</a:t>
            </a:r>
            <a:r>
              <a:rPr lang="en-US" sz="2800" dirty="0"/>
              <a:t>, in which a person’s sense of self or sense of the world changes. </a:t>
            </a:r>
          </a:p>
        </p:txBody>
      </p:sp>
    </p:spTree>
    <p:extLst>
      <p:ext uri="{BB962C8B-B14F-4D97-AF65-F5344CB8AC3E}">
        <p14:creationId xmlns:p14="http://schemas.microsoft.com/office/powerpoint/2010/main" val="1114425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203D-89AE-4A93-AA46-300A869D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6C6E2-82E3-4586-89A3-84B20BA91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Sleep is one altered state of consciousness. </a:t>
            </a:r>
          </a:p>
          <a:p>
            <a:r>
              <a:rPr lang="en-US" sz="3200" dirty="0"/>
              <a:t>Under the influence of drugs. </a:t>
            </a:r>
          </a:p>
          <a:p>
            <a:endParaRPr lang="en-US" sz="3200" dirty="0"/>
          </a:p>
          <a:p>
            <a:r>
              <a:rPr lang="en-US" sz="3200" dirty="0"/>
              <a:t>Other altered states of consciousness occur through meditation, biofeedback, and hypnosis. </a:t>
            </a:r>
          </a:p>
        </p:txBody>
      </p:sp>
    </p:spTree>
    <p:extLst>
      <p:ext uri="{BB962C8B-B14F-4D97-AF65-F5344CB8AC3E}">
        <p14:creationId xmlns:p14="http://schemas.microsoft.com/office/powerpoint/2010/main" val="280070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51E7-9F24-4DA2-96EB-4AA4C311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The Study of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77C9-FA76-4B5A-BF95-23463121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1904, William James wrote an article called “Does Consciousness Exist?” </a:t>
            </a:r>
          </a:p>
          <a:p>
            <a:r>
              <a:rPr lang="en-US" sz="2400" dirty="0"/>
              <a:t>James questioned the value of studying consciousness because he could not think of a scientific way to observe or measure another person’s consciousness. </a:t>
            </a:r>
          </a:p>
        </p:txBody>
      </p:sp>
    </p:spTree>
    <p:extLst>
      <p:ext uri="{BB962C8B-B14F-4D97-AF65-F5344CB8AC3E}">
        <p14:creationId xmlns:p14="http://schemas.microsoft.com/office/powerpoint/2010/main" val="285964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261D-854E-40CB-96E1-233A8A23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848F-768F-4D4A-8182-EC78CCCD2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John Watson, the founder of Behaviorism, agreed with William James. </a:t>
            </a:r>
          </a:p>
          <a:p>
            <a:r>
              <a:rPr lang="en-US" sz="2400" dirty="0"/>
              <a:t>In 1913 Watson wrote an article called “Psychology as the Behaviorist Views It.” </a:t>
            </a:r>
          </a:p>
          <a:p>
            <a:pPr lvl="1"/>
            <a:r>
              <a:rPr lang="en-US" sz="2200" b="1" i="1" dirty="0"/>
              <a:t>Watson, like James, questioned whether consciousness could be studied scientifically.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BE59-16AA-4CEF-90E9-E418ABC8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Consciousness as a Construct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E9D6-C10C-4B17-8CDE-D46B9C7B1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Today many psychologists believe that consciousness can be studied because it can be linked with measurable behaviors such as talking and brain waves. </a:t>
            </a:r>
          </a:p>
        </p:txBody>
      </p:sp>
    </p:spTree>
    <p:extLst>
      <p:ext uri="{BB962C8B-B14F-4D97-AF65-F5344CB8AC3E}">
        <p14:creationId xmlns:p14="http://schemas.microsoft.com/office/powerpoint/2010/main" val="67221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8AA35-72DD-44B4-940E-0FC5F396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27FDA-1FD6-439D-9AAE-B247120B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Consciousness is a psychological construct.</a:t>
            </a:r>
          </a:p>
          <a:p>
            <a:r>
              <a:rPr lang="en-US" sz="2800" dirty="0"/>
              <a:t>A </a:t>
            </a:r>
            <a:r>
              <a:rPr lang="en-US" sz="2800" b="1" u="sng" dirty="0"/>
              <a:t>construct</a:t>
            </a:r>
            <a:r>
              <a:rPr lang="en-US" sz="2800" dirty="0"/>
              <a:t> is a concept used to talk about something we cannot see, touch, or measure directly. </a:t>
            </a:r>
          </a:p>
        </p:txBody>
      </p:sp>
    </p:spTree>
    <p:extLst>
      <p:ext uri="{BB962C8B-B14F-4D97-AF65-F5344CB8AC3E}">
        <p14:creationId xmlns:p14="http://schemas.microsoft.com/office/powerpoint/2010/main" val="37175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0D44-A008-4062-915A-26B57061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7546-BEA2-4BC2-99B9-9BE1FC2FE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Along with consciousness, intelligence and emotion are also psychological constructs. </a:t>
            </a:r>
          </a:p>
        </p:txBody>
      </p:sp>
    </p:spTree>
    <p:extLst>
      <p:ext uri="{BB962C8B-B14F-4D97-AF65-F5344CB8AC3E}">
        <p14:creationId xmlns:p14="http://schemas.microsoft.com/office/powerpoint/2010/main" val="50439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AC4A-EAB5-4E48-8F2D-F4543397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C301-377C-400D-901D-EADFEA0AC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Generally speaking, consciousness means awareness.</a:t>
            </a:r>
          </a:p>
          <a:p>
            <a:r>
              <a:rPr lang="en-US" sz="2400" dirty="0"/>
              <a:t>There is more than one type of awareness. </a:t>
            </a:r>
          </a:p>
          <a:p>
            <a:pPr lvl="1"/>
            <a:r>
              <a:rPr lang="en-US" sz="2400" b="1" i="1" dirty="0"/>
              <a:t>1. sensory awareness</a:t>
            </a:r>
          </a:p>
          <a:p>
            <a:pPr lvl="1"/>
            <a:r>
              <a:rPr lang="en-US" sz="2400" b="1" i="1" dirty="0"/>
              <a:t>2. direct inner awareness</a:t>
            </a:r>
          </a:p>
          <a:p>
            <a:pPr lvl="1"/>
            <a:r>
              <a:rPr lang="en-US" sz="2400" b="1" i="1" dirty="0"/>
              <a:t>3. sense of self that each person experiences </a:t>
            </a:r>
          </a:p>
        </p:txBody>
      </p:sp>
    </p:spTree>
    <p:extLst>
      <p:ext uri="{BB962C8B-B14F-4D97-AF65-F5344CB8AC3E}">
        <p14:creationId xmlns:p14="http://schemas.microsoft.com/office/powerpoint/2010/main" val="123636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38F6-FDB8-4228-BD9F-BDB858C9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Consciousness as Sensory </a:t>
            </a:r>
            <a:r>
              <a:rPr lang="en-US" dirty="0" err="1"/>
              <a:t>Awarness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045C-F0A9-4465-A3DA-126C2D0D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Your senses make it possible for you to be aware of your environment. </a:t>
            </a:r>
          </a:p>
          <a:p>
            <a:r>
              <a:rPr lang="en-US" sz="2000" dirty="0"/>
              <a:t>If you do not pay attention to your surroundings, you can be unaware of sensory stimulation. </a:t>
            </a:r>
          </a:p>
          <a:p>
            <a:r>
              <a:rPr lang="en-US" sz="2000" dirty="0"/>
              <a:t>We tend to be more conscious of some things than others. </a:t>
            </a:r>
          </a:p>
          <a:p>
            <a:endParaRPr lang="en-US" sz="2000" dirty="0"/>
          </a:p>
          <a:p>
            <a:r>
              <a:rPr lang="en-US" sz="2000" b="1" i="1" dirty="0"/>
              <a:t>Intense stimuli usually gets our attention. </a:t>
            </a:r>
          </a:p>
        </p:txBody>
      </p:sp>
    </p:spTree>
    <p:extLst>
      <p:ext uri="{BB962C8B-B14F-4D97-AF65-F5344CB8AC3E}">
        <p14:creationId xmlns:p14="http://schemas.microsoft.com/office/powerpoint/2010/main" val="397241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9AF2-FAE4-47AB-BC94-088073E4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Consciousness as Direct Inner </a:t>
            </a:r>
            <a:r>
              <a:rPr lang="en-US" dirty="0" err="1"/>
              <a:t>Awarness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80C72-D99E-40CD-AC92-A74B6EA2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are conscious of a memory through what psychologists call direct inner awareness. </a:t>
            </a:r>
          </a:p>
          <a:p>
            <a:r>
              <a:rPr lang="en-US" sz="2800" dirty="0"/>
              <a:t>You do not hear, see, smell, or touch thoughts, but you are still consciousness of them.</a:t>
            </a:r>
          </a:p>
          <a:p>
            <a:endParaRPr lang="en-US" sz="2800" dirty="0"/>
          </a:p>
          <a:p>
            <a:r>
              <a:rPr lang="en-US" sz="2800" dirty="0"/>
              <a:t>Consciousness, then, is being aware of things inside yourself. </a:t>
            </a:r>
          </a:p>
        </p:txBody>
      </p:sp>
    </p:spTree>
    <p:extLst>
      <p:ext uri="{BB962C8B-B14F-4D97-AF65-F5344CB8AC3E}">
        <p14:creationId xmlns:p14="http://schemas.microsoft.com/office/powerpoint/2010/main" val="1656125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679</TotalTime>
  <Words>538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Chapter 5 Consciousness </vt:lpstr>
      <vt:lpstr>Section 1: The Study of Consciousness </vt:lpstr>
      <vt:lpstr>PowerPoint Presentation</vt:lpstr>
      <vt:lpstr>Consciousness as a Construct </vt:lpstr>
      <vt:lpstr>PowerPoint Presentation</vt:lpstr>
      <vt:lpstr>PowerPoint Presentation</vt:lpstr>
      <vt:lpstr>Meaning of Consciousness </vt:lpstr>
      <vt:lpstr>Consciousness as Sensory Awarness </vt:lpstr>
      <vt:lpstr>Consciousness as Direct Inner Awarness </vt:lpstr>
      <vt:lpstr>Consciousness as Sense of Self </vt:lpstr>
      <vt:lpstr>Levels of Consciousness </vt:lpstr>
      <vt:lpstr>The Preconscious Level </vt:lpstr>
      <vt:lpstr>The Unconscious Level </vt:lpstr>
      <vt:lpstr>PowerPoint Presentation</vt:lpstr>
      <vt:lpstr>The Nonconscious Level </vt:lpstr>
      <vt:lpstr>Altered States of Consciousness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Consciousness </dc:title>
  <dc:creator>Tyler Moudry</dc:creator>
  <cp:lastModifiedBy>Tyler Moudry</cp:lastModifiedBy>
  <cp:revision>6</cp:revision>
  <dcterms:created xsi:type="dcterms:W3CDTF">2018-12-14T20:25:03Z</dcterms:created>
  <dcterms:modified xsi:type="dcterms:W3CDTF">2018-12-17T15:51:25Z</dcterms:modified>
</cp:coreProperties>
</file>