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4" r:id="rId9"/>
    <p:sldId id="263" r:id="rId10"/>
    <p:sldId id="266" r:id="rId11"/>
    <p:sldId id="265" r:id="rId12"/>
    <p:sldId id="268" r:id="rId13"/>
    <p:sldId id="267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91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DE5A7-D7B6-4AE5-936F-2D670BB9E00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Psychology </a:t>
            </a:r>
            <a:br>
              <a:rPr lang="en-US" dirty="0"/>
            </a:br>
            <a:r>
              <a:rPr lang="en-US" dirty="0"/>
              <a:t>Chapter 4 Section 5: Perception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7FF0DA-FB67-41B2-8B09-C735878DDFB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041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C901A-D21A-481E-B6AA-9D50E2F86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AEB3E9E-A4D1-4BF9-BD9D-D21AAD83D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77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8F7D4-9AD7-4226-B3E3-1B4E9996A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8A983-9EFC-4506-8C2C-E0C45C7E23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Similarity- people think of similar objects as belonging together. </a:t>
            </a:r>
          </a:p>
        </p:txBody>
      </p:sp>
    </p:spTree>
    <p:extLst>
      <p:ext uri="{BB962C8B-B14F-4D97-AF65-F5344CB8AC3E}">
        <p14:creationId xmlns:p14="http://schemas.microsoft.com/office/powerpoint/2010/main" val="39655882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FFBA6-33B4-4C8A-8243-1BDC84175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795DBF6-98AC-4E02-9F1B-4EE2507B3E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1388962"/>
            <a:ext cx="12192000" cy="824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3491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9AD7B-EB9B-4FB3-A066-F92F156C8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71AC97-85DB-47F1-9131-E9ED0E1998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Continuity </a:t>
            </a:r>
          </a:p>
          <a:p>
            <a:pPr lvl="1"/>
            <a:r>
              <a:rPr lang="en-US" sz="2800" dirty="0"/>
              <a:t>People usually prefer to see smooth continuous patterns, not disrupted ones. </a:t>
            </a:r>
          </a:p>
        </p:txBody>
      </p:sp>
    </p:spTree>
    <p:extLst>
      <p:ext uri="{BB962C8B-B14F-4D97-AF65-F5344CB8AC3E}">
        <p14:creationId xmlns:p14="http://schemas.microsoft.com/office/powerpoint/2010/main" val="1462748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204807-08F0-4808-A0DB-E70E21A416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AFA43EF-B1AF-46DF-A576-1E6A0D81EC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973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F3F24-1EEB-4193-8EC6-8E5D53BF6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12BD4-73D9-41C9-A013-220A658984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Common fate</a:t>
            </a:r>
          </a:p>
          <a:p>
            <a:pPr lvl="1"/>
            <a:r>
              <a:rPr lang="en-US" sz="3200" dirty="0"/>
              <a:t>You assume that they are part of the same group and that  they are all running to the same place- that they have a common fate. </a:t>
            </a:r>
          </a:p>
        </p:txBody>
      </p:sp>
    </p:spTree>
    <p:extLst>
      <p:ext uri="{BB962C8B-B14F-4D97-AF65-F5344CB8AC3E}">
        <p14:creationId xmlns:p14="http://schemas.microsoft.com/office/powerpoint/2010/main" val="30443991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5474E1-C213-4A31-873D-CEB23F531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 of Movement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B55322-8C8C-471C-8796-F74805297B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To be able to sense movement, humans need to see an object change its position relative to other objects. </a:t>
            </a:r>
          </a:p>
        </p:txBody>
      </p:sp>
    </p:spTree>
    <p:extLst>
      <p:ext uri="{BB962C8B-B14F-4D97-AF65-F5344CB8AC3E}">
        <p14:creationId xmlns:p14="http://schemas.microsoft.com/office/powerpoint/2010/main" val="2490065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2A9598-7568-4B04-8AB9-2C7E49D9C4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620B1-B3D3-4A0F-97F7-1AD30D51CE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456268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One way to know if you are moving is to look at objects that you know are stable, like buildings, signs, or trees.</a:t>
            </a:r>
          </a:p>
          <a:p>
            <a:r>
              <a:rPr lang="en-US" sz="32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D20115-D5BF-45A4-A9E0-DE6BD600B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499" y="3205786"/>
            <a:ext cx="6562845" cy="365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3828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63D573-2D4D-4B78-A8AE-690198387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Stroboscopic Motion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50647-1C2D-4DF9-ADB6-8F22D451B4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Stroboscopic motion-  </a:t>
            </a:r>
            <a:r>
              <a:rPr lang="en-US" sz="2800" dirty="0"/>
              <a:t>illusion of movement is produced by showing the rapid progression of images or objects that are not moving at all. </a:t>
            </a:r>
          </a:p>
          <a:p>
            <a:pPr lvl="1"/>
            <a:r>
              <a:rPr lang="en-US" sz="2600" dirty="0"/>
              <a:t>Example (</a:t>
            </a:r>
            <a:r>
              <a:rPr lang="en-US" sz="2600" i="1" dirty="0"/>
              <a:t>movies</a:t>
            </a:r>
            <a:r>
              <a:rPr lang="en-US" sz="2600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617764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0A10B4-6B0C-4B72-8A9F-03D40B7FB7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295AF72-C494-47BC-AA89-BA8F2666BE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5555" y="0"/>
            <a:ext cx="48960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4655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C284-1D72-4B0A-B8F5-1CC1C428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DB9912-734C-4AC6-9F18-1B63F118A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Perception is the way in which we organize or make sense of our sensory impressions. </a:t>
            </a:r>
          </a:p>
        </p:txBody>
      </p:sp>
    </p:spTree>
    <p:extLst>
      <p:ext uri="{BB962C8B-B14F-4D97-AF65-F5344CB8AC3E}">
        <p14:creationId xmlns:p14="http://schemas.microsoft.com/office/powerpoint/2010/main" val="2198766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132DA-A3D1-455E-B917-B98C75754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 Perception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F1014-5D8C-48EF-8CA8-C7E6C53690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Depth means distance away. </a:t>
            </a:r>
          </a:p>
        </p:txBody>
      </p:sp>
    </p:spTree>
    <p:extLst>
      <p:ext uri="{BB962C8B-B14F-4D97-AF65-F5344CB8AC3E}">
        <p14:creationId xmlns:p14="http://schemas.microsoft.com/office/powerpoint/2010/main" val="4224556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18E8B-E7D3-4FA5-863E-C5665FC9B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Monocular Cues for Depth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279A63-6FDA-49B9-8222-B16D288BED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Need only one eye to be perceived. </a:t>
            </a:r>
          </a:p>
          <a:p>
            <a:r>
              <a:rPr lang="en-US" sz="2800" dirty="0"/>
              <a:t>Monocular cues cause certain objects to appear more distant from the viewer than others. </a:t>
            </a:r>
          </a:p>
          <a:p>
            <a:r>
              <a:rPr lang="en-US" sz="2800" dirty="0"/>
              <a:t>These cues include perspective, clearness, overlapping, shadow, and texture gradient. </a:t>
            </a:r>
          </a:p>
        </p:txBody>
      </p:sp>
    </p:spTree>
    <p:extLst>
      <p:ext uri="{BB962C8B-B14F-4D97-AF65-F5344CB8AC3E}">
        <p14:creationId xmlns:p14="http://schemas.microsoft.com/office/powerpoint/2010/main" val="405350514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AE881C-4FB5-493A-9F43-0246EE081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8DC799A-455A-45CD-A230-6C35287C4BC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80786" y="-45720"/>
            <a:ext cx="6949440" cy="6949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004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15132A-61D6-4015-B20C-BECA4F2627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Motion Parallax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99562-79E6-4A6D-A57B-0FC3A31F2E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most complex of monocular cues for depth is called motion parallax. </a:t>
            </a:r>
          </a:p>
          <a:p>
            <a:r>
              <a:rPr lang="en-US" sz="3200" dirty="0"/>
              <a:t>Tendency of objects to seem to move forward  or backward depending on how afar away they are from the viewer. </a:t>
            </a:r>
          </a:p>
        </p:txBody>
      </p:sp>
    </p:spTree>
    <p:extLst>
      <p:ext uri="{BB962C8B-B14F-4D97-AF65-F5344CB8AC3E}">
        <p14:creationId xmlns:p14="http://schemas.microsoft.com/office/powerpoint/2010/main" val="15291385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943D6D-B383-4209-A54C-BCE6659D7E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D2519D8-CE75-40F4-A262-D41FDA809F0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54000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1FDD72-885F-4356-A437-B5C33E0E58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Binocular Cues for depth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8000F1-D522-4181-9151-DD7F98AA3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Both eyes are required for depth. </a:t>
            </a:r>
          </a:p>
          <a:p>
            <a:r>
              <a:rPr lang="en-US" sz="2800" dirty="0"/>
              <a:t>Two binocular cues for depth are retinal disparity and convergence. </a:t>
            </a:r>
          </a:p>
        </p:txBody>
      </p:sp>
    </p:spTree>
    <p:extLst>
      <p:ext uri="{BB962C8B-B14F-4D97-AF65-F5344CB8AC3E}">
        <p14:creationId xmlns:p14="http://schemas.microsoft.com/office/powerpoint/2010/main" val="35613467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88A70-19EE-4ACA-A99F-93E691B8E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26AD5D-603E-4F14-8C70-970DD7CAB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b="1" u="sng" dirty="0"/>
              <a:t>Retinal disparity</a:t>
            </a:r>
          </a:p>
          <a:p>
            <a:pPr lvl="1"/>
            <a:r>
              <a:rPr lang="en-US" sz="3200" dirty="0"/>
              <a:t>the way that your left eye and your right eye view slightly different images.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B99EB3-3F4D-476A-AFEA-007035D05C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2223" y="778087"/>
            <a:ext cx="3764842" cy="265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277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EA06C0-218A-4A75-9484-507D1512D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9885BD-9ECF-4404-90B8-F08491F7DA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b="1" u="sng" dirty="0"/>
              <a:t>Convergence</a:t>
            </a:r>
            <a:r>
              <a:rPr lang="en-US" sz="2800" dirty="0"/>
              <a:t> </a:t>
            </a:r>
          </a:p>
          <a:p>
            <a:pPr lvl="1"/>
            <a:r>
              <a:rPr lang="en-US" sz="2800" dirty="0"/>
              <a:t>Associated with feelings of tension in the eye muscle. </a:t>
            </a:r>
          </a:p>
          <a:p>
            <a:pPr lvl="1"/>
            <a:r>
              <a:rPr lang="en-US" sz="2800" dirty="0"/>
              <a:t>(</a:t>
            </a:r>
            <a:r>
              <a:rPr lang="en-US" sz="2800" i="1" dirty="0"/>
              <a:t>Magic eye</a:t>
            </a:r>
            <a:r>
              <a:rPr lang="en-US" sz="2800" dirty="0"/>
              <a:t>)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A11CF5-A8EB-48F5-9B99-C7F675A2B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7870" y="0"/>
            <a:ext cx="9034130" cy="364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64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61F7C-A7DF-47D5-A7DF-3593678C22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1F0887A-DAB8-4877-B363-C82CCA1654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3032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5CF8BE-2312-4E08-9483-D77B3D29D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Perceptional Constancies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196BDC-0D4E-4DA7-9B70-CB5058E4F9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reason you know your friends are not getting larger when you move closer to them or the reason a pet owner knows their pet from every angle is due to experience. 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dirty="0"/>
              <a:t>Each person creates perceptual constancies of size, color, brightness, and shape. </a:t>
            </a:r>
          </a:p>
        </p:txBody>
      </p:sp>
    </p:spTree>
    <p:extLst>
      <p:ext uri="{BB962C8B-B14F-4D97-AF65-F5344CB8AC3E}">
        <p14:creationId xmlns:p14="http://schemas.microsoft.com/office/powerpoint/2010/main" val="4194404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F95922-A45C-4CC5-AF80-6BA47B064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Rules and Perceptional 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69745-8304-464D-A69C-FF139F754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Gestalt psychologists applied the principle that “the whole is more than the sum of its part” to the study of perception. </a:t>
            </a:r>
          </a:p>
          <a:p>
            <a:endParaRPr lang="en-US" dirty="0"/>
          </a:p>
          <a:p>
            <a:r>
              <a:rPr lang="en-US" dirty="0"/>
              <a:t>They noted many different ways in which people make sense of sensory information. </a:t>
            </a:r>
          </a:p>
          <a:p>
            <a:r>
              <a:rPr lang="en-US" dirty="0"/>
              <a:t>These ways are called the rules of perceptual organization and include closure, figure-ground perception, proximity, similarity, continuity, and common fate. </a:t>
            </a:r>
          </a:p>
        </p:txBody>
      </p:sp>
    </p:spTree>
    <p:extLst>
      <p:ext uri="{BB962C8B-B14F-4D97-AF65-F5344CB8AC3E}">
        <p14:creationId xmlns:p14="http://schemas.microsoft.com/office/powerpoint/2010/main" val="26542793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2A2A9-4248-481E-8785-555452CF8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Size Constancy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BBD6D-4272-4D11-84FD-B979BEC5F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Through experience, people acquire a sense of size constancy. </a:t>
            </a:r>
          </a:p>
          <a:p>
            <a:pPr lvl="1"/>
            <a:r>
              <a:rPr lang="en-US" sz="2600" b="1" i="1" dirty="0"/>
              <a:t>Without constancy, you may think a buffalo far away is the same size as an insect close up. </a:t>
            </a:r>
          </a:p>
        </p:txBody>
      </p:sp>
    </p:spTree>
    <p:extLst>
      <p:ext uri="{BB962C8B-B14F-4D97-AF65-F5344CB8AC3E}">
        <p14:creationId xmlns:p14="http://schemas.microsoft.com/office/powerpoint/2010/main" val="1835287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D1793-C27C-4548-B8F8-7AB22960A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Constancy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0AACA-3D4B-4658-A364-84F3D5E0AA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Color constancy is the tendency to perceive objects as keeping their color even though different light might change the appearance of their color. </a:t>
            </a:r>
          </a:p>
        </p:txBody>
      </p:sp>
    </p:spTree>
    <p:extLst>
      <p:ext uri="{BB962C8B-B14F-4D97-AF65-F5344CB8AC3E}">
        <p14:creationId xmlns:p14="http://schemas.microsoft.com/office/powerpoint/2010/main" val="36944431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179AD-002F-4F4F-AC4F-674131D174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Brightness constancy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847F05-F0DE-4EDA-B040-60C1BAA5BE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tendency to perceive an object as being equally bright even when the intensity of the light around it changes. </a:t>
            </a:r>
          </a:p>
        </p:txBody>
      </p:sp>
    </p:spTree>
    <p:extLst>
      <p:ext uri="{BB962C8B-B14F-4D97-AF65-F5344CB8AC3E}">
        <p14:creationId xmlns:p14="http://schemas.microsoft.com/office/powerpoint/2010/main" val="392254239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9AC41-2E30-4B84-AE8E-4285EADB0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Shape constancy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1E8135-2019-4BF4-9B4F-B5E33F49D4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knowledge that an item has only one shape no matter what angle you view that item from.</a:t>
            </a:r>
          </a:p>
          <a:p>
            <a:pPr lvl="1"/>
            <a:r>
              <a:rPr lang="en-US" sz="3200" i="1" dirty="0"/>
              <a:t>Example: top of a glass. </a:t>
            </a:r>
          </a:p>
        </p:txBody>
      </p:sp>
    </p:spTree>
    <p:extLst>
      <p:ext uri="{BB962C8B-B14F-4D97-AF65-F5344CB8AC3E}">
        <p14:creationId xmlns:p14="http://schemas.microsoft.com/office/powerpoint/2010/main" val="31641348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F02D7F-C97B-4037-B308-598493B00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Visual Illusions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7D3E8-20CE-44C2-8ECE-855F2B42E5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Do your eyes play tricks on you? 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Actually, your eyes are not to blame, but your brains use of perceptual constancies is at fault.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89921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2DD09-BEAB-40F5-B080-2930D6684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224B78-FFDC-4ED8-9C55-4AEF4F1AEA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7"/>
            <a:ext cx="10131425" cy="1006247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/>
              <a:t>Muller-</a:t>
            </a:r>
            <a:r>
              <a:rPr lang="en-US" sz="3200" dirty="0" err="1"/>
              <a:t>Lyer</a:t>
            </a:r>
            <a:r>
              <a:rPr lang="en-US" sz="3200" dirty="0"/>
              <a:t> Illusion </a:t>
            </a:r>
          </a:p>
          <a:p>
            <a:pPr lvl="1"/>
            <a:r>
              <a:rPr lang="en-US" sz="3200" dirty="0"/>
              <a:t>Which line at the top is longer?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AA8952-BF6B-4F2A-A0C6-BE9A46A0AA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6581" y="3148314"/>
            <a:ext cx="5109863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2272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20021-6F61-4334-A39B-6A608ED12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FCC3B-FA29-4EE9-B259-FE58F67040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1" y="2142068"/>
            <a:ext cx="10131425" cy="1047700"/>
          </a:xfrm>
        </p:spPr>
        <p:txBody>
          <a:bodyPr/>
          <a:lstStyle/>
          <a:p>
            <a:r>
              <a:rPr lang="en-US" sz="3200" dirty="0"/>
              <a:t>Ponzo illusion </a:t>
            </a:r>
          </a:p>
          <a:p>
            <a:pPr lvl="1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59EE67-0BB8-4CCA-9842-E28BC959BF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19727" y="2748988"/>
            <a:ext cx="5453356" cy="4023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7522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DAC11-85A5-4A68-958A-F863D0037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</a:t>
            </a:r>
          </a:p>
        </p:txBody>
      </p:sp>
      <p:pic>
        <p:nvPicPr>
          <p:cNvPr id="1026" name="Picture 2" descr="Image result for perception dog image">
            <a:extLst>
              <a:ext uri="{FF2B5EF4-FFF2-40B4-BE49-F238E27FC236}">
                <a16:creationId xmlns:a16="http://schemas.microsoft.com/office/drawing/2014/main" id="{83CEA98B-F371-4998-A31C-ED004570B5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7921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C4623-4FE2-4F4C-B908-D56C9E92A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Closure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A88E0-BE63-4105-B9CD-DEDEADF7CC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What you are doing with the image is filling in the blanks. </a:t>
            </a:r>
          </a:p>
          <a:p>
            <a:r>
              <a:rPr lang="en-US" sz="2800" dirty="0"/>
              <a:t>Gestalt psychologists refer to this as the  principle of closure. </a:t>
            </a:r>
          </a:p>
          <a:p>
            <a:endParaRPr lang="en-US" sz="2800" b="1" u="sng" dirty="0"/>
          </a:p>
          <a:p>
            <a:r>
              <a:rPr lang="en-US" sz="2800" b="1" u="sng" dirty="0"/>
              <a:t>Closure </a:t>
            </a:r>
            <a:r>
              <a:rPr lang="en-US" sz="2800" dirty="0"/>
              <a:t>is the tendency to perceive a complete or whole figure even when there are gaps in what your senses tell you. </a:t>
            </a:r>
          </a:p>
        </p:txBody>
      </p:sp>
    </p:spTree>
    <p:extLst>
      <p:ext uri="{BB962C8B-B14F-4D97-AF65-F5344CB8AC3E}">
        <p14:creationId xmlns:p14="http://schemas.microsoft.com/office/powerpoint/2010/main" val="236576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8CEBE-92AB-4321-9FD8-A652869BCA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6E92BA5-13BC-4710-93D2-2871E23760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64699" y="0"/>
            <a:ext cx="517583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287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ABCDB-9217-410C-86B1-39194F9866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Figure-ground perception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4612E2-0667-4E1E-A903-8E15A58DF7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Perception of figures against a background.</a:t>
            </a:r>
          </a:p>
          <a:p>
            <a:r>
              <a:rPr lang="en-US" sz="2400" dirty="0"/>
              <a:t>What we perceive as the figure and what we perceive as the background influence our perception. </a:t>
            </a:r>
          </a:p>
        </p:txBody>
      </p:sp>
    </p:spTree>
    <p:extLst>
      <p:ext uri="{BB962C8B-B14F-4D97-AF65-F5344CB8AC3E}">
        <p14:creationId xmlns:p14="http://schemas.microsoft.com/office/powerpoint/2010/main" val="34723942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C6A04-5B10-473A-A475-A2DE66A0D6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840F62E-37AC-42E7-BEC0-906B516C62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206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6996A-4B02-4E8A-9239-8839B3E192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rules of Organization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E0646-BEB9-4F12-AB11-C8D24B8C99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Proximity – or nearness </a:t>
            </a:r>
          </a:p>
        </p:txBody>
      </p:sp>
    </p:spTree>
    <p:extLst>
      <p:ext uri="{BB962C8B-B14F-4D97-AF65-F5344CB8AC3E}">
        <p14:creationId xmlns:p14="http://schemas.microsoft.com/office/powerpoint/2010/main" val="48938924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lestial">
  <a:themeElements>
    <a:clrScheme name="Celestial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Celestial</Template>
  <TotalTime>351</TotalTime>
  <Words>643</Words>
  <Application>Microsoft Office PowerPoint</Application>
  <PresentationFormat>Widescreen</PresentationFormat>
  <Paragraphs>68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Celestial</vt:lpstr>
      <vt:lpstr>Psychology  Chapter 4 Section 5: Perception </vt:lpstr>
      <vt:lpstr>PowerPoint Presentation</vt:lpstr>
      <vt:lpstr>Rules and Perceptional Organization </vt:lpstr>
      <vt:lpstr>Closure </vt:lpstr>
      <vt:lpstr>Closure </vt:lpstr>
      <vt:lpstr>PowerPoint Presentation</vt:lpstr>
      <vt:lpstr>Figure-ground perception </vt:lpstr>
      <vt:lpstr>PowerPoint Presentation</vt:lpstr>
      <vt:lpstr>Other rules of Organization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Perception of Movement </vt:lpstr>
      <vt:lpstr>PowerPoint Presentation</vt:lpstr>
      <vt:lpstr>Stroboscopic Motion </vt:lpstr>
      <vt:lpstr>PowerPoint Presentation</vt:lpstr>
      <vt:lpstr>Depth Perception </vt:lpstr>
      <vt:lpstr>Monocular Cues for Depth </vt:lpstr>
      <vt:lpstr>PowerPoint Presentation</vt:lpstr>
      <vt:lpstr>Motion Parallax </vt:lpstr>
      <vt:lpstr>PowerPoint Presentation</vt:lpstr>
      <vt:lpstr>Binocular Cues for depth </vt:lpstr>
      <vt:lpstr>PowerPoint Presentation</vt:lpstr>
      <vt:lpstr>PowerPoint Presentation</vt:lpstr>
      <vt:lpstr>PowerPoint Presentation</vt:lpstr>
      <vt:lpstr>Perceptional Constancies </vt:lpstr>
      <vt:lpstr>Size Constancy </vt:lpstr>
      <vt:lpstr>Color Constancy </vt:lpstr>
      <vt:lpstr>Brightness constancy </vt:lpstr>
      <vt:lpstr>Shape constancy </vt:lpstr>
      <vt:lpstr>Visual Illusions 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Psychology  Chapter 4 Section 5: Perception </dc:title>
  <dc:creator>Tyler Moudry</dc:creator>
  <cp:lastModifiedBy>Tyler Moudry</cp:lastModifiedBy>
  <cp:revision>9</cp:revision>
  <dcterms:created xsi:type="dcterms:W3CDTF">2018-12-10T09:38:17Z</dcterms:created>
  <dcterms:modified xsi:type="dcterms:W3CDTF">2018-12-10T15:29:45Z</dcterms:modified>
</cp:coreProperties>
</file>