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577B-462F-40F3-BFC8-6375115E68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3 Section 4: </a:t>
            </a:r>
            <a:br>
              <a:rPr lang="en-US" dirty="0"/>
            </a:br>
            <a:r>
              <a:rPr lang="en-US" dirty="0"/>
              <a:t>Heredity: Our Genetic Background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BF0F7-A3EC-454A-922F-0711EE3B3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5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5F97E-435F-4B9E-8D35-D1DE024F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89EDD-246B-4039-A2E7-612958380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22 of the 23 pairs of chromosomes are similar in males and females. </a:t>
            </a:r>
          </a:p>
          <a:p>
            <a:r>
              <a:rPr lang="en-US" dirty="0"/>
              <a:t>The 23</a:t>
            </a:r>
            <a:r>
              <a:rPr lang="en-US" baseline="30000" dirty="0"/>
              <a:t>rd</a:t>
            </a:r>
            <a:r>
              <a:rPr lang="en-US" dirty="0"/>
              <a:t> pair, the sex chromosomes, determines whether we are female or male. </a:t>
            </a:r>
          </a:p>
          <a:p>
            <a:endParaRPr lang="en-US" dirty="0"/>
          </a:p>
          <a:p>
            <a:r>
              <a:rPr lang="en-US" dirty="0"/>
              <a:t>XY Male </a:t>
            </a:r>
          </a:p>
          <a:p>
            <a:r>
              <a:rPr lang="en-US" dirty="0"/>
              <a:t>XX Female </a:t>
            </a:r>
          </a:p>
        </p:txBody>
      </p:sp>
    </p:spTree>
    <p:extLst>
      <p:ext uri="{BB962C8B-B14F-4D97-AF65-F5344CB8AC3E}">
        <p14:creationId xmlns:p14="http://schemas.microsoft.com/office/powerpoint/2010/main" val="245018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D31FA-F872-442C-B95C-78365B3A4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8D451-5E4F-4638-A1E6-61666E3A2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chromosomes that comes from the father determines the sex of the offspring. </a:t>
            </a:r>
          </a:p>
        </p:txBody>
      </p:sp>
    </p:spTree>
    <p:extLst>
      <p:ext uri="{BB962C8B-B14F-4D97-AF65-F5344CB8AC3E}">
        <p14:creationId xmlns:p14="http://schemas.microsoft.com/office/powerpoint/2010/main" val="3030458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F9C2C-6D02-4993-983B-042D0C31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21573-9C3A-4225-8F56-E10717B0A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child is born without 46 chromosomes in each cell, physical and behavioral disorders may result. </a:t>
            </a:r>
          </a:p>
          <a:p>
            <a:endParaRPr lang="en-US" dirty="0"/>
          </a:p>
          <a:p>
            <a:r>
              <a:rPr lang="en-US" dirty="0"/>
              <a:t>Down syndrome</a:t>
            </a:r>
          </a:p>
          <a:p>
            <a:pPr lvl="1"/>
            <a:r>
              <a:rPr lang="en-US" dirty="0"/>
              <a:t>Extra or third chromosome on the 21</a:t>
            </a:r>
            <a:r>
              <a:rPr lang="en-US" baseline="30000" dirty="0"/>
              <a:t>st</a:t>
            </a:r>
            <a:r>
              <a:rPr lang="en-US" dirty="0"/>
              <a:t> pair.</a:t>
            </a:r>
          </a:p>
        </p:txBody>
      </p:sp>
    </p:spTree>
    <p:extLst>
      <p:ext uri="{BB962C8B-B14F-4D97-AF65-F5344CB8AC3E}">
        <p14:creationId xmlns:p14="http://schemas.microsoft.com/office/powerpoint/2010/main" val="387844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8EF7A-C4D4-4105-A458-56612F7E8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Nature-Nurture Debate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43582-8A8A-45B4-8E30-D1631FD6C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Nature refers to what people inherit. </a:t>
            </a:r>
          </a:p>
          <a:p>
            <a:r>
              <a:rPr lang="en-US" dirty="0"/>
              <a:t>Nurture refers to environmental factors.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Today, most psychologists agree that the influences of both nature and nurture determine our psychological traits. </a:t>
            </a:r>
          </a:p>
        </p:txBody>
      </p:sp>
    </p:spTree>
    <p:extLst>
      <p:ext uri="{BB962C8B-B14F-4D97-AF65-F5344CB8AC3E}">
        <p14:creationId xmlns:p14="http://schemas.microsoft.com/office/powerpoint/2010/main" val="2128014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2AF95-76A4-48DD-A1D5-866C963C6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Kinship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8CF34-2614-4312-8733-67689DF5D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05644"/>
          </a:xfrm>
        </p:spPr>
        <p:txBody>
          <a:bodyPr/>
          <a:lstStyle/>
          <a:p>
            <a:r>
              <a:rPr lang="en-US" dirty="0"/>
              <a:t>Degree to which people are related, based on the genes they have in common. </a:t>
            </a:r>
          </a:p>
          <a:p>
            <a:endParaRPr lang="en-US" dirty="0"/>
          </a:p>
          <a:p>
            <a:r>
              <a:rPr lang="en-US" dirty="0"/>
              <a:t>Identical twins share 100 percent of their genes.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parent and his or her child share 50 percent of their genes, as do full brothers and sisters.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Aunts and Uncles related by blood share an average of 25 percent of their genes with nieces and nephew, and first cousins share an average of 12.5 percent.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6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72C0E-9428-4473-91D8-21E4521C8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91D6A-D461-4C95-8EA9-3C323BBE4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Psychologists use this information to determine how much a trait is influenced by genetics and how much by environment. </a:t>
            </a:r>
          </a:p>
          <a:p>
            <a:endParaRPr lang="en-US" dirty="0"/>
          </a:p>
          <a:p>
            <a:r>
              <a:rPr lang="en-US" dirty="0"/>
              <a:t>People who share more genes should be more likely to exhibit the same trait. </a:t>
            </a:r>
          </a:p>
        </p:txBody>
      </p:sp>
    </p:spTree>
    <p:extLst>
      <p:ext uri="{BB962C8B-B14F-4D97-AF65-F5344CB8AC3E}">
        <p14:creationId xmlns:p14="http://schemas.microsoft.com/office/powerpoint/2010/main" val="2881522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DAF48-F0C1-4FE1-A849-AC2028208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0145D-0475-439A-9996-94C377D52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common types of kinship studies.</a:t>
            </a:r>
          </a:p>
          <a:p>
            <a:pPr lvl="1"/>
            <a:r>
              <a:rPr lang="en-US" dirty="0"/>
              <a:t>1. Twins </a:t>
            </a:r>
          </a:p>
          <a:p>
            <a:pPr lvl="1"/>
            <a:r>
              <a:rPr lang="en-US" dirty="0"/>
              <a:t>2. Adoptee </a:t>
            </a:r>
          </a:p>
        </p:txBody>
      </p:sp>
    </p:spTree>
    <p:extLst>
      <p:ext uri="{BB962C8B-B14F-4D97-AF65-F5344CB8AC3E}">
        <p14:creationId xmlns:p14="http://schemas.microsoft.com/office/powerpoint/2010/main" val="1432789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F6C7D-F76F-4C42-8D28-8E8A5E19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Twin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EA800-FE2C-4713-BB93-0500DE376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twins </a:t>
            </a:r>
          </a:p>
          <a:p>
            <a:pPr lvl="1"/>
            <a:r>
              <a:rPr lang="en-US" dirty="0"/>
              <a:t>Share the same genetic makeup </a:t>
            </a:r>
          </a:p>
          <a:p>
            <a:pPr lvl="1"/>
            <a:r>
              <a:rPr lang="en-US" dirty="0"/>
              <a:t>Differences must be the result of environment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51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9FAC-9870-43EF-A50F-0A53D95A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2FDA1-A477-47C3-B27E-38CD86CB0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Fraternal Twins </a:t>
            </a:r>
          </a:p>
          <a:p>
            <a:pPr lvl="1"/>
            <a:r>
              <a:rPr lang="en-US" dirty="0"/>
              <a:t>Share, on average, 50 percent of their genes. </a:t>
            </a:r>
          </a:p>
          <a:p>
            <a:pPr lvl="1"/>
            <a:r>
              <a:rPr lang="en-US" dirty="0"/>
              <a:t>Differences between fraternal twins must stem from heredity or the environment. </a:t>
            </a:r>
          </a:p>
        </p:txBody>
      </p:sp>
    </p:spTree>
    <p:extLst>
      <p:ext uri="{BB962C8B-B14F-4D97-AF65-F5344CB8AC3E}">
        <p14:creationId xmlns:p14="http://schemas.microsoft.com/office/powerpoint/2010/main" val="1176412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5D2EE-5339-4407-A0FA-C9B19BB71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24D3-63E8-4B84-A9D2-87791604C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Researchers have found that identical twins resemble one another more strongly than fraternal twins in certain traits including…</a:t>
            </a:r>
          </a:p>
          <a:p>
            <a:pPr lvl="1"/>
            <a:r>
              <a:rPr lang="en-US" dirty="0"/>
              <a:t>Shyness</a:t>
            </a:r>
          </a:p>
          <a:p>
            <a:pPr lvl="1"/>
            <a:r>
              <a:rPr lang="en-US" dirty="0"/>
              <a:t>Activity levels</a:t>
            </a:r>
          </a:p>
          <a:p>
            <a:pPr lvl="1"/>
            <a:r>
              <a:rPr lang="en-US" dirty="0"/>
              <a:t>Irritability</a:t>
            </a:r>
          </a:p>
          <a:p>
            <a:pPr lvl="1"/>
            <a:r>
              <a:rPr lang="en-US" dirty="0"/>
              <a:t>Sociability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These traits appear to be influenced by heredity. </a:t>
            </a:r>
          </a:p>
        </p:txBody>
      </p:sp>
    </p:spTree>
    <p:extLst>
      <p:ext uri="{BB962C8B-B14F-4D97-AF65-F5344CB8AC3E}">
        <p14:creationId xmlns:p14="http://schemas.microsoft.com/office/powerpoint/2010/main" val="49339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73F8F-62CD-4D54-82B7-986037D4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1DFBC-D7DC-4C24-ABF9-DC8966354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Heredity is the transmission of characteristics from parents to offspring. </a:t>
            </a:r>
          </a:p>
          <a:p>
            <a:endParaRPr lang="en-US" dirty="0"/>
          </a:p>
          <a:p>
            <a:r>
              <a:rPr lang="en-US" dirty="0"/>
              <a:t>Psychologists are interested in studying heredity, along with the brain and hormones, as a means to understanding how and why people behave as they do. </a:t>
            </a:r>
          </a:p>
        </p:txBody>
      </p:sp>
    </p:spTree>
    <p:extLst>
      <p:ext uri="{BB962C8B-B14F-4D97-AF65-F5344CB8AC3E}">
        <p14:creationId xmlns:p14="http://schemas.microsoft.com/office/powerpoint/2010/main" val="9518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6BC9-7A02-467A-BC3B-6EF1215D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9D545-A681-4917-972B-30E9AEAE4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twins are also more likely than fraternal twins to share psychological disorders such as autism, substance dependence, and schizophrenia. </a:t>
            </a:r>
          </a:p>
          <a:p>
            <a:endParaRPr lang="en-US" dirty="0"/>
          </a:p>
          <a:p>
            <a:r>
              <a:rPr lang="en-US" dirty="0"/>
              <a:t>In one study on autism</a:t>
            </a:r>
          </a:p>
          <a:p>
            <a:pPr lvl="1"/>
            <a:r>
              <a:rPr lang="en-US" dirty="0"/>
              <a:t>96 percent of both identical twins were likely to be autistic</a:t>
            </a:r>
          </a:p>
          <a:p>
            <a:pPr lvl="1"/>
            <a:r>
              <a:rPr lang="en-US" dirty="0"/>
              <a:t>Only 24 percent of both fraternal twins were likely to be autistic.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evidence strongly suggests a role for heredity in autism.  </a:t>
            </a:r>
          </a:p>
        </p:txBody>
      </p:sp>
    </p:spTree>
    <p:extLst>
      <p:ext uri="{BB962C8B-B14F-4D97-AF65-F5344CB8AC3E}">
        <p14:creationId xmlns:p14="http://schemas.microsoft.com/office/powerpoint/2010/main" val="3751503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36173-9F4E-44B0-8689-25A340E0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Adoptee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08BE-5635-412E-8C17-AF7F2E810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Psychologists look for the relative similarities between children and their adoptive and biological families. </a:t>
            </a:r>
          </a:p>
        </p:txBody>
      </p:sp>
    </p:spTree>
    <p:extLst>
      <p:ext uri="{BB962C8B-B14F-4D97-AF65-F5344CB8AC3E}">
        <p14:creationId xmlns:p14="http://schemas.microsoft.com/office/powerpoint/2010/main" val="1853801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40C90-6F92-471D-8903-FD620143E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Twins Reared Apart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80283-9BAA-4E53-9B40-EDEC47513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Thomas Bouchard </a:t>
            </a:r>
          </a:p>
          <a:p>
            <a:pPr lvl="1"/>
            <a:r>
              <a:rPr lang="en-US" dirty="0"/>
              <a:t>Examined twins who were reared apart. </a:t>
            </a:r>
          </a:p>
          <a:p>
            <a:pPr lvl="1"/>
            <a:r>
              <a:rPr lang="en-US" dirty="0"/>
              <a:t>Found that many psychological and personality traits including intelligence, traditionalism, risk avoidance, aggression, and leadership are influenced by heredity. </a:t>
            </a:r>
          </a:p>
        </p:txBody>
      </p:sp>
    </p:spTree>
    <p:extLst>
      <p:ext uri="{BB962C8B-B14F-4D97-AF65-F5344CB8AC3E}">
        <p14:creationId xmlns:p14="http://schemas.microsoft.com/office/powerpoint/2010/main" val="91384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338BE-2F94-4A82-8D8E-16F4D92B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07622-28FD-4DCB-B1B4-E81CB2509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Heredity is vital in the transmission of physical traits such as height, hair texture, and eye color. </a:t>
            </a:r>
          </a:p>
        </p:txBody>
      </p:sp>
    </p:spTree>
    <p:extLst>
      <p:ext uri="{BB962C8B-B14F-4D97-AF65-F5344CB8AC3E}">
        <p14:creationId xmlns:p14="http://schemas.microsoft.com/office/powerpoint/2010/main" val="75896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B271C-B426-434D-977B-6B559314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3D95C-D534-4488-B2F5-0B7F93F56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Researchers have found that some psychological traits such as shyness, leadership, aggressiveness, and even an interest in arts and crafts are influenced by heredity. </a:t>
            </a:r>
          </a:p>
        </p:txBody>
      </p:sp>
    </p:spTree>
    <p:extLst>
      <p:ext uri="{BB962C8B-B14F-4D97-AF65-F5344CB8AC3E}">
        <p14:creationId xmlns:p14="http://schemas.microsoft.com/office/powerpoint/2010/main" val="282991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7EC03-85D5-4659-B386-FD09EE8DE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57A64-BBBA-4D11-B312-F9D7D0EED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Heredity has been shown to be one factor involved in many </a:t>
            </a:r>
            <a:r>
              <a:rPr lang="en-US" dirty="0" err="1"/>
              <a:t>pshcological</a:t>
            </a:r>
            <a:r>
              <a:rPr lang="en-US" dirty="0"/>
              <a:t> disorders including…</a:t>
            </a:r>
          </a:p>
          <a:p>
            <a:pPr lvl="1"/>
            <a:r>
              <a:rPr lang="en-US" dirty="0"/>
              <a:t>Anxiety</a:t>
            </a:r>
          </a:p>
          <a:p>
            <a:pPr lvl="1"/>
            <a:r>
              <a:rPr lang="en-US" dirty="0"/>
              <a:t>Depression</a:t>
            </a:r>
          </a:p>
          <a:p>
            <a:pPr lvl="1"/>
            <a:r>
              <a:rPr lang="en-US" dirty="0"/>
              <a:t>Schizophrenia</a:t>
            </a:r>
          </a:p>
          <a:p>
            <a:pPr lvl="1"/>
            <a:r>
              <a:rPr lang="en-US" dirty="0"/>
              <a:t>Bipolar disorder</a:t>
            </a:r>
          </a:p>
          <a:p>
            <a:pPr lvl="1"/>
            <a:r>
              <a:rPr lang="en-US" dirty="0"/>
              <a:t>Alcoholism   </a:t>
            </a:r>
          </a:p>
        </p:txBody>
      </p:sp>
    </p:spTree>
    <p:extLst>
      <p:ext uri="{BB962C8B-B14F-4D97-AF65-F5344CB8AC3E}">
        <p14:creationId xmlns:p14="http://schemas.microsoft.com/office/powerpoint/2010/main" val="410047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C149D-2E6B-424E-A267-C0ED611D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 and Chromosomes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D909F-9496-4B8F-802A-E33255520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 are the basic building blocks of heredity. </a:t>
            </a:r>
          </a:p>
          <a:p>
            <a:r>
              <a:rPr lang="en-US" dirty="0"/>
              <a:t>Traits are determined by pairs of genes, with one gene in each pair inherited from each parent. </a:t>
            </a:r>
          </a:p>
          <a:p>
            <a:endParaRPr lang="en-US" dirty="0"/>
          </a:p>
          <a:p>
            <a:r>
              <a:rPr lang="en-US" dirty="0"/>
              <a:t>Some traits, such as blood type, are controlled by a single pair of genes.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Complex psychological traits, such as intelligence, involve combinations of genes, as well as environmental factors. </a:t>
            </a:r>
          </a:p>
        </p:txBody>
      </p:sp>
    </p:spTree>
    <p:extLst>
      <p:ext uri="{BB962C8B-B14F-4D97-AF65-F5344CB8AC3E}">
        <p14:creationId xmlns:p14="http://schemas.microsoft.com/office/powerpoint/2010/main" val="310635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583A-72AF-4C03-84CA-E2FB5F977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362B0-C3B7-4A14-99E8-E9C5E4C2D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 are found in threadlike structures called chromosomes. </a:t>
            </a:r>
          </a:p>
        </p:txBody>
      </p:sp>
    </p:spTree>
    <p:extLst>
      <p:ext uri="{BB962C8B-B14F-4D97-AF65-F5344CB8AC3E}">
        <p14:creationId xmlns:p14="http://schemas.microsoft.com/office/powerpoint/2010/main" val="374800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D5747-D4E2-4C21-B9CD-5F5D27715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7B155-BCEF-4C8C-BBB5-E6AD9EEB5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Chromosomes are composed of deoxyribonucleic acid (DNA). </a:t>
            </a:r>
          </a:p>
          <a:p>
            <a:r>
              <a:rPr lang="en-US" dirty="0"/>
              <a:t>DNA takes the form of a double helix. </a:t>
            </a:r>
          </a:p>
        </p:txBody>
      </p:sp>
    </p:spTree>
    <p:extLst>
      <p:ext uri="{BB962C8B-B14F-4D97-AF65-F5344CB8AC3E}">
        <p14:creationId xmlns:p14="http://schemas.microsoft.com/office/powerpoint/2010/main" val="139010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5249A-9CBE-4273-B1B0-961E774E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E0D75-F1DF-44A2-A087-215F2EA23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normal human cells contain  46 chromosomes that are organized into 23 pairs. </a:t>
            </a:r>
          </a:p>
          <a:p>
            <a:endParaRPr lang="en-US" dirty="0"/>
          </a:p>
          <a:p>
            <a:r>
              <a:rPr lang="en-US" dirty="0"/>
              <a:t>In each of the 23 pairs, one chromosome comes from the father and the other chromosomes comes from the mother. </a:t>
            </a:r>
          </a:p>
          <a:p>
            <a:endParaRPr lang="en-US" dirty="0"/>
          </a:p>
          <a:p>
            <a:r>
              <a:rPr lang="en-US" dirty="0"/>
              <a:t>Each chromosome contains instructions for the development of particular traits in the individual. </a:t>
            </a:r>
          </a:p>
        </p:txBody>
      </p:sp>
    </p:spTree>
    <p:extLst>
      <p:ext uri="{BB962C8B-B14F-4D97-AF65-F5344CB8AC3E}">
        <p14:creationId xmlns:p14="http://schemas.microsoft.com/office/powerpoint/2010/main" val="1023883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</TotalTime>
  <Words>681</Words>
  <Application>Microsoft Office PowerPoint</Application>
  <PresentationFormat>Widescreen</PresentationFormat>
  <Paragraphs>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Ion Boardroom</vt:lpstr>
      <vt:lpstr>Psychology  Chapter 3 Section 4:  Heredity: Our Genetic Background </vt:lpstr>
      <vt:lpstr>PowerPoint Presentation</vt:lpstr>
      <vt:lpstr>PowerPoint Presentation</vt:lpstr>
      <vt:lpstr>PowerPoint Presentation</vt:lpstr>
      <vt:lpstr>PowerPoint Presentation</vt:lpstr>
      <vt:lpstr>Genes and Chromosomes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Nature-Nurture Debate </vt:lpstr>
      <vt:lpstr>Kinship Studies </vt:lpstr>
      <vt:lpstr>PowerPoint Presentation</vt:lpstr>
      <vt:lpstr>PowerPoint Presentation</vt:lpstr>
      <vt:lpstr>Twin Studies </vt:lpstr>
      <vt:lpstr>PowerPoint Presentation</vt:lpstr>
      <vt:lpstr>PowerPoint Presentation</vt:lpstr>
      <vt:lpstr>PowerPoint Presentation</vt:lpstr>
      <vt:lpstr>Adoptee Studies </vt:lpstr>
      <vt:lpstr>Twins Reared Apart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3 Section 4:  Heredity: Our Genetic Background </dc:title>
  <dc:creator>Tyler Moudry</dc:creator>
  <cp:lastModifiedBy>Tyler Moudry</cp:lastModifiedBy>
  <cp:revision>5</cp:revision>
  <dcterms:created xsi:type="dcterms:W3CDTF">2018-11-14T07:21:50Z</dcterms:created>
  <dcterms:modified xsi:type="dcterms:W3CDTF">2018-11-14T07:56:28Z</dcterms:modified>
</cp:coreProperties>
</file>