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AB8F-BCC8-43C6-9169-9695032518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3 Section 3: The Endocrine System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0C734-0D33-4550-AF44-5048B298A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2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4306-FE03-40B4-BAC4-1368D309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C25C0-25D3-430E-91FF-D214BAC24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Hyperthyroidism</a:t>
            </a:r>
          </a:p>
          <a:p>
            <a:pPr lvl="1"/>
            <a:r>
              <a:rPr lang="en-US" sz="3600" dirty="0"/>
              <a:t>Production of too much thyroxin.</a:t>
            </a:r>
          </a:p>
          <a:p>
            <a:pPr lvl="1"/>
            <a:r>
              <a:rPr lang="en-US" sz="3600" dirty="0"/>
              <a:t>Excitability, inability to sleep, and weight loss.</a:t>
            </a:r>
          </a:p>
        </p:txBody>
      </p:sp>
    </p:spTree>
    <p:extLst>
      <p:ext uri="{BB962C8B-B14F-4D97-AF65-F5344CB8AC3E}">
        <p14:creationId xmlns:p14="http://schemas.microsoft.com/office/powerpoint/2010/main" val="338933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8046-FA87-409B-B475-C07B881F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Adrenal Glands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81775-3383-423D-8689-8C487D2F1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Located above the kidneys. </a:t>
            </a:r>
          </a:p>
          <a:p>
            <a:r>
              <a:rPr lang="en-US" dirty="0"/>
              <a:t>The outer layer, or cortex, of the adrenal glands secretes cortical steroids. </a:t>
            </a:r>
          </a:p>
          <a:p>
            <a:endParaRPr lang="en-US" dirty="0"/>
          </a:p>
          <a:p>
            <a:r>
              <a:rPr lang="en-US" dirty="0"/>
              <a:t>Cortical steroids increase resistance to stress and promote muscle development. </a:t>
            </a:r>
          </a:p>
          <a:p>
            <a:r>
              <a:rPr lang="en-US" dirty="0"/>
              <a:t>Also cause the liver to release stored sugar, making energy available for emergencies.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7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6D893-E0B4-475C-8BEC-97FB0EFA9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C3EB-9B1B-4600-8E63-F893AF991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adrenal glands also produce adrenaline and noradrenaline. </a:t>
            </a:r>
          </a:p>
          <a:p>
            <a:endParaRPr lang="en-US" dirty="0"/>
          </a:p>
          <a:p>
            <a:r>
              <a:rPr lang="en-US" dirty="0"/>
              <a:t>During a stressful situation, the sympathetic nervous system causes the adrenal glands to release a mixture of adrenaline and noradrenaline. </a:t>
            </a:r>
          </a:p>
          <a:p>
            <a:endParaRPr lang="en-US" dirty="0"/>
          </a:p>
          <a:p>
            <a:r>
              <a:rPr lang="en-US" dirty="0"/>
              <a:t>These hormones help arouse the body, enabling the person to cope with a stressful situation. </a:t>
            </a:r>
          </a:p>
        </p:txBody>
      </p:sp>
    </p:spTree>
    <p:extLst>
      <p:ext uri="{BB962C8B-B14F-4D97-AF65-F5344CB8AC3E}">
        <p14:creationId xmlns:p14="http://schemas.microsoft.com/office/powerpoint/2010/main" val="675561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E8D50-2544-4B33-8004-A1D3DF4E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E31A8-B388-4090-B495-19C3317FE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Adrenaline also plays a role in the emotions people experience. </a:t>
            </a:r>
          </a:p>
          <a:p>
            <a:endParaRPr lang="en-US" dirty="0"/>
          </a:p>
          <a:p>
            <a:r>
              <a:rPr lang="en-US" dirty="0"/>
              <a:t>Can intensify emotions such as fear and anxiety.</a:t>
            </a:r>
          </a:p>
          <a:p>
            <a:endParaRPr lang="en-US" dirty="0"/>
          </a:p>
          <a:p>
            <a:r>
              <a:rPr lang="en-US" dirty="0"/>
              <a:t>Noradrenaline can raise blood pressure and in the nervous system it also acts as a neurotransmitter.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29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4A48-8B2C-428A-91F2-7D8BB6A6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Testes and the Ovaries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2EC50-C9C7-4A85-9BF5-D2D3EA77B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Testes (males)</a:t>
            </a:r>
          </a:p>
          <a:p>
            <a:r>
              <a:rPr lang="en-US" dirty="0"/>
              <a:t>Ovaries (females) </a:t>
            </a:r>
          </a:p>
          <a:p>
            <a:endParaRPr lang="en-US" dirty="0"/>
          </a:p>
          <a:p>
            <a:r>
              <a:rPr lang="en-US" dirty="0"/>
              <a:t>These glands produce the hormones testosterone, estrogen, and progesterone. </a:t>
            </a:r>
          </a:p>
        </p:txBody>
      </p:sp>
    </p:spTree>
    <p:extLst>
      <p:ext uri="{BB962C8B-B14F-4D97-AF65-F5344CB8AC3E}">
        <p14:creationId xmlns:p14="http://schemas.microsoft.com/office/powerpoint/2010/main" val="133592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22F1D-3CA9-4B0E-95C9-520796F0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Testosterone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0B3B1-9151-4797-B7F5-C7B13C006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Male sex hormone </a:t>
            </a:r>
          </a:p>
          <a:p>
            <a:r>
              <a:rPr lang="en-US" dirty="0"/>
              <a:t>Females have small amounts of this hormone as well. </a:t>
            </a:r>
          </a:p>
          <a:p>
            <a:endParaRPr lang="en-US" dirty="0"/>
          </a:p>
          <a:p>
            <a:r>
              <a:rPr lang="en-US" dirty="0"/>
              <a:t>Produced by the testes in males. </a:t>
            </a:r>
          </a:p>
          <a:p>
            <a:r>
              <a:rPr lang="en-US" dirty="0"/>
              <a:t>Small amounts of it are also secreted by the ovaries in females.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90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76240-91BB-4DE1-9BCC-139A2CD7A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DA87-ABB4-4293-9F4A-2E6086E5C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Testosterone plays an important role in development, particularly during the prenatal period and during adolescence. </a:t>
            </a:r>
          </a:p>
          <a:p>
            <a:endParaRPr lang="en-US" dirty="0"/>
          </a:p>
          <a:p>
            <a:r>
              <a:rPr lang="en-US" dirty="0"/>
              <a:t>Prenatal Period</a:t>
            </a:r>
          </a:p>
          <a:p>
            <a:pPr lvl="1"/>
            <a:r>
              <a:rPr lang="en-US" dirty="0"/>
              <a:t>Testosterone influences development of the sex organs.</a:t>
            </a:r>
          </a:p>
          <a:p>
            <a:pPr lvl="1"/>
            <a:r>
              <a:rPr lang="en-US" dirty="0"/>
              <a:t>Six weeks after fertilization, if testosterone is secreted, it stimulates development of male sex organs. If not secreted, female organs develop. </a:t>
            </a:r>
          </a:p>
        </p:txBody>
      </p:sp>
    </p:spTree>
    <p:extLst>
      <p:ext uri="{BB962C8B-B14F-4D97-AF65-F5344CB8AC3E}">
        <p14:creationId xmlns:p14="http://schemas.microsoft.com/office/powerpoint/2010/main" val="2771932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024D-5DA2-4C4B-AF28-B3612728C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06478-A17E-417B-A9CC-BC5985755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Adolescence </a:t>
            </a:r>
          </a:p>
          <a:p>
            <a:pPr lvl="1"/>
            <a:r>
              <a:rPr lang="en-US" dirty="0"/>
              <a:t>Testosterone aids the growth of muscle and bone, as well as the development of primary and secondary sex characteristics.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Primary sex characteristics are directly involved in reproduction.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Secondary sex characteristics, such as beard growth, distinguish males and females but are not directly involved in reproduction. </a:t>
            </a:r>
          </a:p>
        </p:txBody>
      </p:sp>
    </p:spTree>
    <p:extLst>
      <p:ext uri="{BB962C8B-B14F-4D97-AF65-F5344CB8AC3E}">
        <p14:creationId xmlns:p14="http://schemas.microsoft.com/office/powerpoint/2010/main" val="3944556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ED120-FF0C-4653-9F2F-880E31BDC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13A2C-78D3-4D51-99E1-D45EB5F91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Testosterone is a kind of steroid.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Steroids affect muscle mass, heighten resistance to stress, and increase the body’s energy supply. </a:t>
            </a:r>
          </a:p>
        </p:txBody>
      </p:sp>
    </p:spTree>
    <p:extLst>
      <p:ext uri="{BB962C8B-B14F-4D97-AF65-F5344CB8AC3E}">
        <p14:creationId xmlns:p14="http://schemas.microsoft.com/office/powerpoint/2010/main" val="693668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75C84-D370-459A-BB67-7C002B97B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Estrogen and Progesterone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0D372-6F05-482C-9F94-F22E3E4A0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Female sex hormones</a:t>
            </a:r>
          </a:p>
          <a:p>
            <a:r>
              <a:rPr lang="en-US" dirty="0"/>
              <a:t>Low levels are found in males as well.</a:t>
            </a:r>
          </a:p>
          <a:p>
            <a:r>
              <a:rPr lang="en-US" dirty="0"/>
              <a:t>Ovaries in females produce estrogen and progesterone </a:t>
            </a:r>
          </a:p>
          <a:p>
            <a:r>
              <a:rPr lang="en-US" dirty="0"/>
              <a:t>Estrogen is also produced in smaller amounts by the testes in males. </a:t>
            </a:r>
          </a:p>
        </p:txBody>
      </p:sp>
    </p:spTree>
    <p:extLst>
      <p:ext uri="{BB962C8B-B14F-4D97-AF65-F5344CB8AC3E}">
        <p14:creationId xmlns:p14="http://schemas.microsoft.com/office/powerpoint/2010/main" val="13600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DE128-7DC9-454C-85DE-75C2AC947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DEFB9-2F47-40A9-9CE8-5F014A617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endocrine system consists of glands that secret substances, called hormones, into the bloodstream. </a:t>
            </a:r>
          </a:p>
          <a:p>
            <a:endParaRPr lang="en-US" sz="3200" dirty="0"/>
          </a:p>
          <a:p>
            <a:r>
              <a:rPr lang="en-US" sz="3200" dirty="0"/>
              <a:t>Hormones stimulate growth and many kinds of reactions such as changes in activity levels and moods. </a:t>
            </a:r>
          </a:p>
        </p:txBody>
      </p:sp>
    </p:spTree>
    <p:extLst>
      <p:ext uri="{BB962C8B-B14F-4D97-AF65-F5344CB8AC3E}">
        <p14:creationId xmlns:p14="http://schemas.microsoft.com/office/powerpoint/2010/main" val="1149813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15AD-77FB-4620-A84E-43203B02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553D-7E0F-48F9-BBCB-122A0DEA8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Estrogen fosters the development of primary and secondary sex characteristics, such as breast enlargement. </a:t>
            </a:r>
          </a:p>
          <a:p>
            <a:endParaRPr lang="en-US" dirty="0"/>
          </a:p>
          <a:p>
            <a:r>
              <a:rPr lang="en-US" dirty="0"/>
              <a:t>Progesterone</a:t>
            </a:r>
          </a:p>
          <a:p>
            <a:pPr lvl="1"/>
            <a:r>
              <a:rPr lang="en-US" dirty="0"/>
              <a:t>Stimulates growth of the female reproductive organs</a:t>
            </a:r>
          </a:p>
          <a:p>
            <a:pPr lvl="1"/>
            <a:r>
              <a:rPr lang="en-US" dirty="0"/>
              <a:t>Helps prepare the body for pregnancy</a:t>
            </a:r>
          </a:p>
          <a:p>
            <a:pPr lvl="1"/>
            <a:r>
              <a:rPr lang="en-US" dirty="0"/>
              <a:t>Together, estrogen and progesterone regulate the menstrual cycle.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6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7A27F-870B-4C76-905C-F195DE5F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BAFC7-EAA7-460E-AAD2-CB77B1185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Because hormones affect behavior and emotional reactions, psychologists who study the biology of behavior are also interested in the endocrine system. </a:t>
            </a:r>
          </a:p>
        </p:txBody>
      </p:sp>
    </p:spTree>
    <p:extLst>
      <p:ext uri="{BB962C8B-B14F-4D97-AF65-F5344CB8AC3E}">
        <p14:creationId xmlns:p14="http://schemas.microsoft.com/office/powerpoint/2010/main" val="85535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CA381-905A-46C4-9D11-96F5A3FD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F5ED-C492-47E0-BDB6-60708CDF7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Hormones have specific receptor sites. </a:t>
            </a:r>
          </a:p>
          <a:p>
            <a:r>
              <a:rPr lang="en-US" dirty="0"/>
              <a:t>Although various hormones circulate throughout the body, they act only on hormone receptors in certain places. </a:t>
            </a:r>
          </a:p>
          <a:p>
            <a:endParaRPr lang="en-US" dirty="0"/>
          </a:p>
          <a:p>
            <a:r>
              <a:rPr lang="en-US" dirty="0"/>
              <a:t>Hormones are produced by glands, such as the pituitary gland, thyroid gland, adrenal glands, and the testes and the ovaries. </a:t>
            </a:r>
          </a:p>
        </p:txBody>
      </p:sp>
    </p:spTree>
    <p:extLst>
      <p:ext uri="{BB962C8B-B14F-4D97-AF65-F5344CB8AC3E}">
        <p14:creationId xmlns:p14="http://schemas.microsoft.com/office/powerpoint/2010/main" val="260583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22B10-36F3-49E9-93A6-AF483AE86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Pituitary Gland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8C089-BFE8-4811-8DCB-6513BB7EF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Lies just below the hypothalamus (a region of the forebrain- autonomic nervous system).  </a:t>
            </a:r>
          </a:p>
          <a:p>
            <a:r>
              <a:rPr lang="en-US" dirty="0"/>
              <a:t>Size of a pea</a:t>
            </a:r>
          </a:p>
          <a:p>
            <a:r>
              <a:rPr lang="en-US" dirty="0"/>
              <a:t>Stimulated by the hypothalamus, is responsible for the secretion of many different hormones that affect various aspects of behavior. </a:t>
            </a:r>
          </a:p>
          <a:p>
            <a:endParaRPr lang="en-US" dirty="0"/>
          </a:p>
          <a:p>
            <a:r>
              <a:rPr lang="en-US" dirty="0"/>
              <a:t>Growth hormone regulates that growth of muscles, bones, and glands. </a:t>
            </a:r>
          </a:p>
        </p:txBody>
      </p:sp>
    </p:spTree>
    <p:extLst>
      <p:ext uri="{BB962C8B-B14F-4D97-AF65-F5344CB8AC3E}">
        <p14:creationId xmlns:p14="http://schemas.microsoft.com/office/powerpoint/2010/main" val="285024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6A78D-B2BB-480D-8E7A-3B1CADEC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05A8B-8B17-41DD-99A7-D52A7EA17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Hormones also affect females in relation to pregnancy and mothering.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Prolactin stimulates production of milk in nursing women.</a:t>
            </a:r>
          </a:p>
          <a:p>
            <a:r>
              <a:rPr lang="en-US" dirty="0"/>
              <a:t>Oxytocin stimulates labor in pregnant women.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4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1068-12B7-42A7-ABA8-DC8918FD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Thyroid Gland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F6D9-B7A8-499D-AD8F-05A8C1447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Produces thyroxin</a:t>
            </a:r>
          </a:p>
          <a:p>
            <a:endParaRPr lang="en-US" dirty="0"/>
          </a:p>
          <a:p>
            <a:r>
              <a:rPr lang="en-US" dirty="0"/>
              <a:t>Thyroxin affects the body’s metabolism- its rate of converting food to energy.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60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9243-3907-43AA-9493-9204DF81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787E6-B7C3-483A-9EC8-6F43DCF93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Hypothyroidism</a:t>
            </a:r>
          </a:p>
          <a:p>
            <a:pPr lvl="1"/>
            <a:r>
              <a:rPr lang="en-US" sz="3600" dirty="0"/>
              <a:t>Production of too little thyroxin.</a:t>
            </a:r>
          </a:p>
          <a:p>
            <a:pPr lvl="1"/>
            <a:r>
              <a:rPr lang="en-US" sz="3600" dirty="0"/>
              <a:t>Often causes people to be overweight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0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78584-6269-4AF6-8705-6C5A58F29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19263-7F34-4B61-96B5-51F5DE85B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Cretinism</a:t>
            </a:r>
          </a:p>
          <a:p>
            <a:pPr lvl="1"/>
            <a:r>
              <a:rPr lang="en-US" sz="3600" dirty="0"/>
              <a:t>Occurs in children with not enough thyroxin.</a:t>
            </a:r>
          </a:p>
          <a:p>
            <a:pPr lvl="1"/>
            <a:r>
              <a:rPr lang="en-US" sz="3600" dirty="0"/>
              <a:t>Stunted growth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3535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893</TotalTime>
  <Words>654</Words>
  <Application>Microsoft Office PowerPoint</Application>
  <PresentationFormat>Widescreen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Trebuchet MS</vt:lpstr>
      <vt:lpstr>Berlin</vt:lpstr>
      <vt:lpstr>Chapter 3 Section 3: The Endocrine System </vt:lpstr>
      <vt:lpstr>PowerPoint Presentation</vt:lpstr>
      <vt:lpstr>PowerPoint Presentation</vt:lpstr>
      <vt:lpstr>PowerPoint Presentation</vt:lpstr>
      <vt:lpstr>The Pituitary Gland </vt:lpstr>
      <vt:lpstr>PowerPoint Presentation</vt:lpstr>
      <vt:lpstr>The Thyroid Gland </vt:lpstr>
      <vt:lpstr>PowerPoint Presentation</vt:lpstr>
      <vt:lpstr>PowerPoint Presentation</vt:lpstr>
      <vt:lpstr>PowerPoint Presentation</vt:lpstr>
      <vt:lpstr>The Adrenal Glands </vt:lpstr>
      <vt:lpstr>PowerPoint Presentation</vt:lpstr>
      <vt:lpstr>PowerPoint Presentation</vt:lpstr>
      <vt:lpstr>The Testes and the Ovaries </vt:lpstr>
      <vt:lpstr>Testosterone</vt:lpstr>
      <vt:lpstr>PowerPoint Presentation</vt:lpstr>
      <vt:lpstr>PowerPoint Presentation</vt:lpstr>
      <vt:lpstr>PowerPoint Presentation</vt:lpstr>
      <vt:lpstr>Estrogen and Progesterone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Section 3: The Endocrine System </dc:title>
  <dc:creator>Tyler Moudry</dc:creator>
  <cp:lastModifiedBy>Tyler Moudry</cp:lastModifiedBy>
  <cp:revision>9</cp:revision>
  <dcterms:created xsi:type="dcterms:W3CDTF">2018-11-08T06:54:14Z</dcterms:created>
  <dcterms:modified xsi:type="dcterms:W3CDTF">2018-11-13T15:27:26Z</dcterms:modified>
</cp:coreProperties>
</file>