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74" r:id="rId5"/>
    <p:sldId id="275" r:id="rId6"/>
    <p:sldId id="276" r:id="rId7"/>
    <p:sldId id="277" r:id="rId8"/>
    <p:sldId id="258" r:id="rId9"/>
    <p:sldId id="257" r:id="rId10"/>
    <p:sldId id="259" r:id="rId11"/>
    <p:sldId id="261" r:id="rId12"/>
    <p:sldId id="262" r:id="rId13"/>
    <p:sldId id="263" r:id="rId14"/>
    <p:sldId id="264" r:id="rId15"/>
    <p:sldId id="265" r:id="rId16"/>
    <p:sldId id="266" r:id="rId17"/>
    <p:sldId id="267" r:id="rId18"/>
    <p:sldId id="268" r:id="rId19"/>
    <p:sldId id="269" r:id="rId20"/>
    <p:sldId id="270" r:id="rId21"/>
    <p:sldId id="279" r:id="rId22"/>
    <p:sldId id="280" r:id="rId23"/>
    <p:sldId id="281" r:id="rId24"/>
    <p:sldId id="282" r:id="rId25"/>
    <p:sldId id="283" r:id="rId26"/>
    <p:sldId id="284" r:id="rId27"/>
    <p:sldId id="285" r:id="rId28"/>
    <p:sldId id="286"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3" r:id="rId53"/>
    <p:sldId id="314"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72" autoAdjust="0"/>
    <p:restoredTop sz="94660"/>
  </p:normalViewPr>
  <p:slideViewPr>
    <p:cSldViewPr snapToGrid="0">
      <p:cViewPr varScale="1">
        <p:scale>
          <a:sx n="80" d="100"/>
          <a:sy n="80" d="100"/>
        </p:scale>
        <p:origin x="12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11/16/2018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11/16/2018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B7DCF-8F62-4231-8D7F-71B2B53181A7}"/>
              </a:ext>
            </a:extLst>
          </p:cNvPr>
          <p:cNvSpPr>
            <a:spLocks noGrp="1"/>
          </p:cNvSpPr>
          <p:nvPr>
            <p:ph type="ctrTitle"/>
          </p:nvPr>
        </p:nvSpPr>
        <p:spPr/>
        <p:txBody>
          <a:bodyPr/>
          <a:lstStyle/>
          <a:p>
            <a:r>
              <a:rPr lang="en-US" dirty="0"/>
              <a:t>Chapter 3 Section 2: </a:t>
            </a:r>
            <a:br>
              <a:rPr lang="en-US" dirty="0"/>
            </a:br>
            <a:r>
              <a:rPr lang="en-US" dirty="0"/>
              <a:t>The Brain: Our Control Center </a:t>
            </a:r>
          </a:p>
        </p:txBody>
      </p:sp>
      <p:sp>
        <p:nvSpPr>
          <p:cNvPr id="3" name="Subtitle 2">
            <a:extLst>
              <a:ext uri="{FF2B5EF4-FFF2-40B4-BE49-F238E27FC236}">
                <a16:creationId xmlns:a16="http://schemas.microsoft.com/office/drawing/2014/main" id="{3661F095-0148-4027-BCA2-58BE8D1CD55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1741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14A12-B9D5-4A3B-AF7D-874369D546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EE9E1C-F453-4E8C-A934-73A3F0EDDF73}"/>
              </a:ext>
            </a:extLst>
          </p:cNvPr>
          <p:cNvSpPr>
            <a:spLocks noGrp="1"/>
          </p:cNvSpPr>
          <p:nvPr>
            <p:ph idx="1"/>
          </p:nvPr>
        </p:nvSpPr>
        <p:spPr/>
        <p:txBody>
          <a:bodyPr>
            <a:normAutofit/>
          </a:bodyPr>
          <a:lstStyle/>
          <a:p>
            <a:r>
              <a:rPr lang="en-US" sz="2800" dirty="0"/>
              <a:t>The ancient Egyptians believed that a little person dwelled within the skull and regulated behavior. </a:t>
            </a:r>
          </a:p>
        </p:txBody>
      </p:sp>
    </p:spTree>
    <p:extLst>
      <p:ext uri="{BB962C8B-B14F-4D97-AF65-F5344CB8AC3E}">
        <p14:creationId xmlns:p14="http://schemas.microsoft.com/office/powerpoint/2010/main" val="3714990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3330-EB29-400A-8F68-1CEB718FBE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153ABE-6B5A-4329-96BB-E5044C1AF301}"/>
              </a:ext>
            </a:extLst>
          </p:cNvPr>
          <p:cNvSpPr>
            <a:spLocks noGrp="1"/>
          </p:cNvSpPr>
          <p:nvPr>
            <p:ph idx="1"/>
          </p:nvPr>
        </p:nvSpPr>
        <p:spPr/>
        <p:txBody>
          <a:bodyPr>
            <a:normAutofit/>
          </a:bodyPr>
          <a:lstStyle/>
          <a:p>
            <a:r>
              <a:rPr lang="en-US" sz="3600" dirty="0"/>
              <a:t>The Greek philosopher Aristotle thought that the soul had set up living quarters in the heart. </a:t>
            </a:r>
          </a:p>
        </p:txBody>
      </p:sp>
    </p:spTree>
    <p:extLst>
      <p:ext uri="{BB962C8B-B14F-4D97-AF65-F5344CB8AC3E}">
        <p14:creationId xmlns:p14="http://schemas.microsoft.com/office/powerpoint/2010/main" val="2147929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5D22-3EFA-4C10-A808-FE8BCD9C51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45A23B-3557-49EE-836E-63F9155421EB}"/>
              </a:ext>
            </a:extLst>
          </p:cNvPr>
          <p:cNvSpPr>
            <a:spLocks noGrp="1"/>
          </p:cNvSpPr>
          <p:nvPr>
            <p:ph idx="1"/>
          </p:nvPr>
        </p:nvSpPr>
        <p:spPr/>
        <p:txBody>
          <a:bodyPr>
            <a:normAutofit/>
          </a:bodyPr>
          <a:lstStyle/>
          <a:p>
            <a:r>
              <a:rPr lang="en-US" sz="3200" dirty="0"/>
              <a:t>B.F. Skinner (1987) noted that the English language still reflects the belief in the heart as the seat of will, thought, hunger, and joy. </a:t>
            </a:r>
          </a:p>
        </p:txBody>
      </p:sp>
    </p:spTree>
    <p:extLst>
      <p:ext uri="{BB962C8B-B14F-4D97-AF65-F5344CB8AC3E}">
        <p14:creationId xmlns:p14="http://schemas.microsoft.com/office/powerpoint/2010/main" val="1538580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E6EB-0BF0-4BDC-8EDC-CD13F218C4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045D2A-6B0E-4B12-A415-6DC6A30BA05F}"/>
              </a:ext>
            </a:extLst>
          </p:cNvPr>
          <p:cNvSpPr>
            <a:spLocks noGrp="1"/>
          </p:cNvSpPr>
          <p:nvPr>
            <p:ph idx="1"/>
          </p:nvPr>
        </p:nvSpPr>
        <p:spPr/>
        <p:txBody>
          <a:bodyPr/>
          <a:lstStyle/>
          <a:p>
            <a:r>
              <a:rPr lang="en-US" dirty="0"/>
              <a:t>Today, however, we recognize that the mind, or consciousness, dwells within the brain. </a:t>
            </a:r>
          </a:p>
        </p:txBody>
      </p:sp>
    </p:spTree>
    <p:extLst>
      <p:ext uri="{BB962C8B-B14F-4D97-AF65-F5344CB8AC3E}">
        <p14:creationId xmlns:p14="http://schemas.microsoft.com/office/powerpoint/2010/main" val="817476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D053B-AA9F-4B59-8DD4-0118370F8095}"/>
              </a:ext>
            </a:extLst>
          </p:cNvPr>
          <p:cNvSpPr>
            <a:spLocks noGrp="1"/>
          </p:cNvSpPr>
          <p:nvPr>
            <p:ph type="title"/>
          </p:nvPr>
        </p:nvSpPr>
        <p:spPr/>
        <p:txBody>
          <a:bodyPr/>
          <a:lstStyle/>
          <a:p>
            <a:r>
              <a:rPr lang="en-US" dirty="0"/>
              <a:t>Parts of the Brain </a:t>
            </a:r>
          </a:p>
        </p:txBody>
      </p:sp>
      <p:sp>
        <p:nvSpPr>
          <p:cNvPr id="3" name="Content Placeholder 2">
            <a:extLst>
              <a:ext uri="{FF2B5EF4-FFF2-40B4-BE49-F238E27FC236}">
                <a16:creationId xmlns:a16="http://schemas.microsoft.com/office/drawing/2014/main" id="{4287ADB8-1C0A-4F5F-B47D-3D61B7C6EA83}"/>
              </a:ext>
            </a:extLst>
          </p:cNvPr>
          <p:cNvSpPr>
            <a:spLocks noGrp="1"/>
          </p:cNvSpPr>
          <p:nvPr>
            <p:ph idx="1"/>
          </p:nvPr>
        </p:nvSpPr>
        <p:spPr/>
        <p:txBody>
          <a:bodyPr>
            <a:normAutofit/>
          </a:bodyPr>
          <a:lstStyle/>
          <a:p>
            <a:r>
              <a:rPr lang="en-US" sz="2800" dirty="0"/>
              <a:t>The brain is divided into three sections. </a:t>
            </a:r>
          </a:p>
          <a:p>
            <a:endParaRPr lang="en-US" sz="2800" dirty="0"/>
          </a:p>
          <a:p>
            <a:pPr lvl="1"/>
            <a:r>
              <a:rPr lang="en-US" sz="2800" dirty="0"/>
              <a:t>1. hindbrain </a:t>
            </a:r>
          </a:p>
          <a:p>
            <a:pPr lvl="1"/>
            <a:r>
              <a:rPr lang="en-US" sz="2800" dirty="0"/>
              <a:t>2. midbrain</a:t>
            </a:r>
          </a:p>
          <a:p>
            <a:pPr lvl="1"/>
            <a:r>
              <a:rPr lang="en-US" sz="2800" dirty="0"/>
              <a:t>3. forebrain</a:t>
            </a:r>
          </a:p>
        </p:txBody>
      </p:sp>
    </p:spTree>
    <p:extLst>
      <p:ext uri="{BB962C8B-B14F-4D97-AF65-F5344CB8AC3E}">
        <p14:creationId xmlns:p14="http://schemas.microsoft.com/office/powerpoint/2010/main" val="2542023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61635-FD56-404D-A259-9FF7FC073E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41F321-EFD2-4775-979B-B429C68CA2E8}"/>
              </a:ext>
            </a:extLst>
          </p:cNvPr>
          <p:cNvSpPr>
            <a:spLocks noGrp="1"/>
          </p:cNvSpPr>
          <p:nvPr>
            <p:ph idx="1"/>
          </p:nvPr>
        </p:nvSpPr>
        <p:spPr/>
        <p:txBody>
          <a:bodyPr>
            <a:normAutofit/>
          </a:bodyPr>
          <a:lstStyle/>
          <a:p>
            <a:r>
              <a:rPr lang="en-US" sz="2800" dirty="0"/>
              <a:t>The hindbrain is the lower portion of the brain and is involved in many vital functions such as heart rate, respiration, and balance. </a:t>
            </a:r>
          </a:p>
          <a:p>
            <a:endParaRPr lang="en-US" sz="2800" dirty="0"/>
          </a:p>
          <a:p>
            <a:endParaRPr lang="en-US" sz="2800" dirty="0"/>
          </a:p>
        </p:txBody>
      </p:sp>
    </p:spTree>
    <p:extLst>
      <p:ext uri="{BB962C8B-B14F-4D97-AF65-F5344CB8AC3E}">
        <p14:creationId xmlns:p14="http://schemas.microsoft.com/office/powerpoint/2010/main" val="4002638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F3521-65E4-4DA5-8970-D035555506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3597A6-A529-4CDA-8BF3-338BD2C9ADF8}"/>
              </a:ext>
            </a:extLst>
          </p:cNvPr>
          <p:cNvSpPr>
            <a:spLocks noGrp="1"/>
          </p:cNvSpPr>
          <p:nvPr>
            <p:ph idx="1"/>
          </p:nvPr>
        </p:nvSpPr>
        <p:spPr/>
        <p:txBody>
          <a:bodyPr>
            <a:normAutofit/>
          </a:bodyPr>
          <a:lstStyle/>
          <a:p>
            <a:r>
              <a:rPr lang="en-US" sz="2800" dirty="0"/>
              <a:t>The midbrain includes areas that are involved in vision and hearing. </a:t>
            </a:r>
          </a:p>
        </p:txBody>
      </p:sp>
    </p:spTree>
    <p:extLst>
      <p:ext uri="{BB962C8B-B14F-4D97-AF65-F5344CB8AC3E}">
        <p14:creationId xmlns:p14="http://schemas.microsoft.com/office/powerpoint/2010/main" val="595415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D3AFD-618F-4E40-B184-DBDC2C8626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5BAFE3-F720-4E73-BF29-A8ED6FC65361}"/>
              </a:ext>
            </a:extLst>
          </p:cNvPr>
          <p:cNvSpPr>
            <a:spLocks noGrp="1"/>
          </p:cNvSpPr>
          <p:nvPr>
            <p:ph idx="1"/>
          </p:nvPr>
        </p:nvSpPr>
        <p:spPr/>
        <p:txBody>
          <a:bodyPr>
            <a:normAutofit/>
          </a:bodyPr>
          <a:lstStyle/>
          <a:p>
            <a:r>
              <a:rPr lang="en-US" sz="3200" dirty="0"/>
              <a:t>The forebrain, the front area of the brain, is involved in complex functions such as thought and emotion. </a:t>
            </a:r>
          </a:p>
        </p:txBody>
      </p:sp>
    </p:spTree>
    <p:extLst>
      <p:ext uri="{BB962C8B-B14F-4D97-AF65-F5344CB8AC3E}">
        <p14:creationId xmlns:p14="http://schemas.microsoft.com/office/powerpoint/2010/main" val="3025430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C0D8-2CAC-4E56-BE0D-02C8DD7DD6F3}"/>
              </a:ext>
            </a:extLst>
          </p:cNvPr>
          <p:cNvSpPr>
            <a:spLocks noGrp="1"/>
          </p:cNvSpPr>
          <p:nvPr>
            <p:ph type="title"/>
          </p:nvPr>
        </p:nvSpPr>
        <p:spPr/>
        <p:txBody>
          <a:bodyPr/>
          <a:lstStyle/>
          <a:p>
            <a:r>
              <a:rPr lang="en-US" dirty="0"/>
              <a:t>The Hindbrain </a:t>
            </a:r>
          </a:p>
        </p:txBody>
      </p:sp>
      <p:sp>
        <p:nvSpPr>
          <p:cNvPr id="3" name="Content Placeholder 2">
            <a:extLst>
              <a:ext uri="{FF2B5EF4-FFF2-40B4-BE49-F238E27FC236}">
                <a16:creationId xmlns:a16="http://schemas.microsoft.com/office/drawing/2014/main" id="{E80E97C2-7B25-49C5-AD51-76D8BDEFBB34}"/>
              </a:ext>
            </a:extLst>
          </p:cNvPr>
          <p:cNvSpPr>
            <a:spLocks noGrp="1"/>
          </p:cNvSpPr>
          <p:nvPr>
            <p:ph idx="1"/>
          </p:nvPr>
        </p:nvSpPr>
        <p:spPr/>
        <p:txBody>
          <a:bodyPr>
            <a:normAutofit/>
          </a:bodyPr>
          <a:lstStyle/>
          <a:p>
            <a:r>
              <a:rPr lang="en-US" sz="3600" dirty="0"/>
              <a:t>Medulla – involved in vital functions such as heart rate, blood pressure, and breathing. </a:t>
            </a:r>
          </a:p>
        </p:txBody>
      </p:sp>
    </p:spTree>
    <p:extLst>
      <p:ext uri="{BB962C8B-B14F-4D97-AF65-F5344CB8AC3E}">
        <p14:creationId xmlns:p14="http://schemas.microsoft.com/office/powerpoint/2010/main" val="585838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1E524-C379-4EF7-B44B-24A77229F7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F461BE-9862-4D33-B1D6-345C3FC9BE8E}"/>
              </a:ext>
            </a:extLst>
          </p:cNvPr>
          <p:cNvSpPr>
            <a:spLocks noGrp="1"/>
          </p:cNvSpPr>
          <p:nvPr>
            <p:ph idx="1"/>
          </p:nvPr>
        </p:nvSpPr>
        <p:spPr/>
        <p:txBody>
          <a:bodyPr/>
          <a:lstStyle/>
          <a:p>
            <a:r>
              <a:rPr lang="en-US" dirty="0"/>
              <a:t>Pons – located in front of the medulla and is involved in regulating body movement, attention, sleep, and alertness. </a:t>
            </a:r>
          </a:p>
          <a:p>
            <a:endParaRPr lang="en-US" dirty="0"/>
          </a:p>
          <a:p>
            <a:endParaRPr lang="en-US" dirty="0"/>
          </a:p>
        </p:txBody>
      </p:sp>
    </p:spTree>
    <p:extLst>
      <p:ext uri="{BB962C8B-B14F-4D97-AF65-F5344CB8AC3E}">
        <p14:creationId xmlns:p14="http://schemas.microsoft.com/office/powerpoint/2010/main" val="246443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CA88A-E838-4F54-A11E-D3E0C63916B3}"/>
              </a:ext>
            </a:extLst>
          </p:cNvPr>
          <p:cNvSpPr>
            <a:spLocks noGrp="1"/>
          </p:cNvSpPr>
          <p:nvPr>
            <p:ph type="title"/>
          </p:nvPr>
        </p:nvSpPr>
        <p:spPr/>
        <p:txBody>
          <a:bodyPr/>
          <a:lstStyle/>
          <a:p>
            <a:r>
              <a:rPr lang="en-US" dirty="0"/>
              <a:t>Frontal Lobe of the Brain </a:t>
            </a:r>
          </a:p>
        </p:txBody>
      </p:sp>
      <p:sp>
        <p:nvSpPr>
          <p:cNvPr id="3" name="Content Placeholder 2">
            <a:extLst>
              <a:ext uri="{FF2B5EF4-FFF2-40B4-BE49-F238E27FC236}">
                <a16:creationId xmlns:a16="http://schemas.microsoft.com/office/drawing/2014/main" id="{01FA6DF3-4A77-4BE6-B473-35E6A1EBE258}"/>
              </a:ext>
            </a:extLst>
          </p:cNvPr>
          <p:cNvSpPr>
            <a:spLocks noGrp="1"/>
          </p:cNvSpPr>
          <p:nvPr>
            <p:ph idx="1"/>
          </p:nvPr>
        </p:nvSpPr>
        <p:spPr/>
        <p:txBody>
          <a:bodyPr/>
          <a:lstStyle/>
          <a:p>
            <a:r>
              <a:rPr lang="en-US" dirty="0"/>
              <a:t> </a:t>
            </a:r>
            <a:r>
              <a:rPr lang="en-US" sz="3200" dirty="0"/>
              <a:t>Involved in motor function, problem solving, spontaneity, memory, language, initiation, judgement, impulse control, and social and sexual behavior.</a:t>
            </a:r>
          </a:p>
        </p:txBody>
      </p:sp>
    </p:spTree>
    <p:extLst>
      <p:ext uri="{BB962C8B-B14F-4D97-AF65-F5344CB8AC3E}">
        <p14:creationId xmlns:p14="http://schemas.microsoft.com/office/powerpoint/2010/main" val="1416527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A9722-59BA-43B4-9122-929EA18342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DB0653-EF42-4E12-AE15-DB7328B0B78C}"/>
              </a:ext>
            </a:extLst>
          </p:cNvPr>
          <p:cNvSpPr>
            <a:spLocks noGrp="1"/>
          </p:cNvSpPr>
          <p:nvPr>
            <p:ph idx="1"/>
          </p:nvPr>
        </p:nvSpPr>
        <p:spPr/>
        <p:txBody>
          <a:bodyPr/>
          <a:lstStyle/>
          <a:p>
            <a:r>
              <a:rPr lang="en-US" dirty="0"/>
              <a:t>Cerebellum – looks like the larger part of the brain, under which it rests, but it is much smaller. </a:t>
            </a:r>
          </a:p>
          <a:p>
            <a:endParaRPr lang="en-US" dirty="0"/>
          </a:p>
          <a:p>
            <a:r>
              <a:rPr lang="en-US" dirty="0"/>
              <a:t>It is involved in balance and coordination. </a:t>
            </a:r>
          </a:p>
        </p:txBody>
      </p:sp>
    </p:spTree>
    <p:extLst>
      <p:ext uri="{BB962C8B-B14F-4D97-AF65-F5344CB8AC3E}">
        <p14:creationId xmlns:p14="http://schemas.microsoft.com/office/powerpoint/2010/main" val="4039813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05476-55DD-486B-8083-29D99ADA017D}"/>
              </a:ext>
            </a:extLst>
          </p:cNvPr>
          <p:cNvSpPr>
            <a:spLocks noGrp="1"/>
          </p:cNvSpPr>
          <p:nvPr>
            <p:ph type="title"/>
          </p:nvPr>
        </p:nvSpPr>
        <p:spPr/>
        <p:txBody>
          <a:bodyPr/>
          <a:lstStyle/>
          <a:p>
            <a:r>
              <a:rPr lang="en-US" dirty="0"/>
              <a:t>The Midbrain </a:t>
            </a:r>
          </a:p>
        </p:txBody>
      </p:sp>
      <p:sp>
        <p:nvSpPr>
          <p:cNvPr id="3" name="Content Placeholder 2">
            <a:extLst>
              <a:ext uri="{FF2B5EF4-FFF2-40B4-BE49-F238E27FC236}">
                <a16:creationId xmlns:a16="http://schemas.microsoft.com/office/drawing/2014/main" id="{F8F3A55F-88BC-4DD0-9920-7F911B4137EA}"/>
              </a:ext>
            </a:extLst>
          </p:cNvPr>
          <p:cNvSpPr>
            <a:spLocks noGrp="1"/>
          </p:cNvSpPr>
          <p:nvPr>
            <p:ph idx="1"/>
          </p:nvPr>
        </p:nvSpPr>
        <p:spPr/>
        <p:txBody>
          <a:bodyPr>
            <a:normAutofit/>
          </a:bodyPr>
          <a:lstStyle/>
          <a:p>
            <a:r>
              <a:rPr lang="en-US" sz="3600" dirty="0"/>
              <a:t>Located between the hindbrain and the forebrain. </a:t>
            </a:r>
          </a:p>
          <a:p>
            <a:endParaRPr lang="en-US" sz="3600" dirty="0"/>
          </a:p>
          <a:p>
            <a:r>
              <a:rPr lang="en-US" sz="3600" dirty="0"/>
              <a:t>Involved in vision and hearing. </a:t>
            </a:r>
          </a:p>
        </p:txBody>
      </p:sp>
    </p:spTree>
    <p:extLst>
      <p:ext uri="{BB962C8B-B14F-4D97-AF65-F5344CB8AC3E}">
        <p14:creationId xmlns:p14="http://schemas.microsoft.com/office/powerpoint/2010/main" val="3706419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94394-08FF-4410-8321-DA4631BE51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0F8B64-1A62-4028-A1A8-485148B746A6}"/>
              </a:ext>
            </a:extLst>
          </p:cNvPr>
          <p:cNvSpPr>
            <a:spLocks noGrp="1"/>
          </p:cNvSpPr>
          <p:nvPr>
            <p:ph idx="1"/>
          </p:nvPr>
        </p:nvSpPr>
        <p:spPr/>
        <p:txBody>
          <a:bodyPr>
            <a:normAutofit/>
          </a:bodyPr>
          <a:lstStyle/>
          <a:p>
            <a:r>
              <a:rPr lang="en-US" sz="3200" b="1" u="sng" dirty="0"/>
              <a:t>Reticular activating system</a:t>
            </a:r>
          </a:p>
          <a:p>
            <a:pPr lvl="1"/>
            <a:r>
              <a:rPr lang="en-US" sz="3200" dirty="0"/>
              <a:t>Begins in the hindbrain and rises through the midbrain into the lower part of the forebrain. </a:t>
            </a:r>
          </a:p>
          <a:p>
            <a:pPr lvl="1"/>
            <a:endParaRPr lang="en-US" sz="3200" dirty="0"/>
          </a:p>
          <a:p>
            <a:pPr lvl="1"/>
            <a:r>
              <a:rPr lang="en-US" sz="3200" dirty="0"/>
              <a:t>Important for attention, sleep, and arousal. </a:t>
            </a:r>
          </a:p>
        </p:txBody>
      </p:sp>
    </p:spTree>
    <p:extLst>
      <p:ext uri="{BB962C8B-B14F-4D97-AF65-F5344CB8AC3E}">
        <p14:creationId xmlns:p14="http://schemas.microsoft.com/office/powerpoint/2010/main" val="3412115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D4EE9-015F-45AC-8121-F6BF3E34AC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D20ECD-DE85-4799-9E06-2A352404DABF}"/>
              </a:ext>
            </a:extLst>
          </p:cNvPr>
          <p:cNvSpPr>
            <a:spLocks noGrp="1"/>
          </p:cNvSpPr>
          <p:nvPr>
            <p:ph idx="1"/>
          </p:nvPr>
        </p:nvSpPr>
        <p:spPr/>
        <p:txBody>
          <a:bodyPr>
            <a:normAutofit/>
          </a:bodyPr>
          <a:lstStyle/>
          <a:p>
            <a:r>
              <a:rPr lang="en-US" sz="3600" dirty="0"/>
              <a:t>Stimulation of the reticular activating system makes us alert. </a:t>
            </a:r>
          </a:p>
          <a:p>
            <a:endParaRPr lang="en-US" sz="3600" dirty="0"/>
          </a:p>
          <a:p>
            <a:r>
              <a:rPr lang="en-US" sz="3600" dirty="0"/>
              <a:t>If affects arousal by increasing heart rate and blood pressure, and it increases brain activity. </a:t>
            </a:r>
          </a:p>
        </p:txBody>
      </p:sp>
    </p:spTree>
    <p:extLst>
      <p:ext uri="{BB962C8B-B14F-4D97-AF65-F5344CB8AC3E}">
        <p14:creationId xmlns:p14="http://schemas.microsoft.com/office/powerpoint/2010/main" val="3925783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9720-E9A9-4E05-87C8-E969C6C6D3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863C3B-74A1-42A9-AD22-C88DF3EEFDB7}"/>
              </a:ext>
            </a:extLst>
          </p:cNvPr>
          <p:cNvSpPr>
            <a:spLocks noGrp="1"/>
          </p:cNvSpPr>
          <p:nvPr>
            <p:ph idx="1"/>
          </p:nvPr>
        </p:nvSpPr>
        <p:spPr/>
        <p:txBody>
          <a:bodyPr>
            <a:normAutofit/>
          </a:bodyPr>
          <a:lstStyle/>
          <a:p>
            <a:r>
              <a:rPr lang="en-US" sz="4000" dirty="0"/>
              <a:t>Sudden, loud noises stimulate the reticular activating system and can awaken a sleeping person. </a:t>
            </a:r>
          </a:p>
        </p:txBody>
      </p:sp>
    </p:spTree>
    <p:extLst>
      <p:ext uri="{BB962C8B-B14F-4D97-AF65-F5344CB8AC3E}">
        <p14:creationId xmlns:p14="http://schemas.microsoft.com/office/powerpoint/2010/main" val="2096159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31F6-509D-47BD-AA40-B5E2BAE3F8D6}"/>
              </a:ext>
            </a:extLst>
          </p:cNvPr>
          <p:cNvSpPr>
            <a:spLocks noGrp="1"/>
          </p:cNvSpPr>
          <p:nvPr>
            <p:ph type="title"/>
          </p:nvPr>
        </p:nvSpPr>
        <p:spPr/>
        <p:txBody>
          <a:bodyPr/>
          <a:lstStyle/>
          <a:p>
            <a:r>
              <a:rPr lang="en-US" dirty="0"/>
              <a:t>The Forebrain </a:t>
            </a:r>
          </a:p>
        </p:txBody>
      </p:sp>
      <p:sp>
        <p:nvSpPr>
          <p:cNvPr id="3" name="Content Placeholder 2">
            <a:extLst>
              <a:ext uri="{FF2B5EF4-FFF2-40B4-BE49-F238E27FC236}">
                <a16:creationId xmlns:a16="http://schemas.microsoft.com/office/drawing/2014/main" id="{670CCDAE-26B7-49DF-A8BE-AD91DBC4F09F}"/>
              </a:ext>
            </a:extLst>
          </p:cNvPr>
          <p:cNvSpPr>
            <a:spLocks noGrp="1"/>
          </p:cNvSpPr>
          <p:nvPr>
            <p:ph idx="1"/>
          </p:nvPr>
        </p:nvSpPr>
        <p:spPr/>
        <p:txBody>
          <a:bodyPr>
            <a:normAutofit fontScale="85000" lnSpcReduction="20000"/>
          </a:bodyPr>
          <a:lstStyle/>
          <a:p>
            <a:r>
              <a:rPr lang="en-US" sz="3200" dirty="0"/>
              <a:t>Contains four major areas </a:t>
            </a:r>
          </a:p>
          <a:p>
            <a:pPr marL="0" indent="0">
              <a:buNone/>
            </a:pPr>
            <a:endParaRPr lang="en-US" sz="3200" dirty="0"/>
          </a:p>
          <a:p>
            <a:pPr lvl="1"/>
            <a:r>
              <a:rPr lang="en-US" sz="3200" i="1" dirty="0"/>
              <a:t>Thalamus</a:t>
            </a:r>
          </a:p>
          <a:p>
            <a:pPr lvl="1"/>
            <a:r>
              <a:rPr lang="en-US" sz="3200" i="1" dirty="0"/>
              <a:t>Hypothalamus </a:t>
            </a:r>
          </a:p>
          <a:p>
            <a:pPr lvl="1"/>
            <a:r>
              <a:rPr lang="en-US" sz="3200" i="1" dirty="0"/>
              <a:t>Limbic system</a:t>
            </a:r>
          </a:p>
          <a:p>
            <a:pPr lvl="1"/>
            <a:r>
              <a:rPr lang="en-US" sz="3200" i="1" dirty="0"/>
              <a:t>Cerebrum </a:t>
            </a:r>
          </a:p>
          <a:p>
            <a:pPr lvl="1"/>
            <a:endParaRPr lang="en-US" sz="3200" dirty="0"/>
          </a:p>
          <a:p>
            <a:pPr lvl="1"/>
            <a:r>
              <a:rPr lang="en-US" sz="3200" dirty="0"/>
              <a:t>The forebrain is the part of the brain that makes it possible for humans to engage in complex thinking processes. </a:t>
            </a:r>
          </a:p>
        </p:txBody>
      </p:sp>
    </p:spTree>
    <p:extLst>
      <p:ext uri="{BB962C8B-B14F-4D97-AF65-F5344CB8AC3E}">
        <p14:creationId xmlns:p14="http://schemas.microsoft.com/office/powerpoint/2010/main" val="2170345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DEA2-DEA0-4818-B4DC-83504A6FE1E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B6FB879-2679-4513-A9E4-0ABE9824AA72}"/>
              </a:ext>
            </a:extLst>
          </p:cNvPr>
          <p:cNvSpPr>
            <a:spLocks noGrp="1"/>
          </p:cNvSpPr>
          <p:nvPr>
            <p:ph idx="1"/>
          </p:nvPr>
        </p:nvSpPr>
        <p:spPr>
          <a:xfrm>
            <a:off x="680321" y="2336873"/>
            <a:ext cx="9613861" cy="3647238"/>
          </a:xfrm>
        </p:spPr>
        <p:txBody>
          <a:bodyPr>
            <a:normAutofit/>
          </a:bodyPr>
          <a:lstStyle/>
          <a:p>
            <a:r>
              <a:rPr lang="en-US" sz="2800" u="sng" dirty="0"/>
              <a:t>Thalamus</a:t>
            </a:r>
          </a:p>
          <a:p>
            <a:pPr lvl="1"/>
            <a:r>
              <a:rPr lang="en-US" sz="2800" dirty="0"/>
              <a:t>Serves as a relay station for sensory stimulation. </a:t>
            </a:r>
          </a:p>
          <a:p>
            <a:pPr lvl="1"/>
            <a:endParaRPr lang="en-US" sz="2800" dirty="0"/>
          </a:p>
          <a:p>
            <a:pPr lvl="1"/>
            <a:r>
              <a:rPr lang="en-US" sz="2800" dirty="0"/>
              <a:t>Most of the messages coming from the sense organs go through the thalamus on the way to the higher levels of the brain (those areas responsible for mental processes such as thinking and reasoning). </a:t>
            </a:r>
          </a:p>
          <a:p>
            <a:pPr lvl="1"/>
            <a:endParaRPr lang="en-US" dirty="0"/>
          </a:p>
          <a:p>
            <a:pPr lvl="1"/>
            <a:endParaRPr lang="en-US" dirty="0"/>
          </a:p>
        </p:txBody>
      </p:sp>
    </p:spTree>
    <p:extLst>
      <p:ext uri="{BB962C8B-B14F-4D97-AF65-F5344CB8AC3E}">
        <p14:creationId xmlns:p14="http://schemas.microsoft.com/office/powerpoint/2010/main" val="2099706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B2C5E-8C70-4C6B-90B1-F358C7BF3CDF}"/>
              </a:ext>
            </a:extLst>
          </p:cNvPr>
          <p:cNvSpPr>
            <a:spLocks noGrp="1"/>
          </p:cNvSpPr>
          <p:nvPr>
            <p:ph type="title"/>
          </p:nvPr>
        </p:nvSpPr>
        <p:spPr>
          <a:xfrm>
            <a:off x="7115846" y="777240"/>
            <a:ext cx="9613861" cy="2651760"/>
          </a:xfrm>
        </p:spPr>
        <p:txBody>
          <a:bodyPr/>
          <a:lstStyle/>
          <a:p>
            <a:endParaRPr lang="en-US" dirty="0"/>
          </a:p>
        </p:txBody>
      </p:sp>
      <p:sp>
        <p:nvSpPr>
          <p:cNvPr id="3" name="Content Placeholder 2">
            <a:extLst>
              <a:ext uri="{FF2B5EF4-FFF2-40B4-BE49-F238E27FC236}">
                <a16:creationId xmlns:a16="http://schemas.microsoft.com/office/drawing/2014/main" id="{FD0E1310-B490-41EA-BAF8-0128A3BDFEB2}"/>
              </a:ext>
            </a:extLst>
          </p:cNvPr>
          <p:cNvSpPr>
            <a:spLocks noGrp="1"/>
          </p:cNvSpPr>
          <p:nvPr>
            <p:ph idx="1"/>
          </p:nvPr>
        </p:nvSpPr>
        <p:spPr/>
        <p:txBody>
          <a:bodyPr/>
          <a:lstStyle/>
          <a:p>
            <a:r>
              <a:rPr lang="en-US" dirty="0"/>
              <a:t>Hypothalamus </a:t>
            </a:r>
          </a:p>
          <a:p>
            <a:pPr lvl="1"/>
            <a:r>
              <a:rPr lang="en-US" dirty="0"/>
              <a:t>Lies below the thalamus</a:t>
            </a:r>
          </a:p>
          <a:p>
            <a:pPr lvl="1"/>
            <a:r>
              <a:rPr lang="en-US" dirty="0"/>
              <a:t>Very tiny, but it is extremely important.</a:t>
            </a:r>
          </a:p>
          <a:p>
            <a:pPr lvl="1"/>
            <a:r>
              <a:rPr lang="en-US" dirty="0"/>
              <a:t>Involved in many aspects of behavior and physiological (normal functions of living organisms and their parts) functions. </a:t>
            </a:r>
          </a:p>
          <a:p>
            <a:pPr lvl="1"/>
            <a:r>
              <a:rPr lang="en-US" dirty="0"/>
              <a:t>Vital to the regulation of body temperature, the storage of nutrients, and various aspects of motivation and emotion. </a:t>
            </a:r>
          </a:p>
          <a:p>
            <a:pPr lvl="1"/>
            <a:endParaRPr lang="en-US" dirty="0"/>
          </a:p>
          <a:p>
            <a:pPr lvl="1"/>
            <a:r>
              <a:rPr lang="en-US" dirty="0"/>
              <a:t>Also involved in hunger, thirst, sexual behavior, caring for offspring, and aggression. </a:t>
            </a:r>
          </a:p>
        </p:txBody>
      </p:sp>
    </p:spTree>
    <p:extLst>
      <p:ext uri="{BB962C8B-B14F-4D97-AF65-F5344CB8AC3E}">
        <p14:creationId xmlns:p14="http://schemas.microsoft.com/office/powerpoint/2010/main" val="4180459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BAB77-8C27-427B-BA56-6BB0D779BA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5A82FC-21CB-48A9-AD61-23D65B07AC1A}"/>
              </a:ext>
            </a:extLst>
          </p:cNvPr>
          <p:cNvSpPr>
            <a:spLocks noGrp="1"/>
          </p:cNvSpPr>
          <p:nvPr>
            <p:ph idx="1"/>
          </p:nvPr>
        </p:nvSpPr>
        <p:spPr/>
        <p:txBody>
          <a:bodyPr>
            <a:normAutofit/>
          </a:bodyPr>
          <a:lstStyle/>
          <a:p>
            <a:r>
              <a:rPr lang="en-US" sz="3200" dirty="0"/>
              <a:t>Disturbances within the hypothalamus can lead to unusual drinking and eating behaviors. </a:t>
            </a:r>
          </a:p>
          <a:p>
            <a:endParaRPr lang="en-US" sz="3200" dirty="0"/>
          </a:p>
          <a:p>
            <a:r>
              <a:rPr lang="en-US" sz="3200" dirty="0"/>
              <a:t>Among lower animals, stimulation of parts of the hypothalamus triggers behaviors such as fighting, mating, or nest building. </a:t>
            </a:r>
          </a:p>
        </p:txBody>
      </p:sp>
    </p:spTree>
    <p:extLst>
      <p:ext uri="{BB962C8B-B14F-4D97-AF65-F5344CB8AC3E}">
        <p14:creationId xmlns:p14="http://schemas.microsoft.com/office/powerpoint/2010/main" val="2582221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6857A-F17E-49C8-813E-42D8AF97D3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C793F6-74D0-4AC5-BC6E-F3541AA6D203}"/>
              </a:ext>
            </a:extLst>
          </p:cNvPr>
          <p:cNvSpPr>
            <a:spLocks noGrp="1"/>
          </p:cNvSpPr>
          <p:nvPr>
            <p:ph idx="1"/>
          </p:nvPr>
        </p:nvSpPr>
        <p:spPr>
          <a:xfrm>
            <a:off x="680321" y="2336872"/>
            <a:ext cx="9613861" cy="4148987"/>
          </a:xfrm>
        </p:spPr>
        <p:txBody>
          <a:bodyPr>
            <a:normAutofit/>
          </a:bodyPr>
          <a:lstStyle/>
          <a:p>
            <a:r>
              <a:rPr lang="en-US" u="sng" dirty="0"/>
              <a:t>Limbic System </a:t>
            </a:r>
          </a:p>
          <a:p>
            <a:pPr lvl="1"/>
            <a:r>
              <a:rPr lang="en-US" dirty="0"/>
              <a:t>Forms a fringe along the inner edge of the cerebrum. </a:t>
            </a:r>
          </a:p>
          <a:p>
            <a:pPr lvl="1"/>
            <a:r>
              <a:rPr lang="en-US" dirty="0"/>
              <a:t>Involved in learning and memory</a:t>
            </a:r>
          </a:p>
          <a:p>
            <a:pPr lvl="1"/>
            <a:r>
              <a:rPr lang="en-US" dirty="0"/>
              <a:t>Emotion</a:t>
            </a:r>
          </a:p>
          <a:p>
            <a:pPr lvl="1"/>
            <a:r>
              <a:rPr lang="en-US" dirty="0"/>
              <a:t>Hunger </a:t>
            </a:r>
          </a:p>
          <a:p>
            <a:pPr lvl="1"/>
            <a:r>
              <a:rPr lang="en-US" dirty="0"/>
              <a:t>Sex </a:t>
            </a:r>
          </a:p>
          <a:p>
            <a:pPr lvl="1"/>
            <a:r>
              <a:rPr lang="en-US" dirty="0"/>
              <a:t>Aggression </a:t>
            </a:r>
          </a:p>
          <a:p>
            <a:pPr lvl="1"/>
            <a:endParaRPr lang="en-US" dirty="0"/>
          </a:p>
          <a:p>
            <a:pPr lvl="1"/>
            <a:r>
              <a:rPr lang="en-US" sz="2800" b="1" i="1" dirty="0"/>
              <a:t>If damaged, people can recall old memories, but not create new memories. </a:t>
            </a:r>
          </a:p>
        </p:txBody>
      </p:sp>
    </p:spTree>
    <p:extLst>
      <p:ext uri="{BB962C8B-B14F-4D97-AF65-F5344CB8AC3E}">
        <p14:creationId xmlns:p14="http://schemas.microsoft.com/office/powerpoint/2010/main" val="2187845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703A9-DC2E-4A49-9533-2AEBCA3E4B6A}"/>
              </a:ext>
            </a:extLst>
          </p:cNvPr>
          <p:cNvSpPr>
            <a:spLocks noGrp="1"/>
          </p:cNvSpPr>
          <p:nvPr>
            <p:ph type="title"/>
          </p:nvPr>
        </p:nvSpPr>
        <p:spPr/>
        <p:txBody>
          <a:bodyPr/>
          <a:lstStyle/>
          <a:p>
            <a:r>
              <a:rPr lang="en-US" dirty="0"/>
              <a:t>Temporal Lobe</a:t>
            </a:r>
          </a:p>
        </p:txBody>
      </p:sp>
      <p:sp>
        <p:nvSpPr>
          <p:cNvPr id="3" name="Content Placeholder 2">
            <a:extLst>
              <a:ext uri="{FF2B5EF4-FFF2-40B4-BE49-F238E27FC236}">
                <a16:creationId xmlns:a16="http://schemas.microsoft.com/office/drawing/2014/main" id="{798C2406-B31F-4A77-BEA2-0088F76E3D18}"/>
              </a:ext>
            </a:extLst>
          </p:cNvPr>
          <p:cNvSpPr>
            <a:spLocks noGrp="1"/>
          </p:cNvSpPr>
          <p:nvPr>
            <p:ph idx="1"/>
          </p:nvPr>
        </p:nvSpPr>
        <p:spPr/>
        <p:txBody>
          <a:bodyPr>
            <a:normAutofit/>
          </a:bodyPr>
          <a:lstStyle/>
          <a:p>
            <a:r>
              <a:rPr lang="en-US" sz="3200" dirty="0"/>
              <a:t>Involved in high-level auditory processing such as hearing.</a:t>
            </a:r>
          </a:p>
        </p:txBody>
      </p:sp>
    </p:spTree>
    <p:extLst>
      <p:ext uri="{BB962C8B-B14F-4D97-AF65-F5344CB8AC3E}">
        <p14:creationId xmlns:p14="http://schemas.microsoft.com/office/powerpoint/2010/main" val="2918963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F86DD-7200-4126-AC81-2169FFC4AD6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87A9998-BF47-4863-9B6E-97948E558B11}"/>
              </a:ext>
            </a:extLst>
          </p:cNvPr>
          <p:cNvSpPr>
            <a:spLocks noGrp="1"/>
          </p:cNvSpPr>
          <p:nvPr>
            <p:ph idx="1"/>
          </p:nvPr>
        </p:nvSpPr>
        <p:spPr>
          <a:xfrm>
            <a:off x="680321" y="2336872"/>
            <a:ext cx="9613861" cy="4287211"/>
          </a:xfrm>
        </p:spPr>
        <p:txBody>
          <a:bodyPr>
            <a:normAutofit/>
          </a:bodyPr>
          <a:lstStyle/>
          <a:p>
            <a:r>
              <a:rPr lang="en-US" sz="4400" u="sng" dirty="0"/>
              <a:t>Cerebrum</a:t>
            </a:r>
            <a:r>
              <a:rPr lang="en-US" dirty="0"/>
              <a:t> </a:t>
            </a:r>
          </a:p>
          <a:p>
            <a:pPr lvl="1"/>
            <a:r>
              <a:rPr lang="en-US" sz="3200" dirty="0"/>
              <a:t>Only in human beings does the cerebrum make up such a large part of the brain. </a:t>
            </a:r>
          </a:p>
          <a:p>
            <a:pPr lvl="1"/>
            <a:r>
              <a:rPr lang="en-US" sz="3200" dirty="0"/>
              <a:t>Accounts for 70 percent of the weight of the brain.</a:t>
            </a:r>
          </a:p>
          <a:p>
            <a:pPr lvl="1"/>
            <a:r>
              <a:rPr lang="en-US" sz="3200" dirty="0"/>
              <a:t>Wrinkled with ridges and valleys </a:t>
            </a:r>
          </a:p>
          <a:p>
            <a:pPr lvl="1"/>
            <a:r>
              <a:rPr lang="en-US" sz="3200" dirty="0"/>
              <a:t>The surface is the cerebral cortex </a:t>
            </a:r>
          </a:p>
          <a:p>
            <a:pPr lvl="1"/>
            <a:r>
              <a:rPr lang="en-US" sz="3200" dirty="0">
                <a:sym typeface="Wingdings" panose="05000000000000000000" pitchFamily="2" charset="2"/>
              </a:rPr>
              <a:t>Outer layer of the brain </a:t>
            </a:r>
            <a:endParaRPr lang="en-US" sz="3200" dirty="0"/>
          </a:p>
        </p:txBody>
      </p:sp>
    </p:spTree>
    <p:extLst>
      <p:ext uri="{BB962C8B-B14F-4D97-AF65-F5344CB8AC3E}">
        <p14:creationId xmlns:p14="http://schemas.microsoft.com/office/powerpoint/2010/main" val="1744466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518FA-BE50-478B-94B6-8A940084F8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02897F-2672-41C7-93C2-334CE8975F33}"/>
              </a:ext>
            </a:extLst>
          </p:cNvPr>
          <p:cNvSpPr>
            <a:spLocks noGrp="1"/>
          </p:cNvSpPr>
          <p:nvPr>
            <p:ph idx="1"/>
          </p:nvPr>
        </p:nvSpPr>
        <p:spPr/>
        <p:txBody>
          <a:bodyPr/>
          <a:lstStyle/>
          <a:p>
            <a:r>
              <a:rPr lang="en-US" dirty="0"/>
              <a:t>The </a:t>
            </a:r>
            <a:r>
              <a:rPr lang="en-US" u="sng" dirty="0"/>
              <a:t>cerebral cortex </a:t>
            </a:r>
            <a:r>
              <a:rPr lang="en-US" dirty="0"/>
              <a:t>is the part that makes us uniquely human, the part that thinks. </a:t>
            </a:r>
          </a:p>
          <a:p>
            <a:pPr lvl="1"/>
            <a:r>
              <a:rPr lang="en-US" dirty="0"/>
              <a:t>Also concerned with memory, language, emotions, complex motor functions, and perception. </a:t>
            </a:r>
          </a:p>
        </p:txBody>
      </p:sp>
    </p:spTree>
    <p:extLst>
      <p:ext uri="{BB962C8B-B14F-4D97-AF65-F5344CB8AC3E}">
        <p14:creationId xmlns:p14="http://schemas.microsoft.com/office/powerpoint/2010/main" val="1311264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CEAFC-EC72-4E0F-B481-A6280F32E4E1}"/>
              </a:ext>
            </a:extLst>
          </p:cNvPr>
          <p:cNvSpPr>
            <a:spLocks noGrp="1"/>
          </p:cNvSpPr>
          <p:nvPr>
            <p:ph type="title"/>
          </p:nvPr>
        </p:nvSpPr>
        <p:spPr/>
        <p:txBody>
          <a:bodyPr/>
          <a:lstStyle/>
          <a:p>
            <a:r>
              <a:rPr lang="en-US" dirty="0"/>
              <a:t>The Cerebral Cortex: What Makes Us Unique </a:t>
            </a:r>
          </a:p>
        </p:txBody>
      </p:sp>
      <p:sp>
        <p:nvSpPr>
          <p:cNvPr id="3" name="Content Placeholder 2">
            <a:extLst>
              <a:ext uri="{FF2B5EF4-FFF2-40B4-BE49-F238E27FC236}">
                <a16:creationId xmlns:a16="http://schemas.microsoft.com/office/drawing/2014/main" id="{248CEEE1-4127-491D-BFF3-57FF6B6635A4}"/>
              </a:ext>
            </a:extLst>
          </p:cNvPr>
          <p:cNvSpPr>
            <a:spLocks noGrp="1"/>
          </p:cNvSpPr>
          <p:nvPr>
            <p:ph idx="1"/>
          </p:nvPr>
        </p:nvSpPr>
        <p:spPr/>
        <p:txBody>
          <a:bodyPr>
            <a:normAutofit/>
          </a:bodyPr>
          <a:lstStyle/>
          <a:p>
            <a:r>
              <a:rPr lang="en-US" sz="2800" dirty="0"/>
              <a:t>Composed of two sides – a left side and a right side.</a:t>
            </a:r>
          </a:p>
          <a:p>
            <a:r>
              <a:rPr lang="en-US" sz="2800" dirty="0"/>
              <a:t>Each side is called a hemisphere.</a:t>
            </a:r>
          </a:p>
          <a:p>
            <a:r>
              <a:rPr lang="en-US" sz="2800" dirty="0"/>
              <a:t>The structure that connects the two hemispheres is called the </a:t>
            </a:r>
            <a:r>
              <a:rPr lang="en-US" sz="2800" u="sng" dirty="0"/>
              <a:t>corpus callosum</a:t>
            </a:r>
            <a:r>
              <a:rPr lang="en-US" sz="2800" dirty="0"/>
              <a:t>. </a:t>
            </a:r>
          </a:p>
          <a:p>
            <a:r>
              <a:rPr lang="en-US" sz="2800" dirty="0"/>
              <a:t>Information received by one side of the body is transmitted to the opposite hemisphere of the brain. </a:t>
            </a:r>
          </a:p>
        </p:txBody>
      </p:sp>
    </p:spTree>
    <p:extLst>
      <p:ext uri="{BB962C8B-B14F-4D97-AF65-F5344CB8AC3E}">
        <p14:creationId xmlns:p14="http://schemas.microsoft.com/office/powerpoint/2010/main" val="3186582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3A07D-F0F3-4DF5-876E-AF8120B707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490E6B-6E59-4B4F-961F-B7161088CE3E}"/>
              </a:ext>
            </a:extLst>
          </p:cNvPr>
          <p:cNvSpPr>
            <a:spLocks noGrp="1"/>
          </p:cNvSpPr>
          <p:nvPr>
            <p:ph idx="1"/>
          </p:nvPr>
        </p:nvSpPr>
        <p:spPr/>
        <p:txBody>
          <a:bodyPr/>
          <a:lstStyle/>
          <a:p>
            <a:r>
              <a:rPr lang="en-US" dirty="0"/>
              <a:t>If you touch something with your left hand, that information is sent to the right side of your brain. </a:t>
            </a:r>
          </a:p>
          <a:p>
            <a:pPr marL="0" indent="0">
              <a:buNone/>
            </a:pPr>
            <a:endParaRPr lang="en-US" dirty="0"/>
          </a:p>
          <a:p>
            <a:r>
              <a:rPr lang="en-US" dirty="0"/>
              <a:t>The corpus callosum aids in getting information from one side of the brain to the other. </a:t>
            </a:r>
          </a:p>
        </p:txBody>
      </p:sp>
    </p:spTree>
    <p:extLst>
      <p:ext uri="{BB962C8B-B14F-4D97-AF65-F5344CB8AC3E}">
        <p14:creationId xmlns:p14="http://schemas.microsoft.com/office/powerpoint/2010/main" val="240001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68B6-1B53-4BF3-9B44-8C5AB9B26C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7F683F-29B7-47C3-B491-ABEC3312F1B1}"/>
              </a:ext>
            </a:extLst>
          </p:cNvPr>
          <p:cNvSpPr>
            <a:spLocks noGrp="1"/>
          </p:cNvSpPr>
          <p:nvPr>
            <p:ph idx="1"/>
          </p:nvPr>
        </p:nvSpPr>
        <p:spPr/>
        <p:txBody>
          <a:bodyPr>
            <a:normAutofit fontScale="92500" lnSpcReduction="10000"/>
          </a:bodyPr>
          <a:lstStyle/>
          <a:p>
            <a:r>
              <a:rPr lang="en-US" sz="2600" dirty="0"/>
              <a:t>Each hemisphere of the cerebral cortex is divided into four parts, or lobes.</a:t>
            </a:r>
          </a:p>
          <a:p>
            <a:pPr marL="0" indent="0">
              <a:buNone/>
            </a:pPr>
            <a:endParaRPr lang="en-US" sz="3200" dirty="0"/>
          </a:p>
          <a:p>
            <a:pPr lvl="1"/>
            <a:r>
              <a:rPr lang="en-US" sz="3200" b="1" dirty="0"/>
              <a:t>Frontal lobe- </a:t>
            </a:r>
            <a:r>
              <a:rPr lang="en-US" sz="3200" dirty="0"/>
              <a:t>behind the forehead</a:t>
            </a:r>
          </a:p>
          <a:p>
            <a:pPr lvl="1"/>
            <a:r>
              <a:rPr lang="en-US" sz="3200" b="1" dirty="0"/>
              <a:t>Parietal lobe- </a:t>
            </a:r>
            <a:r>
              <a:rPr lang="en-US" sz="3200" dirty="0"/>
              <a:t>lies to the top and rear of the head</a:t>
            </a:r>
          </a:p>
          <a:p>
            <a:pPr lvl="1"/>
            <a:r>
              <a:rPr lang="en-US" sz="3200" b="1" dirty="0"/>
              <a:t>Temporal lobe- </a:t>
            </a:r>
            <a:r>
              <a:rPr lang="en-US" sz="3200" dirty="0"/>
              <a:t>lies to the side, just below the ears </a:t>
            </a:r>
          </a:p>
          <a:p>
            <a:pPr lvl="1"/>
            <a:r>
              <a:rPr lang="en-US" sz="3200" b="1" dirty="0"/>
              <a:t>Occipital lobe- </a:t>
            </a:r>
            <a:r>
              <a:rPr lang="en-US" sz="3200" dirty="0"/>
              <a:t>located at the back of the head  </a:t>
            </a:r>
          </a:p>
        </p:txBody>
      </p:sp>
    </p:spTree>
    <p:extLst>
      <p:ext uri="{BB962C8B-B14F-4D97-AF65-F5344CB8AC3E}">
        <p14:creationId xmlns:p14="http://schemas.microsoft.com/office/powerpoint/2010/main" val="40504333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36502-20EF-4802-BABE-3761B652A3BA}"/>
              </a:ext>
            </a:extLst>
          </p:cNvPr>
          <p:cNvSpPr>
            <a:spLocks noGrp="1"/>
          </p:cNvSpPr>
          <p:nvPr>
            <p:ph type="title"/>
          </p:nvPr>
        </p:nvSpPr>
        <p:spPr/>
        <p:txBody>
          <a:bodyPr/>
          <a:lstStyle/>
          <a:p>
            <a:r>
              <a:rPr lang="en-US" dirty="0"/>
              <a:t>Senses and Motor Behavior </a:t>
            </a:r>
          </a:p>
        </p:txBody>
      </p:sp>
      <p:sp>
        <p:nvSpPr>
          <p:cNvPr id="3" name="Content Placeholder 2">
            <a:extLst>
              <a:ext uri="{FF2B5EF4-FFF2-40B4-BE49-F238E27FC236}">
                <a16:creationId xmlns:a16="http://schemas.microsoft.com/office/drawing/2014/main" id="{9684C03F-AC80-4DAD-8B13-7B8EA50A3579}"/>
              </a:ext>
            </a:extLst>
          </p:cNvPr>
          <p:cNvSpPr>
            <a:spLocks noGrp="1"/>
          </p:cNvSpPr>
          <p:nvPr>
            <p:ph idx="1"/>
          </p:nvPr>
        </p:nvSpPr>
        <p:spPr/>
        <p:txBody>
          <a:bodyPr/>
          <a:lstStyle/>
          <a:p>
            <a:r>
              <a:rPr lang="en-US" dirty="0"/>
              <a:t>Occipital lobe contains the primary visual area of the cerebral cortex.</a:t>
            </a:r>
          </a:p>
          <a:p>
            <a:r>
              <a:rPr lang="en-US" dirty="0"/>
              <a:t>When light strikes the eyes, neurons in the occipital lobe fire, enabling us to see. </a:t>
            </a:r>
          </a:p>
        </p:txBody>
      </p:sp>
    </p:spTree>
    <p:extLst>
      <p:ext uri="{BB962C8B-B14F-4D97-AF65-F5344CB8AC3E}">
        <p14:creationId xmlns:p14="http://schemas.microsoft.com/office/powerpoint/2010/main" val="2708535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283B1-F4B8-4D7B-8D22-6E5A9B3E7C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BB78D1-E054-4AFE-AB00-8DD241DAFA1E}"/>
              </a:ext>
            </a:extLst>
          </p:cNvPr>
          <p:cNvSpPr>
            <a:spLocks noGrp="1"/>
          </p:cNvSpPr>
          <p:nvPr>
            <p:ph idx="1"/>
          </p:nvPr>
        </p:nvSpPr>
        <p:spPr/>
        <p:txBody>
          <a:bodyPr/>
          <a:lstStyle/>
          <a:p>
            <a:r>
              <a:rPr lang="en-US" dirty="0"/>
              <a:t>Hearing, or auditory, area of the cortex lies in the temporal lobe. </a:t>
            </a:r>
          </a:p>
          <a:p>
            <a:r>
              <a:rPr lang="en-US" dirty="0"/>
              <a:t>Sounds are relayed from the ears to the thalamus to the auditory area. </a:t>
            </a:r>
          </a:p>
        </p:txBody>
      </p:sp>
    </p:spTree>
    <p:extLst>
      <p:ext uri="{BB962C8B-B14F-4D97-AF65-F5344CB8AC3E}">
        <p14:creationId xmlns:p14="http://schemas.microsoft.com/office/powerpoint/2010/main" val="38129933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3EA0B-2468-4F3A-BA29-5F5CFDE448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5D6753-0781-4F71-826B-DC008F91B627}"/>
              </a:ext>
            </a:extLst>
          </p:cNvPr>
          <p:cNvSpPr>
            <a:spLocks noGrp="1"/>
          </p:cNvSpPr>
          <p:nvPr>
            <p:ph idx="1"/>
          </p:nvPr>
        </p:nvSpPr>
        <p:spPr/>
        <p:txBody>
          <a:bodyPr/>
          <a:lstStyle/>
          <a:p>
            <a:r>
              <a:rPr lang="en-US" dirty="0"/>
              <a:t>Messages received from the skin sense are projected to the sensory cortex in the parietal lobe. </a:t>
            </a:r>
          </a:p>
        </p:txBody>
      </p:sp>
    </p:spTree>
    <p:extLst>
      <p:ext uri="{BB962C8B-B14F-4D97-AF65-F5344CB8AC3E}">
        <p14:creationId xmlns:p14="http://schemas.microsoft.com/office/powerpoint/2010/main" val="31331594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F638D-E570-48E7-856F-C80571AF40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AF9E8D-BAF4-437A-92D8-85F3657DD136}"/>
              </a:ext>
            </a:extLst>
          </p:cNvPr>
          <p:cNvSpPr>
            <a:spLocks noGrp="1"/>
          </p:cNvSpPr>
          <p:nvPr>
            <p:ph idx="1"/>
          </p:nvPr>
        </p:nvSpPr>
        <p:spPr/>
        <p:txBody>
          <a:bodyPr/>
          <a:lstStyle/>
          <a:p>
            <a:r>
              <a:rPr lang="en-US" dirty="0"/>
              <a:t>When we clap our hands or wiggle our toes, different parts of the frontal lobe are stimulated. </a:t>
            </a:r>
          </a:p>
        </p:txBody>
      </p:sp>
    </p:spTree>
    <p:extLst>
      <p:ext uri="{BB962C8B-B14F-4D97-AF65-F5344CB8AC3E}">
        <p14:creationId xmlns:p14="http://schemas.microsoft.com/office/powerpoint/2010/main" val="3381008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DE558-2984-4CFE-AEAC-E7090FC12C4B}"/>
              </a:ext>
            </a:extLst>
          </p:cNvPr>
          <p:cNvSpPr>
            <a:spLocks noGrp="1"/>
          </p:cNvSpPr>
          <p:nvPr>
            <p:ph type="title"/>
          </p:nvPr>
        </p:nvSpPr>
        <p:spPr/>
        <p:txBody>
          <a:bodyPr/>
          <a:lstStyle/>
          <a:p>
            <a:r>
              <a:rPr lang="en-US" dirty="0"/>
              <a:t>Association Areas </a:t>
            </a:r>
          </a:p>
        </p:txBody>
      </p:sp>
      <p:sp>
        <p:nvSpPr>
          <p:cNvPr id="3" name="Content Placeholder 2">
            <a:extLst>
              <a:ext uri="{FF2B5EF4-FFF2-40B4-BE49-F238E27FC236}">
                <a16:creationId xmlns:a16="http://schemas.microsoft.com/office/drawing/2014/main" id="{7813C488-4D41-468C-95C0-282223C3157E}"/>
              </a:ext>
            </a:extLst>
          </p:cNvPr>
          <p:cNvSpPr>
            <a:spLocks noGrp="1"/>
          </p:cNvSpPr>
          <p:nvPr>
            <p:ph idx="1"/>
          </p:nvPr>
        </p:nvSpPr>
        <p:spPr/>
        <p:txBody>
          <a:bodyPr/>
          <a:lstStyle/>
          <a:p>
            <a:r>
              <a:rPr lang="en-US" u="sng" dirty="0"/>
              <a:t>Association areas- </a:t>
            </a:r>
            <a:r>
              <a:rPr lang="en-US" dirty="0"/>
              <a:t>serve mainly to shape information into something meaningful on which we can act. </a:t>
            </a:r>
          </a:p>
          <a:p>
            <a:endParaRPr lang="en-US" dirty="0"/>
          </a:p>
          <a:p>
            <a:pPr lvl="1"/>
            <a:r>
              <a:rPr lang="en-US" dirty="0"/>
              <a:t>Example: </a:t>
            </a:r>
            <a:r>
              <a:rPr lang="en-US" i="1" dirty="0"/>
              <a:t>Neurons in the occipital lobe fire when we view vertical lines and others fire when we see horizonal lines. </a:t>
            </a:r>
          </a:p>
          <a:p>
            <a:pPr marL="457200" lvl="1" indent="0">
              <a:buNone/>
            </a:pPr>
            <a:endParaRPr lang="en-US" i="1" dirty="0"/>
          </a:p>
          <a:p>
            <a:pPr lvl="1"/>
            <a:r>
              <a:rPr lang="en-US" dirty="0"/>
              <a:t>Activity in the association areas then integrates the information into a meaningful image. </a:t>
            </a:r>
          </a:p>
          <a:p>
            <a:pPr lvl="1"/>
            <a:r>
              <a:rPr lang="en-US" dirty="0"/>
              <a:t>Other association areas make possible such complex psychological functions as thought and language. </a:t>
            </a:r>
          </a:p>
        </p:txBody>
      </p:sp>
    </p:spTree>
    <p:extLst>
      <p:ext uri="{BB962C8B-B14F-4D97-AF65-F5344CB8AC3E}">
        <p14:creationId xmlns:p14="http://schemas.microsoft.com/office/powerpoint/2010/main" val="1427195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8011-C4C4-464C-B6B0-44BDC0988F55}"/>
              </a:ext>
            </a:extLst>
          </p:cNvPr>
          <p:cNvSpPr>
            <a:spLocks noGrp="1"/>
          </p:cNvSpPr>
          <p:nvPr>
            <p:ph type="title"/>
          </p:nvPr>
        </p:nvSpPr>
        <p:spPr/>
        <p:txBody>
          <a:bodyPr/>
          <a:lstStyle/>
          <a:p>
            <a:r>
              <a:rPr lang="en-US" dirty="0"/>
              <a:t>Brainstem </a:t>
            </a:r>
          </a:p>
        </p:txBody>
      </p:sp>
      <p:sp>
        <p:nvSpPr>
          <p:cNvPr id="3" name="Content Placeholder 2">
            <a:extLst>
              <a:ext uri="{FF2B5EF4-FFF2-40B4-BE49-F238E27FC236}">
                <a16:creationId xmlns:a16="http://schemas.microsoft.com/office/drawing/2014/main" id="{13247C8D-4A61-403A-95C8-96C71505E510}"/>
              </a:ext>
            </a:extLst>
          </p:cNvPr>
          <p:cNvSpPr>
            <a:spLocks noGrp="1"/>
          </p:cNvSpPr>
          <p:nvPr>
            <p:ph idx="1"/>
          </p:nvPr>
        </p:nvSpPr>
        <p:spPr/>
        <p:txBody>
          <a:bodyPr>
            <a:normAutofit/>
          </a:bodyPr>
          <a:lstStyle/>
          <a:p>
            <a:r>
              <a:rPr lang="en-US" sz="2800" dirty="0"/>
              <a:t>Controls the flow of messages between the brain and the rest of the body, and it also controls basic body functions such as breathing, swallowing, heart rate, blood pressure, consciousness, and whether one is awake or sleep.</a:t>
            </a:r>
          </a:p>
        </p:txBody>
      </p:sp>
    </p:spTree>
    <p:extLst>
      <p:ext uri="{BB962C8B-B14F-4D97-AF65-F5344CB8AC3E}">
        <p14:creationId xmlns:p14="http://schemas.microsoft.com/office/powerpoint/2010/main" val="32036842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90575-8C0A-4092-A4E6-7C883833E789}"/>
              </a:ext>
            </a:extLst>
          </p:cNvPr>
          <p:cNvSpPr>
            <a:spLocks noGrp="1"/>
          </p:cNvSpPr>
          <p:nvPr>
            <p:ph type="title"/>
          </p:nvPr>
        </p:nvSpPr>
        <p:spPr/>
        <p:txBody>
          <a:bodyPr/>
          <a:lstStyle/>
          <a:p>
            <a:r>
              <a:rPr lang="en-US" dirty="0"/>
              <a:t>Language Abilities </a:t>
            </a:r>
          </a:p>
        </p:txBody>
      </p:sp>
      <p:sp>
        <p:nvSpPr>
          <p:cNvPr id="3" name="Content Placeholder 2">
            <a:extLst>
              <a:ext uri="{FF2B5EF4-FFF2-40B4-BE49-F238E27FC236}">
                <a16:creationId xmlns:a16="http://schemas.microsoft.com/office/drawing/2014/main" id="{30C108E8-7F60-4A99-B2CE-CCFE7E8990D3}"/>
              </a:ext>
            </a:extLst>
          </p:cNvPr>
          <p:cNvSpPr>
            <a:spLocks noGrp="1"/>
          </p:cNvSpPr>
          <p:nvPr>
            <p:ph idx="1"/>
          </p:nvPr>
        </p:nvSpPr>
        <p:spPr/>
        <p:txBody>
          <a:bodyPr/>
          <a:lstStyle/>
          <a:p>
            <a:r>
              <a:rPr lang="en-US" dirty="0"/>
              <a:t>For nearly all right-handed people, language functions are based in the left hemisphere.</a:t>
            </a:r>
          </a:p>
          <a:p>
            <a:endParaRPr lang="en-US" dirty="0"/>
          </a:p>
          <a:p>
            <a:r>
              <a:rPr lang="en-US" dirty="0"/>
              <a:t>Language functions are also based in the left hemisphere of about two out of three left-handed people. </a:t>
            </a:r>
          </a:p>
          <a:p>
            <a:endParaRPr lang="en-US" dirty="0"/>
          </a:p>
          <a:p>
            <a:r>
              <a:rPr lang="en-US" dirty="0"/>
              <a:t>Only a small percentage of people have language functions based in the right hemisphere. </a:t>
            </a:r>
          </a:p>
        </p:txBody>
      </p:sp>
    </p:spTree>
    <p:extLst>
      <p:ext uri="{BB962C8B-B14F-4D97-AF65-F5344CB8AC3E}">
        <p14:creationId xmlns:p14="http://schemas.microsoft.com/office/powerpoint/2010/main" val="15285459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91D5F-F821-423B-B93E-9A993712D2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4CBCDA-18BE-47BE-AACF-08E769D06AAB}"/>
              </a:ext>
            </a:extLst>
          </p:cNvPr>
          <p:cNvSpPr>
            <a:spLocks noGrp="1"/>
          </p:cNvSpPr>
          <p:nvPr>
            <p:ph idx="1"/>
          </p:nvPr>
        </p:nvSpPr>
        <p:spPr/>
        <p:txBody>
          <a:bodyPr>
            <a:normAutofit/>
          </a:bodyPr>
          <a:lstStyle/>
          <a:p>
            <a:r>
              <a:rPr lang="en-US" sz="3200" dirty="0"/>
              <a:t>Two key language areas: </a:t>
            </a:r>
          </a:p>
          <a:p>
            <a:pPr marL="457200" lvl="1" indent="0">
              <a:buNone/>
            </a:pPr>
            <a:r>
              <a:rPr lang="en-US" sz="3200" b="1" i="1" dirty="0"/>
              <a:t>1. </a:t>
            </a:r>
            <a:r>
              <a:rPr lang="en-US" sz="3200" b="1" i="1" dirty="0" err="1"/>
              <a:t>Broca’s</a:t>
            </a:r>
            <a:r>
              <a:rPr lang="en-US" sz="3200" b="1" i="1" dirty="0"/>
              <a:t> area </a:t>
            </a:r>
          </a:p>
          <a:p>
            <a:pPr marL="457200" lvl="1" indent="0">
              <a:buNone/>
            </a:pPr>
            <a:r>
              <a:rPr lang="en-US" sz="3200" b="1" i="1" dirty="0"/>
              <a:t>2. Wernicke’s area </a:t>
            </a:r>
          </a:p>
          <a:p>
            <a:pPr lvl="1"/>
            <a:endParaRPr lang="en-US" sz="3200" b="1" i="1" dirty="0"/>
          </a:p>
          <a:p>
            <a:pPr lvl="1"/>
            <a:r>
              <a:rPr lang="en-US" sz="3200" dirty="0"/>
              <a:t>Damage to either area is likely to cause an </a:t>
            </a:r>
            <a:r>
              <a:rPr lang="en-US" sz="3200" u="sng" dirty="0"/>
              <a:t>aphasia</a:t>
            </a:r>
            <a:r>
              <a:rPr lang="en-US" sz="3200" dirty="0"/>
              <a:t>, a difficulty with specific aspects of understanding or producing language. </a:t>
            </a:r>
          </a:p>
        </p:txBody>
      </p:sp>
    </p:spTree>
    <p:extLst>
      <p:ext uri="{BB962C8B-B14F-4D97-AF65-F5344CB8AC3E}">
        <p14:creationId xmlns:p14="http://schemas.microsoft.com/office/powerpoint/2010/main" val="310223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6B8DB-51D1-4924-94AD-65D8EAC247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486810-DFF5-46C3-A766-846E0ACDD33D}"/>
              </a:ext>
            </a:extLst>
          </p:cNvPr>
          <p:cNvSpPr>
            <a:spLocks noGrp="1"/>
          </p:cNvSpPr>
          <p:nvPr>
            <p:ph idx="1"/>
          </p:nvPr>
        </p:nvSpPr>
        <p:spPr/>
        <p:txBody>
          <a:bodyPr/>
          <a:lstStyle/>
          <a:p>
            <a:r>
              <a:rPr lang="en-US" b="1" u="sng" dirty="0"/>
              <a:t>Wernicke’s area</a:t>
            </a:r>
          </a:p>
          <a:p>
            <a:pPr lvl="1"/>
            <a:r>
              <a:rPr lang="en-US" dirty="0"/>
              <a:t>Located in the temporal lobe</a:t>
            </a:r>
          </a:p>
          <a:p>
            <a:pPr lvl="1"/>
            <a:r>
              <a:rPr lang="en-US" dirty="0"/>
              <a:t>Pieces together sounds and sights</a:t>
            </a:r>
          </a:p>
          <a:p>
            <a:pPr lvl="1"/>
            <a:r>
              <a:rPr lang="en-US" dirty="0"/>
              <a:t>Difficult to understand speech if damaged </a:t>
            </a:r>
          </a:p>
          <a:p>
            <a:pPr lvl="1"/>
            <a:r>
              <a:rPr lang="en-US" dirty="0"/>
              <a:t>May be able to speak if damaged, but speech is often meaningless </a:t>
            </a:r>
          </a:p>
        </p:txBody>
      </p:sp>
    </p:spTree>
    <p:extLst>
      <p:ext uri="{BB962C8B-B14F-4D97-AF65-F5344CB8AC3E}">
        <p14:creationId xmlns:p14="http://schemas.microsoft.com/office/powerpoint/2010/main" val="5735185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98EE-D4E2-4E2B-B1D0-B41C57D3F9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12190D-B339-4273-B2B5-DDD1A7A6CF2D}"/>
              </a:ext>
            </a:extLst>
          </p:cNvPr>
          <p:cNvSpPr>
            <a:spLocks noGrp="1"/>
          </p:cNvSpPr>
          <p:nvPr>
            <p:ph idx="1"/>
          </p:nvPr>
        </p:nvSpPr>
        <p:spPr/>
        <p:txBody>
          <a:bodyPr/>
          <a:lstStyle/>
          <a:p>
            <a:r>
              <a:rPr lang="en-US" dirty="0" err="1"/>
              <a:t>Broca’s</a:t>
            </a:r>
            <a:r>
              <a:rPr lang="en-US" dirty="0"/>
              <a:t> area </a:t>
            </a:r>
          </a:p>
          <a:p>
            <a:pPr lvl="1"/>
            <a:r>
              <a:rPr lang="en-US" dirty="0"/>
              <a:t>Located in the frontal lobe near the motor cortex that controls the area of the face used for speaking.</a:t>
            </a:r>
          </a:p>
          <a:p>
            <a:pPr lvl="1"/>
            <a:r>
              <a:rPr lang="en-US" dirty="0"/>
              <a:t>If damaged, people speak slowly and laboriously, using simple sentences. </a:t>
            </a:r>
          </a:p>
          <a:p>
            <a:pPr lvl="1"/>
            <a:r>
              <a:rPr lang="en-US" dirty="0"/>
              <a:t>Comprehension is good, but my speak only key words. </a:t>
            </a:r>
          </a:p>
          <a:p>
            <a:pPr lvl="1"/>
            <a:endParaRPr lang="en-US" i="1" dirty="0"/>
          </a:p>
          <a:p>
            <a:pPr marL="457200" lvl="1" indent="0">
              <a:buNone/>
            </a:pPr>
            <a:r>
              <a:rPr lang="en-US" i="1" dirty="0"/>
              <a:t>Example</a:t>
            </a:r>
            <a:r>
              <a:rPr lang="en-US" dirty="0"/>
              <a:t>: </a:t>
            </a:r>
            <a:endParaRPr lang="en-US" b="1" dirty="0"/>
          </a:p>
          <a:p>
            <a:pPr marL="457200" lvl="1" indent="0">
              <a:buNone/>
            </a:pPr>
            <a:r>
              <a:rPr lang="en-US" b="1" dirty="0"/>
              <a:t>“The three bananas are lying on the table.” </a:t>
            </a:r>
          </a:p>
          <a:p>
            <a:pPr marL="457200" lvl="1" indent="0">
              <a:buNone/>
            </a:pPr>
            <a:r>
              <a:rPr lang="en-US" b="1" dirty="0"/>
              <a:t>“Bananas lie table.”  </a:t>
            </a:r>
          </a:p>
        </p:txBody>
      </p:sp>
    </p:spTree>
    <p:extLst>
      <p:ext uri="{BB962C8B-B14F-4D97-AF65-F5344CB8AC3E}">
        <p14:creationId xmlns:p14="http://schemas.microsoft.com/office/powerpoint/2010/main" val="14403428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F9650-3317-4AA4-944C-70EB66326E7C}"/>
              </a:ext>
            </a:extLst>
          </p:cNvPr>
          <p:cNvSpPr>
            <a:spLocks noGrp="1"/>
          </p:cNvSpPr>
          <p:nvPr>
            <p:ph type="title"/>
          </p:nvPr>
        </p:nvSpPr>
        <p:spPr/>
        <p:txBody>
          <a:bodyPr/>
          <a:lstStyle/>
          <a:p>
            <a:r>
              <a:rPr lang="en-US" dirty="0"/>
              <a:t>Left Versus Right Hemispheres </a:t>
            </a:r>
          </a:p>
        </p:txBody>
      </p:sp>
      <p:sp>
        <p:nvSpPr>
          <p:cNvPr id="3" name="Content Placeholder 2">
            <a:extLst>
              <a:ext uri="{FF2B5EF4-FFF2-40B4-BE49-F238E27FC236}">
                <a16:creationId xmlns:a16="http://schemas.microsoft.com/office/drawing/2014/main" id="{8DDE5CBF-64AF-4688-B2D5-91894F35DC96}"/>
              </a:ext>
            </a:extLst>
          </p:cNvPr>
          <p:cNvSpPr>
            <a:spLocks noGrp="1"/>
          </p:cNvSpPr>
          <p:nvPr>
            <p:ph idx="1"/>
          </p:nvPr>
        </p:nvSpPr>
        <p:spPr>
          <a:xfrm>
            <a:off x="680321" y="2336873"/>
            <a:ext cx="9613861" cy="4127722"/>
          </a:xfrm>
        </p:spPr>
        <p:txBody>
          <a:bodyPr/>
          <a:lstStyle/>
          <a:p>
            <a:r>
              <a:rPr lang="en-US" dirty="0"/>
              <a:t>The same hemisphere that contains most language functions also is usually more involved in logic, problem solving, and mathematical computation. </a:t>
            </a:r>
          </a:p>
          <a:p>
            <a:endParaRPr lang="en-US" dirty="0"/>
          </a:p>
          <a:p>
            <a:r>
              <a:rPr lang="en-US" dirty="0"/>
              <a:t>The nonlanguage hemisphere is more concerned with imagination, art, feelings, and spatial relations. </a:t>
            </a:r>
          </a:p>
          <a:p>
            <a:endParaRPr lang="en-US" dirty="0"/>
          </a:p>
          <a:p>
            <a:r>
              <a:rPr lang="en-US" b="1" i="1" dirty="0"/>
              <a:t>Logical people are left brained.</a:t>
            </a:r>
          </a:p>
          <a:p>
            <a:r>
              <a:rPr lang="en-US" b="1" i="1" dirty="0"/>
              <a:t>Creative people are right brained. </a:t>
            </a:r>
          </a:p>
        </p:txBody>
      </p:sp>
    </p:spTree>
    <p:extLst>
      <p:ext uri="{BB962C8B-B14F-4D97-AF65-F5344CB8AC3E}">
        <p14:creationId xmlns:p14="http://schemas.microsoft.com/office/powerpoint/2010/main" val="16033779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D3DE-B400-4019-B306-511C8CD107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31179B-818D-41BF-A16D-7A04C9CEFD0D}"/>
              </a:ext>
            </a:extLst>
          </p:cNvPr>
          <p:cNvSpPr>
            <a:spLocks noGrp="1"/>
          </p:cNvSpPr>
          <p:nvPr>
            <p:ph idx="1"/>
          </p:nvPr>
        </p:nvSpPr>
        <p:spPr/>
        <p:txBody>
          <a:bodyPr>
            <a:normAutofit fontScale="92500" lnSpcReduction="20000"/>
          </a:bodyPr>
          <a:lstStyle/>
          <a:p>
            <a:r>
              <a:rPr lang="en-US" b="1" u="sng" dirty="0"/>
              <a:t>Split-brain operations</a:t>
            </a:r>
          </a:p>
          <a:p>
            <a:pPr lvl="1"/>
            <a:r>
              <a:rPr lang="en-US" sz="2800" dirty="0"/>
              <a:t>Corpus callosum, which connects the two hemispheres, is cut. </a:t>
            </a:r>
          </a:p>
          <a:p>
            <a:pPr lvl="1"/>
            <a:r>
              <a:rPr lang="en-US" sz="2800" dirty="0"/>
              <a:t>Used to help people with serious neural disorders such as epilepsy. </a:t>
            </a:r>
          </a:p>
          <a:p>
            <a:pPr lvl="1"/>
            <a:r>
              <a:rPr lang="en-US" sz="2800" dirty="0"/>
              <a:t>People with epilepsy experience seizures (bursts of abnormal neuron firing that generally occur in one hemisphere and then spread to the other. </a:t>
            </a:r>
          </a:p>
          <a:p>
            <a:pPr marL="457200" lvl="1" indent="0">
              <a:buNone/>
            </a:pPr>
            <a:endParaRPr lang="en-US" sz="2800" dirty="0"/>
          </a:p>
          <a:p>
            <a:pPr lvl="1"/>
            <a:r>
              <a:rPr lang="en-US" sz="2800" dirty="0"/>
              <a:t>Cutting the corpus callosum can reduce seizures from spreading. </a:t>
            </a:r>
          </a:p>
          <a:p>
            <a:pPr lvl="1"/>
            <a:endParaRPr lang="en-US" dirty="0"/>
          </a:p>
        </p:txBody>
      </p:sp>
    </p:spTree>
    <p:extLst>
      <p:ext uri="{BB962C8B-B14F-4D97-AF65-F5344CB8AC3E}">
        <p14:creationId xmlns:p14="http://schemas.microsoft.com/office/powerpoint/2010/main" val="245757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90127-70CE-46DD-A969-F6A855F8CCA5}"/>
              </a:ext>
            </a:extLst>
          </p:cNvPr>
          <p:cNvSpPr>
            <a:spLocks noGrp="1"/>
          </p:cNvSpPr>
          <p:nvPr>
            <p:ph type="title"/>
          </p:nvPr>
        </p:nvSpPr>
        <p:spPr/>
        <p:txBody>
          <a:bodyPr/>
          <a:lstStyle/>
          <a:p>
            <a:r>
              <a:rPr lang="en-US" dirty="0"/>
              <a:t>Methods of Studying the Brain </a:t>
            </a:r>
          </a:p>
        </p:txBody>
      </p:sp>
      <p:sp>
        <p:nvSpPr>
          <p:cNvPr id="3" name="Content Placeholder 2">
            <a:extLst>
              <a:ext uri="{FF2B5EF4-FFF2-40B4-BE49-F238E27FC236}">
                <a16:creationId xmlns:a16="http://schemas.microsoft.com/office/drawing/2014/main" id="{7133A601-505F-4C42-9653-C43F23A745EB}"/>
              </a:ext>
            </a:extLst>
          </p:cNvPr>
          <p:cNvSpPr>
            <a:spLocks noGrp="1"/>
          </p:cNvSpPr>
          <p:nvPr>
            <p:ph idx="1"/>
          </p:nvPr>
        </p:nvSpPr>
        <p:spPr/>
        <p:txBody>
          <a:bodyPr/>
          <a:lstStyle/>
          <a:p>
            <a:r>
              <a:rPr lang="en-US" dirty="0"/>
              <a:t>Much of the early studies came from studies of people with brain injuries. </a:t>
            </a:r>
          </a:p>
          <a:p>
            <a:endParaRPr lang="en-US" dirty="0"/>
          </a:p>
          <a:p>
            <a:endParaRPr lang="en-US" dirty="0"/>
          </a:p>
        </p:txBody>
      </p:sp>
    </p:spTree>
    <p:extLst>
      <p:ext uri="{BB962C8B-B14F-4D97-AF65-F5344CB8AC3E}">
        <p14:creationId xmlns:p14="http://schemas.microsoft.com/office/powerpoint/2010/main" val="41719299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92FA4-7C29-4DDB-A599-8AAE1CC8EF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9D4F93-D34C-4725-B637-FA90D1A29F69}"/>
              </a:ext>
            </a:extLst>
          </p:cNvPr>
          <p:cNvSpPr>
            <a:spLocks noGrp="1"/>
          </p:cNvSpPr>
          <p:nvPr>
            <p:ph idx="1"/>
          </p:nvPr>
        </p:nvSpPr>
        <p:spPr/>
        <p:txBody>
          <a:bodyPr>
            <a:normAutofit/>
          </a:bodyPr>
          <a:lstStyle/>
          <a:p>
            <a:r>
              <a:rPr lang="en-US" sz="3200" dirty="0"/>
              <a:t>Accidents </a:t>
            </a:r>
          </a:p>
          <a:p>
            <a:pPr lvl="1"/>
            <a:r>
              <a:rPr lang="en-US" sz="3200" dirty="0"/>
              <a:t>Which particular area is damaged may have a greater effect than the amount of the damage. </a:t>
            </a:r>
          </a:p>
        </p:txBody>
      </p:sp>
    </p:spTree>
    <p:extLst>
      <p:ext uri="{BB962C8B-B14F-4D97-AF65-F5344CB8AC3E}">
        <p14:creationId xmlns:p14="http://schemas.microsoft.com/office/powerpoint/2010/main" val="4299259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6735F-4546-43AF-B323-118C937C67E3}"/>
              </a:ext>
            </a:extLst>
          </p:cNvPr>
          <p:cNvSpPr>
            <a:spLocks noGrp="1"/>
          </p:cNvSpPr>
          <p:nvPr>
            <p:ph type="title"/>
          </p:nvPr>
        </p:nvSpPr>
        <p:spPr/>
        <p:txBody>
          <a:bodyPr/>
          <a:lstStyle/>
          <a:p>
            <a:r>
              <a:rPr lang="en-US" dirty="0"/>
              <a:t>Electrical Stimulation of the Brain </a:t>
            </a:r>
          </a:p>
        </p:txBody>
      </p:sp>
      <p:sp>
        <p:nvSpPr>
          <p:cNvPr id="3" name="Content Placeholder 2">
            <a:extLst>
              <a:ext uri="{FF2B5EF4-FFF2-40B4-BE49-F238E27FC236}">
                <a16:creationId xmlns:a16="http://schemas.microsoft.com/office/drawing/2014/main" id="{055F028B-B9CB-455F-BEF7-52F72D4A9408}"/>
              </a:ext>
            </a:extLst>
          </p:cNvPr>
          <p:cNvSpPr>
            <a:spLocks noGrp="1"/>
          </p:cNvSpPr>
          <p:nvPr>
            <p:ph idx="1"/>
          </p:nvPr>
        </p:nvSpPr>
        <p:spPr/>
        <p:txBody>
          <a:bodyPr/>
          <a:lstStyle/>
          <a:p>
            <a:r>
              <a:rPr lang="en-US" dirty="0"/>
              <a:t>Jose Delgado (1960s)</a:t>
            </a:r>
          </a:p>
          <a:p>
            <a:pPr lvl="1"/>
            <a:r>
              <a:rPr lang="en-US" dirty="0"/>
              <a:t>Used electrical stimulation of the brain to show how an animal could be make to change behavioral patterns. </a:t>
            </a:r>
          </a:p>
          <a:p>
            <a:pPr lvl="1"/>
            <a:r>
              <a:rPr lang="en-US" dirty="0"/>
              <a:t>Researchers implanted an electrode into a bull’s brain. </a:t>
            </a:r>
          </a:p>
          <a:p>
            <a:pPr lvl="1"/>
            <a:r>
              <a:rPr lang="en-US" dirty="0"/>
              <a:t>The brain was stimulated and the bull dramatically stopped this charge and circled to the right. </a:t>
            </a:r>
          </a:p>
          <a:p>
            <a:pPr lvl="1"/>
            <a:endParaRPr lang="en-US" dirty="0"/>
          </a:p>
        </p:txBody>
      </p:sp>
    </p:spTree>
    <p:extLst>
      <p:ext uri="{BB962C8B-B14F-4D97-AF65-F5344CB8AC3E}">
        <p14:creationId xmlns:p14="http://schemas.microsoft.com/office/powerpoint/2010/main" val="1678082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7097-EDCE-4B8E-8588-7B0864C239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F9B1B7-9784-441D-9CE4-CE67358A33C0}"/>
              </a:ext>
            </a:extLst>
          </p:cNvPr>
          <p:cNvSpPr>
            <a:spLocks noGrp="1"/>
          </p:cNvSpPr>
          <p:nvPr>
            <p:ph idx="1"/>
          </p:nvPr>
        </p:nvSpPr>
        <p:spPr/>
        <p:txBody>
          <a:bodyPr/>
          <a:lstStyle/>
          <a:p>
            <a:r>
              <a:rPr lang="en-US" dirty="0"/>
              <a:t>James </a:t>
            </a:r>
            <a:r>
              <a:rPr lang="en-US" dirty="0" err="1"/>
              <a:t>Olds</a:t>
            </a:r>
            <a:r>
              <a:rPr lang="en-US" dirty="0"/>
              <a:t> and Peter Milner </a:t>
            </a:r>
          </a:p>
          <a:p>
            <a:pPr lvl="1"/>
            <a:r>
              <a:rPr lang="en-US" dirty="0"/>
              <a:t>Used rats with electrodes implanted in their brains. </a:t>
            </a:r>
          </a:p>
          <a:p>
            <a:pPr lvl="1"/>
            <a:r>
              <a:rPr lang="en-US" dirty="0"/>
              <a:t>Rats pressed a lever, the electrodes stimulated a portion of the hypothalamus.</a:t>
            </a:r>
          </a:p>
          <a:p>
            <a:pPr lvl="1"/>
            <a:r>
              <a:rPr lang="en-US" dirty="0"/>
              <a:t>Rats found it pleasurable and pressed the button up to 100 times a minute. </a:t>
            </a:r>
          </a:p>
          <a:p>
            <a:pPr lvl="1"/>
            <a:r>
              <a:rPr lang="en-US" dirty="0"/>
              <a:t>Part of the hypothalamus where the electrodes were implanted thus became known as the “pleasure center.” </a:t>
            </a:r>
          </a:p>
        </p:txBody>
      </p:sp>
    </p:spTree>
    <p:extLst>
      <p:ext uri="{BB962C8B-B14F-4D97-AF65-F5344CB8AC3E}">
        <p14:creationId xmlns:p14="http://schemas.microsoft.com/office/powerpoint/2010/main" val="318993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5F59-1000-4A26-9D60-1483355AA390}"/>
              </a:ext>
            </a:extLst>
          </p:cNvPr>
          <p:cNvSpPr>
            <a:spLocks noGrp="1"/>
          </p:cNvSpPr>
          <p:nvPr>
            <p:ph type="title"/>
          </p:nvPr>
        </p:nvSpPr>
        <p:spPr/>
        <p:txBody>
          <a:bodyPr/>
          <a:lstStyle/>
          <a:p>
            <a:r>
              <a:rPr lang="en-US" dirty="0"/>
              <a:t>Parietal Lobe</a:t>
            </a:r>
          </a:p>
        </p:txBody>
      </p:sp>
      <p:sp>
        <p:nvSpPr>
          <p:cNvPr id="3" name="Content Placeholder 2">
            <a:extLst>
              <a:ext uri="{FF2B5EF4-FFF2-40B4-BE49-F238E27FC236}">
                <a16:creationId xmlns:a16="http://schemas.microsoft.com/office/drawing/2014/main" id="{81C7AD9B-2996-45CF-B96E-8AEEC586FA66}"/>
              </a:ext>
            </a:extLst>
          </p:cNvPr>
          <p:cNvSpPr>
            <a:spLocks noGrp="1"/>
          </p:cNvSpPr>
          <p:nvPr>
            <p:ph idx="1"/>
          </p:nvPr>
        </p:nvSpPr>
        <p:spPr/>
        <p:txBody>
          <a:bodyPr>
            <a:normAutofit/>
          </a:bodyPr>
          <a:lstStyle/>
          <a:p>
            <a:r>
              <a:rPr lang="en-US" sz="3200" dirty="0"/>
              <a:t>Involves sensation and perception and integrating sensory input.</a:t>
            </a:r>
          </a:p>
          <a:p>
            <a:endParaRPr lang="en-US" sz="3200" dirty="0"/>
          </a:p>
          <a:p>
            <a:r>
              <a:rPr lang="en-US" sz="3200" dirty="0"/>
              <a:t>Integrates sensory information to form a single perception (cognition)</a:t>
            </a:r>
          </a:p>
        </p:txBody>
      </p:sp>
    </p:spTree>
    <p:extLst>
      <p:ext uri="{BB962C8B-B14F-4D97-AF65-F5344CB8AC3E}">
        <p14:creationId xmlns:p14="http://schemas.microsoft.com/office/powerpoint/2010/main" val="35073191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F2FB3-67A1-422E-B0BC-C72DE3C3239A}"/>
              </a:ext>
            </a:extLst>
          </p:cNvPr>
          <p:cNvSpPr>
            <a:spLocks noGrp="1"/>
          </p:cNvSpPr>
          <p:nvPr>
            <p:ph type="title"/>
          </p:nvPr>
        </p:nvSpPr>
        <p:spPr/>
        <p:txBody>
          <a:bodyPr/>
          <a:lstStyle/>
          <a:p>
            <a:r>
              <a:rPr lang="en-US" dirty="0"/>
              <a:t>The Electroencephalogram (EEG) </a:t>
            </a:r>
          </a:p>
        </p:txBody>
      </p:sp>
      <p:sp>
        <p:nvSpPr>
          <p:cNvPr id="3" name="Content Placeholder 2">
            <a:extLst>
              <a:ext uri="{FF2B5EF4-FFF2-40B4-BE49-F238E27FC236}">
                <a16:creationId xmlns:a16="http://schemas.microsoft.com/office/drawing/2014/main" id="{EAC59520-5908-49E8-95F3-4A462267FBFD}"/>
              </a:ext>
            </a:extLst>
          </p:cNvPr>
          <p:cNvSpPr>
            <a:spLocks noGrp="1"/>
          </p:cNvSpPr>
          <p:nvPr>
            <p:ph idx="1"/>
          </p:nvPr>
        </p:nvSpPr>
        <p:spPr/>
        <p:txBody>
          <a:bodyPr/>
          <a:lstStyle/>
          <a:p>
            <a:r>
              <a:rPr lang="en-US" dirty="0"/>
              <a:t>Records the electrical activity of the brain. </a:t>
            </a:r>
          </a:p>
          <a:p>
            <a:r>
              <a:rPr lang="en-US" dirty="0"/>
              <a:t>Electrodes attach to the scalp and detect small amounts of electrical activity called brain waves. </a:t>
            </a:r>
          </a:p>
          <a:p>
            <a:endParaRPr lang="en-US" dirty="0"/>
          </a:p>
          <a:p>
            <a:r>
              <a:rPr lang="en-US" dirty="0"/>
              <a:t>Certain brain wave patterns are associated with feelings of relation and with sleep. </a:t>
            </a:r>
          </a:p>
          <a:p>
            <a:r>
              <a:rPr lang="en-US" dirty="0"/>
              <a:t>Used to help locate tumors. </a:t>
            </a:r>
          </a:p>
          <a:p>
            <a:endParaRPr lang="en-US" dirty="0"/>
          </a:p>
          <a:p>
            <a:endParaRPr lang="en-US" dirty="0"/>
          </a:p>
        </p:txBody>
      </p:sp>
    </p:spTree>
    <p:extLst>
      <p:ext uri="{BB962C8B-B14F-4D97-AF65-F5344CB8AC3E}">
        <p14:creationId xmlns:p14="http://schemas.microsoft.com/office/powerpoint/2010/main" val="24264385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E0350-DD5A-41B7-BC26-12A440927216}"/>
              </a:ext>
            </a:extLst>
          </p:cNvPr>
          <p:cNvSpPr>
            <a:spLocks noGrp="1"/>
          </p:cNvSpPr>
          <p:nvPr>
            <p:ph type="title"/>
          </p:nvPr>
        </p:nvSpPr>
        <p:spPr/>
        <p:txBody>
          <a:bodyPr/>
          <a:lstStyle/>
          <a:p>
            <a:r>
              <a:rPr lang="en-US" dirty="0"/>
              <a:t>Scans </a:t>
            </a:r>
          </a:p>
        </p:txBody>
      </p:sp>
      <p:sp>
        <p:nvSpPr>
          <p:cNvPr id="3" name="Content Placeholder 2">
            <a:extLst>
              <a:ext uri="{FF2B5EF4-FFF2-40B4-BE49-F238E27FC236}">
                <a16:creationId xmlns:a16="http://schemas.microsoft.com/office/drawing/2014/main" id="{1B559456-F71D-49C3-AB6F-69A52859CE9E}"/>
              </a:ext>
            </a:extLst>
          </p:cNvPr>
          <p:cNvSpPr>
            <a:spLocks noGrp="1"/>
          </p:cNvSpPr>
          <p:nvPr>
            <p:ph idx="1"/>
          </p:nvPr>
        </p:nvSpPr>
        <p:spPr/>
        <p:txBody>
          <a:bodyPr/>
          <a:lstStyle/>
          <a:p>
            <a:r>
              <a:rPr lang="en-US" dirty="0"/>
              <a:t>Computerized axial tomography (CAT) scans </a:t>
            </a:r>
          </a:p>
          <a:p>
            <a:pPr lvl="1"/>
            <a:r>
              <a:rPr lang="en-US" dirty="0"/>
              <a:t>A moving ring passes X-ray beams around and through the head.</a:t>
            </a:r>
          </a:p>
          <a:p>
            <a:pPr lvl="1"/>
            <a:r>
              <a:rPr lang="en-US" dirty="0"/>
              <a:t>Density of the brain tissue determines how much radiation is absorbed.</a:t>
            </a:r>
          </a:p>
          <a:p>
            <a:pPr lvl="1"/>
            <a:r>
              <a:rPr lang="en-US" dirty="0"/>
              <a:t>Computers measure the amounts of radiation and piece together a thee-dimensional view of the brain. </a:t>
            </a:r>
          </a:p>
          <a:p>
            <a:pPr lvl="1"/>
            <a:endParaRPr lang="en-US" dirty="0"/>
          </a:p>
        </p:txBody>
      </p:sp>
    </p:spTree>
    <p:extLst>
      <p:ext uri="{BB962C8B-B14F-4D97-AF65-F5344CB8AC3E}">
        <p14:creationId xmlns:p14="http://schemas.microsoft.com/office/powerpoint/2010/main" val="14324098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2CD08-EC81-4E10-A5CF-BC92BEFDAB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F42F20-43CA-45E0-9F5D-785C3CB0E7A5}"/>
              </a:ext>
            </a:extLst>
          </p:cNvPr>
          <p:cNvSpPr>
            <a:spLocks noGrp="1"/>
          </p:cNvSpPr>
          <p:nvPr>
            <p:ph idx="1"/>
          </p:nvPr>
        </p:nvSpPr>
        <p:spPr/>
        <p:txBody>
          <a:bodyPr/>
          <a:lstStyle/>
          <a:p>
            <a:r>
              <a:rPr lang="en-US" dirty="0"/>
              <a:t>Magnetic Resonance Imaging (MRI) </a:t>
            </a:r>
          </a:p>
          <a:p>
            <a:pPr lvl="1"/>
            <a:r>
              <a:rPr lang="en-US" dirty="0"/>
              <a:t>A person lies in a very powerful magnetic field.</a:t>
            </a:r>
          </a:p>
          <a:p>
            <a:pPr lvl="1"/>
            <a:r>
              <a:rPr lang="en-US" dirty="0"/>
              <a:t>Radio waves cause parts of the brain to give off extra energy.</a:t>
            </a:r>
          </a:p>
          <a:p>
            <a:pPr lvl="1"/>
            <a:r>
              <a:rPr lang="en-US" dirty="0"/>
              <a:t>Energy is measured from multiple angles and translated by a computer into a visual image. </a:t>
            </a:r>
          </a:p>
          <a:p>
            <a:pPr lvl="1"/>
            <a:endParaRPr lang="en-US" dirty="0"/>
          </a:p>
        </p:txBody>
      </p:sp>
    </p:spTree>
    <p:extLst>
      <p:ext uri="{BB962C8B-B14F-4D97-AF65-F5344CB8AC3E}">
        <p14:creationId xmlns:p14="http://schemas.microsoft.com/office/powerpoint/2010/main" val="1361514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68F62-4960-4E64-906E-EE8AE93E14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008CA7-A0A5-4273-8D34-1AC7FC031F59}"/>
              </a:ext>
            </a:extLst>
          </p:cNvPr>
          <p:cNvSpPr>
            <a:spLocks noGrp="1"/>
          </p:cNvSpPr>
          <p:nvPr>
            <p:ph idx="1"/>
          </p:nvPr>
        </p:nvSpPr>
        <p:spPr/>
        <p:txBody>
          <a:bodyPr/>
          <a:lstStyle/>
          <a:p>
            <a:r>
              <a:rPr lang="en-US" dirty="0"/>
              <a:t>Positron emission tomography (PET) </a:t>
            </a:r>
          </a:p>
          <a:p>
            <a:pPr lvl="1"/>
            <a:r>
              <a:rPr lang="en-US" dirty="0"/>
              <a:t>Show activity of the brain rather than a snapshot of the brain at a given time. </a:t>
            </a:r>
          </a:p>
          <a:p>
            <a:pPr lvl="1"/>
            <a:r>
              <a:rPr lang="en-US" dirty="0"/>
              <a:t>Person is injected with radioactive sugar. </a:t>
            </a:r>
          </a:p>
          <a:p>
            <a:pPr lvl="1"/>
            <a:r>
              <a:rPr lang="en-US" dirty="0"/>
              <a:t>As is reaches the brain, more is used where brain activity is greater.</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5238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1B53-3D0D-4FCC-8CF9-16F54910D6EC}"/>
              </a:ext>
            </a:extLst>
          </p:cNvPr>
          <p:cNvSpPr>
            <a:spLocks noGrp="1"/>
          </p:cNvSpPr>
          <p:nvPr>
            <p:ph type="title"/>
          </p:nvPr>
        </p:nvSpPr>
        <p:spPr/>
        <p:txBody>
          <a:bodyPr/>
          <a:lstStyle/>
          <a:p>
            <a:r>
              <a:rPr lang="en-US" dirty="0"/>
              <a:t>Occipital Lobe </a:t>
            </a:r>
          </a:p>
        </p:txBody>
      </p:sp>
      <p:sp>
        <p:nvSpPr>
          <p:cNvPr id="3" name="Content Placeholder 2">
            <a:extLst>
              <a:ext uri="{FF2B5EF4-FFF2-40B4-BE49-F238E27FC236}">
                <a16:creationId xmlns:a16="http://schemas.microsoft.com/office/drawing/2014/main" id="{2CB1DAEC-858C-4778-8547-A48F29F26ABC}"/>
              </a:ext>
            </a:extLst>
          </p:cNvPr>
          <p:cNvSpPr>
            <a:spLocks noGrp="1"/>
          </p:cNvSpPr>
          <p:nvPr>
            <p:ph idx="1"/>
          </p:nvPr>
        </p:nvSpPr>
        <p:spPr/>
        <p:txBody>
          <a:bodyPr>
            <a:normAutofit/>
          </a:bodyPr>
          <a:lstStyle/>
          <a:p>
            <a:r>
              <a:rPr lang="en-US" sz="3200" dirty="0"/>
              <a:t>The visual processing center. </a:t>
            </a:r>
          </a:p>
        </p:txBody>
      </p:sp>
    </p:spTree>
    <p:extLst>
      <p:ext uri="{BB962C8B-B14F-4D97-AF65-F5344CB8AC3E}">
        <p14:creationId xmlns:p14="http://schemas.microsoft.com/office/powerpoint/2010/main" val="74066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A379-CDAD-4032-9B6C-0816C3218489}"/>
              </a:ext>
            </a:extLst>
          </p:cNvPr>
          <p:cNvSpPr>
            <a:spLocks noGrp="1"/>
          </p:cNvSpPr>
          <p:nvPr>
            <p:ph type="title"/>
          </p:nvPr>
        </p:nvSpPr>
        <p:spPr/>
        <p:txBody>
          <a:bodyPr/>
          <a:lstStyle/>
          <a:p>
            <a:r>
              <a:rPr lang="en-US" dirty="0"/>
              <a:t>Cerebellum </a:t>
            </a:r>
          </a:p>
        </p:txBody>
      </p:sp>
      <p:sp>
        <p:nvSpPr>
          <p:cNvPr id="3" name="Content Placeholder 2">
            <a:extLst>
              <a:ext uri="{FF2B5EF4-FFF2-40B4-BE49-F238E27FC236}">
                <a16:creationId xmlns:a16="http://schemas.microsoft.com/office/drawing/2014/main" id="{FB0296E1-4761-41B9-B8C8-7CF543482773}"/>
              </a:ext>
            </a:extLst>
          </p:cNvPr>
          <p:cNvSpPr>
            <a:spLocks noGrp="1"/>
          </p:cNvSpPr>
          <p:nvPr>
            <p:ph idx="1"/>
          </p:nvPr>
        </p:nvSpPr>
        <p:spPr/>
        <p:txBody>
          <a:bodyPr>
            <a:normAutofit/>
          </a:bodyPr>
          <a:lstStyle/>
          <a:p>
            <a:r>
              <a:rPr lang="en-US" sz="2800" dirty="0"/>
              <a:t>Receives information from the sensory systems, the spinal cord, and other parts of the brain and then regulates motor movements.</a:t>
            </a:r>
          </a:p>
        </p:txBody>
      </p:sp>
    </p:spTree>
    <p:extLst>
      <p:ext uri="{BB962C8B-B14F-4D97-AF65-F5344CB8AC3E}">
        <p14:creationId xmlns:p14="http://schemas.microsoft.com/office/powerpoint/2010/main" val="3366123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099C-9A5B-4C5F-B5F9-1609FCF1B3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290AF0-4F2C-4D77-A686-81ECC5871B5B}"/>
              </a:ext>
            </a:extLst>
          </p:cNvPr>
          <p:cNvSpPr>
            <a:spLocks noGrp="1"/>
          </p:cNvSpPr>
          <p:nvPr>
            <p:ph idx="1"/>
          </p:nvPr>
        </p:nvSpPr>
        <p:spPr/>
        <p:txBody>
          <a:bodyPr>
            <a:normAutofit/>
          </a:bodyPr>
          <a:lstStyle/>
          <a:p>
            <a:r>
              <a:rPr lang="en-US" sz="3600" dirty="0"/>
              <a:t>Every person is unique in part because of the capacity for learning and thought made possible by the human brain. </a:t>
            </a:r>
          </a:p>
        </p:txBody>
      </p:sp>
    </p:spTree>
    <p:extLst>
      <p:ext uri="{BB962C8B-B14F-4D97-AF65-F5344CB8AC3E}">
        <p14:creationId xmlns:p14="http://schemas.microsoft.com/office/powerpoint/2010/main" val="2452572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E141B-96A3-4C42-BB8C-90AD0083F0B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83A7B6D-DCFF-4C5E-B370-2F6BABCC2D5E}"/>
              </a:ext>
            </a:extLst>
          </p:cNvPr>
          <p:cNvSpPr>
            <a:spLocks noGrp="1"/>
          </p:cNvSpPr>
          <p:nvPr>
            <p:ph idx="1"/>
          </p:nvPr>
        </p:nvSpPr>
        <p:spPr/>
        <p:txBody>
          <a:bodyPr>
            <a:normAutofit/>
          </a:bodyPr>
          <a:lstStyle/>
          <a:p>
            <a:r>
              <a:rPr lang="en-US" sz="3200" dirty="0"/>
              <a:t>In ancient times it was widely believed that the body was inhabited by souls or demons. </a:t>
            </a:r>
          </a:p>
          <a:p>
            <a:r>
              <a:rPr lang="en-US" sz="3200" dirty="0"/>
              <a:t>This, the ancients reasoned, made people different from animals and attributed psychological thought to it. </a:t>
            </a:r>
          </a:p>
        </p:txBody>
      </p:sp>
    </p:spTree>
    <p:extLst>
      <p:ext uri="{BB962C8B-B14F-4D97-AF65-F5344CB8AC3E}">
        <p14:creationId xmlns:p14="http://schemas.microsoft.com/office/powerpoint/2010/main" val="96774273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Berlin</Template>
  <TotalTime>8427</TotalTime>
  <Words>1777</Words>
  <Application>Microsoft Office PowerPoint</Application>
  <PresentationFormat>Widescreen</PresentationFormat>
  <Paragraphs>188</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Trebuchet MS</vt:lpstr>
      <vt:lpstr>Wingdings</vt:lpstr>
      <vt:lpstr>Berlin</vt:lpstr>
      <vt:lpstr>Chapter 3 Section 2:  The Brain: Our Control Center </vt:lpstr>
      <vt:lpstr>Frontal Lobe of the Brain </vt:lpstr>
      <vt:lpstr>Temporal Lobe</vt:lpstr>
      <vt:lpstr>Brainstem </vt:lpstr>
      <vt:lpstr>Parietal Lobe</vt:lpstr>
      <vt:lpstr>Occipital Lobe </vt:lpstr>
      <vt:lpstr>Cerebellum </vt:lpstr>
      <vt:lpstr>PowerPoint Presentation</vt:lpstr>
      <vt:lpstr>PowerPoint Presentation</vt:lpstr>
      <vt:lpstr>PowerPoint Presentation</vt:lpstr>
      <vt:lpstr>PowerPoint Presentation</vt:lpstr>
      <vt:lpstr>PowerPoint Presentation</vt:lpstr>
      <vt:lpstr>PowerPoint Presentation</vt:lpstr>
      <vt:lpstr>Parts of the Brain </vt:lpstr>
      <vt:lpstr>PowerPoint Presentation</vt:lpstr>
      <vt:lpstr>PowerPoint Presentation</vt:lpstr>
      <vt:lpstr>PowerPoint Presentation</vt:lpstr>
      <vt:lpstr>The Hindbrain </vt:lpstr>
      <vt:lpstr>PowerPoint Presentation</vt:lpstr>
      <vt:lpstr>PowerPoint Presentation</vt:lpstr>
      <vt:lpstr>The Midbrain </vt:lpstr>
      <vt:lpstr>PowerPoint Presentation</vt:lpstr>
      <vt:lpstr>PowerPoint Presentation</vt:lpstr>
      <vt:lpstr>PowerPoint Presentation</vt:lpstr>
      <vt:lpstr>The Forebrain </vt:lpstr>
      <vt:lpstr>PowerPoint Presentation</vt:lpstr>
      <vt:lpstr>PowerPoint Presentation</vt:lpstr>
      <vt:lpstr>PowerPoint Presentation</vt:lpstr>
      <vt:lpstr>PowerPoint Presentation</vt:lpstr>
      <vt:lpstr>PowerPoint Presentation</vt:lpstr>
      <vt:lpstr>PowerPoint Presentation</vt:lpstr>
      <vt:lpstr>The Cerebral Cortex: What Makes Us Unique </vt:lpstr>
      <vt:lpstr>PowerPoint Presentation</vt:lpstr>
      <vt:lpstr>PowerPoint Presentation</vt:lpstr>
      <vt:lpstr>Senses and Motor Behavior </vt:lpstr>
      <vt:lpstr>PowerPoint Presentation</vt:lpstr>
      <vt:lpstr>PowerPoint Presentation</vt:lpstr>
      <vt:lpstr>PowerPoint Presentation</vt:lpstr>
      <vt:lpstr>Association Areas </vt:lpstr>
      <vt:lpstr>Language Abilities </vt:lpstr>
      <vt:lpstr>PowerPoint Presentation</vt:lpstr>
      <vt:lpstr>PowerPoint Presentation</vt:lpstr>
      <vt:lpstr>PowerPoint Presentation</vt:lpstr>
      <vt:lpstr>Left Versus Right Hemispheres </vt:lpstr>
      <vt:lpstr>PowerPoint Presentation</vt:lpstr>
      <vt:lpstr>Methods of Studying the Brain </vt:lpstr>
      <vt:lpstr>PowerPoint Presentation</vt:lpstr>
      <vt:lpstr>Electrical Stimulation of the Brain </vt:lpstr>
      <vt:lpstr>PowerPoint Presentation</vt:lpstr>
      <vt:lpstr>The Electroencephalogram (EEG) </vt:lpstr>
      <vt:lpstr>Scans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Section 2:  The Brain: Our Control Center </dc:title>
  <dc:creator>Tyler Moudry</dc:creator>
  <cp:lastModifiedBy>Tyler Moudry</cp:lastModifiedBy>
  <cp:revision>32</cp:revision>
  <dcterms:created xsi:type="dcterms:W3CDTF">2018-10-31T08:17:56Z</dcterms:created>
  <dcterms:modified xsi:type="dcterms:W3CDTF">2018-11-16T12:57:09Z</dcterms:modified>
</cp:coreProperties>
</file>