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80" r:id="rId24"/>
    <p:sldId id="279" r:id="rId25"/>
    <p:sldId id="282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54648-AB29-4A89-A896-FA080C5CDE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Psychology </a:t>
            </a:r>
            <a:br>
              <a:rPr lang="en-US" dirty="0"/>
            </a:br>
            <a:r>
              <a:rPr lang="en-US" dirty="0"/>
              <a:t>Chapter 3: Biology and Behavior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676DF3-2271-4DAE-B396-A5436A6445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Section 1: The Nervous System </a:t>
            </a:r>
          </a:p>
        </p:txBody>
      </p:sp>
    </p:spTree>
    <p:extLst>
      <p:ext uri="{BB962C8B-B14F-4D97-AF65-F5344CB8AC3E}">
        <p14:creationId xmlns:p14="http://schemas.microsoft.com/office/powerpoint/2010/main" val="2100150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76E7-40D3-450C-86FF-41EA8801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F328E-8DA2-4542-AB06-A49913C76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Each of us has more than 100 billion neurons, most of which are found in the brain. </a:t>
            </a:r>
          </a:p>
        </p:txBody>
      </p:sp>
    </p:spTree>
    <p:extLst>
      <p:ext uri="{BB962C8B-B14F-4D97-AF65-F5344CB8AC3E}">
        <p14:creationId xmlns:p14="http://schemas.microsoft.com/office/powerpoint/2010/main" val="2515136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BFE76-E947-49A4-B66C-09547EF5F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 Neuron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F73DB-DBFC-4A40-B443-9FEC301D9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Tree-like structure </a:t>
            </a:r>
          </a:p>
          <a:p>
            <a:endParaRPr lang="en-US" sz="3200" dirty="0"/>
          </a:p>
          <a:p>
            <a:r>
              <a:rPr lang="en-US" sz="3200" dirty="0"/>
              <a:t>Every neuron consists of a cell body, dendrites, and an axon. </a:t>
            </a:r>
          </a:p>
        </p:txBody>
      </p:sp>
    </p:spTree>
    <p:extLst>
      <p:ext uri="{BB962C8B-B14F-4D97-AF65-F5344CB8AC3E}">
        <p14:creationId xmlns:p14="http://schemas.microsoft.com/office/powerpoint/2010/main" val="3952206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6D438-8ED7-4A1B-9326-8C10EE9F3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F63BC-9068-4E2B-9473-AA178FBFB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Cell body</a:t>
            </a:r>
          </a:p>
          <a:p>
            <a:pPr lvl="1"/>
            <a:r>
              <a:rPr lang="en-US" sz="2800" dirty="0"/>
              <a:t>Produces energy that fuels the activity of the cell. </a:t>
            </a:r>
          </a:p>
        </p:txBody>
      </p:sp>
    </p:spTree>
    <p:extLst>
      <p:ext uri="{BB962C8B-B14F-4D97-AF65-F5344CB8AC3E}">
        <p14:creationId xmlns:p14="http://schemas.microsoft.com/office/powerpoint/2010/main" val="375114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1864B-1481-424D-9530-BE7BE51A7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30BEE-C0A3-4601-8E84-6B907DE7F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Dendrites </a:t>
            </a:r>
          </a:p>
          <a:p>
            <a:pPr lvl="1"/>
            <a:r>
              <a:rPr lang="en-US" sz="3200" dirty="0"/>
              <a:t>Receive information from other neurons and pass the message through the cell body. 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3313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147C-2D66-4075-ABD0-42289F1E0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65FDA-3CCB-4AD1-AAC3-8A9719D7D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Axon</a:t>
            </a:r>
          </a:p>
          <a:p>
            <a:r>
              <a:rPr lang="en-US" sz="3200" dirty="0"/>
              <a:t>Carries messages away. </a:t>
            </a:r>
          </a:p>
        </p:txBody>
      </p:sp>
    </p:spTree>
    <p:extLst>
      <p:ext uri="{BB962C8B-B14F-4D97-AF65-F5344CB8AC3E}">
        <p14:creationId xmlns:p14="http://schemas.microsoft.com/office/powerpoint/2010/main" val="1517833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347E4-2164-4A3F-887E-9EEBBF9D8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7973E-9D1E-4985-A971-C5FF54509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887902" cy="4095825"/>
          </a:xfrm>
        </p:spPr>
        <p:txBody>
          <a:bodyPr>
            <a:normAutofit/>
          </a:bodyPr>
          <a:lstStyle/>
          <a:p>
            <a:r>
              <a:rPr lang="en-US" sz="3600" dirty="0"/>
              <a:t>A neuron has many dendrites but usually only one axon. </a:t>
            </a:r>
          </a:p>
          <a:p>
            <a:endParaRPr lang="en-US" sz="3600" dirty="0"/>
          </a:p>
          <a:p>
            <a:r>
              <a:rPr lang="en-US" sz="3600" dirty="0"/>
              <a:t>Axons can vary in size.</a:t>
            </a:r>
          </a:p>
          <a:p>
            <a:r>
              <a:rPr lang="en-US" sz="3600" dirty="0"/>
              <a:t>Some are just a fraction of an inch, while others may be several feet long. </a:t>
            </a:r>
          </a:p>
        </p:txBody>
      </p:sp>
    </p:spTree>
    <p:extLst>
      <p:ext uri="{BB962C8B-B14F-4D97-AF65-F5344CB8AC3E}">
        <p14:creationId xmlns:p14="http://schemas.microsoft.com/office/powerpoint/2010/main" val="3840011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FE5D6-B0ED-4066-BACE-2D0B9149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Myelin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CA427-F1E3-427A-B055-F718C1946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Many axons are covered with </a:t>
            </a:r>
            <a:r>
              <a:rPr lang="en-US" sz="3600" b="1" u="sng" dirty="0"/>
              <a:t>myelin</a:t>
            </a:r>
            <a:r>
              <a:rPr lang="en-US" sz="3600" dirty="0"/>
              <a:t>, a white fatty substance that insulates and protects the axon. </a:t>
            </a:r>
          </a:p>
          <a:p>
            <a:endParaRPr lang="en-US" sz="3600" dirty="0"/>
          </a:p>
          <a:p>
            <a:r>
              <a:rPr lang="en-US" sz="3600" i="1" dirty="0"/>
              <a:t>Also helps to speed up the transmission of the message. </a:t>
            </a:r>
          </a:p>
        </p:txBody>
      </p:sp>
    </p:spTree>
    <p:extLst>
      <p:ext uri="{BB962C8B-B14F-4D97-AF65-F5344CB8AC3E}">
        <p14:creationId xmlns:p14="http://schemas.microsoft.com/office/powerpoint/2010/main" val="188261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D7289-3F0E-4227-B545-44CC5CC8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7CBE4-4B7D-41CB-8197-0302D1401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53294"/>
          </a:xfrm>
        </p:spPr>
        <p:txBody>
          <a:bodyPr>
            <a:normAutofit/>
          </a:bodyPr>
          <a:lstStyle/>
          <a:p>
            <a:r>
              <a:rPr lang="en-US" sz="3600" dirty="0"/>
              <a:t>At the end of the axon, smaller fibers branch out.</a:t>
            </a:r>
          </a:p>
          <a:p>
            <a:r>
              <a:rPr lang="en-US" sz="3600" dirty="0"/>
              <a:t>These fibers are called </a:t>
            </a:r>
            <a:r>
              <a:rPr lang="en-US" sz="3600" u="sng" dirty="0"/>
              <a:t>axon terminals</a:t>
            </a:r>
            <a:r>
              <a:rPr lang="en-US" sz="3600" dirty="0"/>
              <a:t>. </a:t>
            </a:r>
          </a:p>
          <a:p>
            <a:pPr lvl="1"/>
            <a:r>
              <a:rPr lang="en-US" sz="3600" dirty="0"/>
              <a:t>make synaptic connections with another nerve cell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22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FF182-EE50-4E0D-9F85-6C1BB2F23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Communication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BDD66-7094-4A49-B81C-34012CDD1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u="sng" dirty="0"/>
              <a:t>Synapse </a:t>
            </a:r>
          </a:p>
          <a:p>
            <a:pPr lvl="1"/>
            <a:r>
              <a:rPr lang="en-US" sz="2400" dirty="0"/>
              <a:t>A junction between the axon terminals of one neuron and the dendrites of another neuron.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Messages travel only in one direction.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Messages are received by the dendrites and travel through the cell body and the axon to the axon terminals.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From there, they cross synapses to the dendrites of other neurons. </a:t>
            </a:r>
          </a:p>
        </p:txBody>
      </p:sp>
    </p:spTree>
    <p:extLst>
      <p:ext uri="{BB962C8B-B14F-4D97-AF65-F5344CB8AC3E}">
        <p14:creationId xmlns:p14="http://schemas.microsoft.com/office/powerpoint/2010/main" val="3479054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1214E-745E-4162-80B3-4C922E536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3EC2E-4365-4B23-9C40-6017B6C21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information that is sent and the place to which it goes depend on a number of factors. </a:t>
            </a:r>
          </a:p>
          <a:p>
            <a:pPr lvl="1"/>
            <a:r>
              <a:rPr lang="en-US" sz="3600" dirty="0"/>
              <a:t>Locations of the neuron in body</a:t>
            </a:r>
          </a:p>
          <a:p>
            <a:pPr lvl="1"/>
            <a:r>
              <a:rPr lang="en-US" sz="3600" dirty="0"/>
              <a:t>Events that produced the message </a:t>
            </a:r>
          </a:p>
        </p:txBody>
      </p:sp>
    </p:spTree>
    <p:extLst>
      <p:ext uri="{BB962C8B-B14F-4D97-AF65-F5344CB8AC3E}">
        <p14:creationId xmlns:p14="http://schemas.microsoft.com/office/powerpoint/2010/main" val="262236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A9FCA-DB6B-419F-8FF9-707E9B218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C3A05-AFEA-46BE-A9BB-661241F3D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Explain how messages are transmitted by neurons, and describe the functions of the spinal cord and the peripheral nervous system. </a:t>
            </a:r>
          </a:p>
        </p:txBody>
      </p:sp>
    </p:spTree>
    <p:extLst>
      <p:ext uri="{BB962C8B-B14F-4D97-AF65-F5344CB8AC3E}">
        <p14:creationId xmlns:p14="http://schemas.microsoft.com/office/powerpoint/2010/main" val="2506586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D92CF-7FC7-4427-9F35-02FC54FB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E541B-20BE-4A8E-B1FA-8AA995627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Message Disrupted </a:t>
            </a:r>
          </a:p>
          <a:p>
            <a:pPr lvl="1"/>
            <a:r>
              <a:rPr lang="en-US" sz="2800" dirty="0"/>
              <a:t>A hard blow to the head from a car accident or a sports injury can cause a concussion – an injury in which the soft tissue of the brain hits against the skull.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May be affected for only a few seconds or for a much longer period. </a:t>
            </a:r>
          </a:p>
        </p:txBody>
      </p:sp>
    </p:spTree>
    <p:extLst>
      <p:ext uri="{BB962C8B-B14F-4D97-AF65-F5344CB8AC3E}">
        <p14:creationId xmlns:p14="http://schemas.microsoft.com/office/powerpoint/2010/main" val="582419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27F50-23A8-499C-A9BF-BC5EF41EF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E95F7-A49F-402F-9A56-5939308EA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218051" cy="3957601"/>
          </a:xfrm>
        </p:spPr>
        <p:txBody>
          <a:bodyPr>
            <a:normAutofit/>
          </a:bodyPr>
          <a:lstStyle/>
          <a:p>
            <a:r>
              <a:rPr lang="en-US" sz="4000" b="1" dirty="0"/>
              <a:t>Troy Aikman </a:t>
            </a:r>
          </a:p>
          <a:p>
            <a:pPr lvl="1"/>
            <a:r>
              <a:rPr lang="en-US" sz="3200" dirty="0"/>
              <a:t>1993 Dallas Cowboys quarterback</a:t>
            </a:r>
          </a:p>
          <a:p>
            <a:pPr lvl="1"/>
            <a:r>
              <a:rPr lang="en-US" sz="3200" dirty="0"/>
              <a:t>Received a concussion during a playoff game. </a:t>
            </a:r>
          </a:p>
          <a:p>
            <a:pPr lvl="1"/>
            <a:r>
              <a:rPr lang="en-US" sz="3200" dirty="0"/>
              <a:t>He remembered being at the game, but could not remembered what happened.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Memory is in large part a biological process. </a:t>
            </a:r>
          </a:p>
        </p:txBody>
      </p:sp>
    </p:spTree>
    <p:extLst>
      <p:ext uri="{BB962C8B-B14F-4D97-AF65-F5344CB8AC3E}">
        <p14:creationId xmlns:p14="http://schemas.microsoft.com/office/powerpoint/2010/main" val="3929577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785BC-C030-4302-83AE-6661274AD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Neurotransmitters: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B4333-B93A-463E-9FE0-A9637CF6F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Neurons send messages across synapses through the release of neurotransmitters. </a:t>
            </a:r>
          </a:p>
          <a:p>
            <a:endParaRPr lang="en-US" dirty="0"/>
          </a:p>
          <a:p>
            <a:r>
              <a:rPr lang="en-US" dirty="0"/>
              <a:t>Neurotransmitters</a:t>
            </a:r>
          </a:p>
          <a:p>
            <a:pPr lvl="1"/>
            <a:r>
              <a:rPr lang="en-US" dirty="0"/>
              <a:t>Chemicals that are stored in sacs in the axon terminals. A neuron fires, or sends its message, by releasing neurotransmitters – much like droplets of water shooting out of a spray bottle.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935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C23CC-50C1-4096-B53E-8BAF3E6FD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F4667-A17A-4100-8DB0-2921BA598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Neurotransmitters are involved in everything people do. 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Whenever a person waves a hand, yawns, or thinks about a friend, neurotransmitters are involved in the underlying biological process. </a:t>
            </a:r>
          </a:p>
        </p:txBody>
      </p:sp>
    </p:spTree>
    <p:extLst>
      <p:ext uri="{BB962C8B-B14F-4D97-AF65-F5344CB8AC3E}">
        <p14:creationId xmlns:p14="http://schemas.microsoft.com/office/powerpoint/2010/main" val="3749288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FB0B2-A029-458C-ABCC-8E6213D5E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BFA40-52A8-4EC5-BBFF-1E93FAEF2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Acetylcholine</a:t>
            </a:r>
          </a:p>
          <a:p>
            <a:pPr lvl="1"/>
            <a:r>
              <a:rPr lang="en-US" sz="3200" dirty="0"/>
              <a:t>A common neurotransmitter that is involved in the control of muscles. </a:t>
            </a:r>
          </a:p>
        </p:txBody>
      </p:sp>
    </p:spTree>
    <p:extLst>
      <p:ext uri="{BB962C8B-B14F-4D97-AF65-F5344CB8AC3E}">
        <p14:creationId xmlns:p14="http://schemas.microsoft.com/office/powerpoint/2010/main" val="2951626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EA494-9892-4868-901C-04AC933AB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97FD6-45D2-406E-B0BD-BB13E2D77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Dopamine</a:t>
            </a:r>
          </a:p>
          <a:p>
            <a:pPr lvl="1"/>
            <a:r>
              <a:rPr lang="en-US" sz="3600" dirty="0"/>
              <a:t>Another type of neurotransmitter involved primarily in motor behavior.</a:t>
            </a:r>
          </a:p>
          <a:p>
            <a:pPr marL="457200" lvl="1" indent="0">
              <a:buNone/>
            </a:pPr>
            <a:endParaRPr lang="en-US" sz="3600" dirty="0"/>
          </a:p>
          <a:p>
            <a:pPr marL="457200" lvl="1" indent="0">
              <a:buNone/>
            </a:pPr>
            <a:r>
              <a:rPr lang="en-US" sz="3600" dirty="0"/>
              <a:t> A deficiency in dopamine levels plays a role in Parkinson’s disease. </a:t>
            </a:r>
          </a:p>
        </p:txBody>
      </p:sp>
    </p:spTree>
    <p:extLst>
      <p:ext uri="{BB962C8B-B14F-4D97-AF65-F5344CB8AC3E}">
        <p14:creationId xmlns:p14="http://schemas.microsoft.com/office/powerpoint/2010/main" val="1659470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C03C9-7F51-46E6-9140-6844F468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2E5F2-6283-408E-9B9C-911F20288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Noradrenaline</a:t>
            </a:r>
          </a:p>
          <a:p>
            <a:pPr lvl="1"/>
            <a:r>
              <a:rPr lang="en-US" sz="3600" dirty="0"/>
              <a:t>Another neurotransmitter involved in preparing the body for action and movement.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78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9D78B-3F54-4A34-8CFF-7934A8F4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1C289-ACF8-4F7A-B26D-88DB99D88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Serotonin</a:t>
            </a:r>
          </a:p>
          <a:p>
            <a:pPr lvl="1"/>
            <a:r>
              <a:rPr lang="en-US" sz="4000" dirty="0"/>
              <a:t>A neurotransmitter involved in emotional arousal and sleep. </a:t>
            </a:r>
          </a:p>
        </p:txBody>
      </p:sp>
    </p:spTree>
    <p:extLst>
      <p:ext uri="{BB962C8B-B14F-4D97-AF65-F5344CB8AC3E}">
        <p14:creationId xmlns:p14="http://schemas.microsoft.com/office/powerpoint/2010/main" val="2802456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F3BE-2919-433A-A1B3-0D3DAC35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Central Nervous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15FD5-8F73-420F-8327-CB2F88A32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Neurons of the spinal cord and the brain. </a:t>
            </a:r>
          </a:p>
        </p:txBody>
      </p:sp>
    </p:spTree>
    <p:extLst>
      <p:ext uri="{BB962C8B-B14F-4D97-AF65-F5344CB8AC3E}">
        <p14:creationId xmlns:p14="http://schemas.microsoft.com/office/powerpoint/2010/main" val="3886338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D91D8-8D25-417C-8D9F-33DF580D6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2A615-B654-4790-AED2-B1A512F74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547660" cy="4244680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Spinal Cord </a:t>
            </a:r>
            <a:r>
              <a:rPr lang="en-US" sz="3600" dirty="0"/>
              <a:t>– extends from the brain down the back. </a:t>
            </a:r>
          </a:p>
          <a:p>
            <a:r>
              <a:rPr lang="en-US" sz="3600" dirty="0"/>
              <a:t>Column of nerves about as thick as a thumb, and it is protected by the bones of the spine. </a:t>
            </a:r>
          </a:p>
          <a:p>
            <a:endParaRPr lang="en-US" sz="3600" dirty="0"/>
          </a:p>
          <a:p>
            <a:r>
              <a:rPr lang="en-US" sz="3600" dirty="0"/>
              <a:t>It transmits messages between the brain and the muscles and the glands throughout the body. </a:t>
            </a:r>
          </a:p>
        </p:txBody>
      </p:sp>
    </p:spTree>
    <p:extLst>
      <p:ext uri="{BB962C8B-B14F-4D97-AF65-F5344CB8AC3E}">
        <p14:creationId xmlns:p14="http://schemas.microsoft.com/office/powerpoint/2010/main" val="134069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7388-9651-494B-8B8A-535F7E199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4C431-E3BF-440D-8022-514AC7459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human nervous system is involved in thinking, dreaming, feeling, moving, and much more. </a:t>
            </a:r>
          </a:p>
          <a:p>
            <a:endParaRPr lang="en-US" sz="3200" b="1" dirty="0"/>
          </a:p>
          <a:p>
            <a:r>
              <a:rPr lang="en-US" sz="3200" b="1" dirty="0"/>
              <a:t>Works when we are…</a:t>
            </a:r>
          </a:p>
          <a:p>
            <a:pPr lvl="1"/>
            <a:r>
              <a:rPr lang="en-US" sz="3200" dirty="0"/>
              <a:t>Active</a:t>
            </a:r>
          </a:p>
          <a:p>
            <a:pPr lvl="1"/>
            <a:r>
              <a:rPr lang="en-US" sz="3200" dirty="0"/>
              <a:t>Still awake</a:t>
            </a:r>
          </a:p>
          <a:p>
            <a:pPr lvl="1"/>
            <a:r>
              <a:rPr lang="en-US" sz="3200" dirty="0"/>
              <a:t>Sleeping </a:t>
            </a:r>
          </a:p>
        </p:txBody>
      </p:sp>
    </p:spTree>
    <p:extLst>
      <p:ext uri="{BB962C8B-B14F-4D97-AF65-F5344CB8AC3E}">
        <p14:creationId xmlns:p14="http://schemas.microsoft.com/office/powerpoint/2010/main" val="31884540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60F8E-2557-4E59-93BA-7A98D239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A8198-357A-43FE-9215-ECFFAF588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Spinal reflexes – automictic response to something, such as a hot surface. </a:t>
            </a:r>
          </a:p>
        </p:txBody>
      </p:sp>
    </p:spTree>
    <p:extLst>
      <p:ext uri="{BB962C8B-B14F-4D97-AF65-F5344CB8AC3E}">
        <p14:creationId xmlns:p14="http://schemas.microsoft.com/office/powerpoint/2010/main" val="29907941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1AB0F-89C9-4838-99DB-8AE84A513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Peripheral Nervous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3B22-0C37-4A22-B4E5-DC9696CA6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Lies outside the central nervous system and is responsible for transmitting messages between the central nervous system and all parts of the body. </a:t>
            </a:r>
          </a:p>
        </p:txBody>
      </p:sp>
    </p:spTree>
    <p:extLst>
      <p:ext uri="{BB962C8B-B14F-4D97-AF65-F5344CB8AC3E}">
        <p14:creationId xmlns:p14="http://schemas.microsoft.com/office/powerpoint/2010/main" val="4948334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D3113-FA27-42A0-A389-0427F8DCE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Somatic Nervous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EC9BA-FC0F-47F3-ACD2-C0ADC5AC2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Transmits sensory messages to the central nervous system. </a:t>
            </a:r>
          </a:p>
          <a:p>
            <a:r>
              <a:rPr lang="en-US" sz="3600" dirty="0"/>
              <a:t>It is activated by touch, pain, changes in temperature, and changes in body position. </a:t>
            </a:r>
          </a:p>
          <a:p>
            <a:endParaRPr lang="en-US" sz="3600" dirty="0"/>
          </a:p>
          <a:p>
            <a:r>
              <a:rPr lang="en-US" sz="3600" dirty="0"/>
              <a:t>Enables us to experience the sensations of hot and cold and to feel pain and pressure. </a:t>
            </a:r>
          </a:p>
        </p:txBody>
      </p:sp>
    </p:spTree>
    <p:extLst>
      <p:ext uri="{BB962C8B-B14F-4D97-AF65-F5344CB8AC3E}">
        <p14:creationId xmlns:p14="http://schemas.microsoft.com/office/powerpoint/2010/main" val="24235126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EB07D-DD18-4857-80C1-0F84BDB6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Autonomic Nervous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D6A79-D1CF-4602-979A-2C772FDAA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Regulates the body’s vital functions, such as heartbeat, breathing, digestion, and blood pressure. </a:t>
            </a:r>
          </a:p>
        </p:txBody>
      </p:sp>
    </p:spTree>
    <p:extLst>
      <p:ext uri="{BB962C8B-B14F-4D97-AF65-F5344CB8AC3E}">
        <p14:creationId xmlns:p14="http://schemas.microsoft.com/office/powerpoint/2010/main" val="588775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6CF0E-A8B3-4FAA-98E8-028A8DAFD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1E9A1-088F-4B36-BD6D-AF6D113DB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are psychologists interested in the autonomic nervous system? </a:t>
            </a:r>
          </a:p>
          <a:p>
            <a:endParaRPr lang="en-US" sz="3200" dirty="0"/>
          </a:p>
          <a:p>
            <a:pPr lvl="1"/>
            <a:r>
              <a:rPr lang="en-US" sz="3200" dirty="0"/>
              <a:t>Due to its involvement in the experience of emotion. </a:t>
            </a:r>
          </a:p>
          <a:p>
            <a:pPr lvl="1"/>
            <a:r>
              <a:rPr lang="en-US" sz="3200" dirty="0"/>
              <a:t>Especially during a stressful event. </a:t>
            </a:r>
          </a:p>
        </p:txBody>
      </p:sp>
    </p:spTree>
    <p:extLst>
      <p:ext uri="{BB962C8B-B14F-4D97-AF65-F5344CB8AC3E}">
        <p14:creationId xmlns:p14="http://schemas.microsoft.com/office/powerpoint/2010/main" val="36153011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1B7C-EA8B-4E4F-A5E8-7C3E77C7E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autonomic nervous system has two divisions.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B5324-2513-47A8-BB0C-9DD84E3FA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sz="4000" dirty="0"/>
              <a:t>1. sympathetic nervous system </a:t>
            </a:r>
          </a:p>
          <a:p>
            <a:endParaRPr lang="en-US" sz="4000" dirty="0"/>
          </a:p>
          <a:p>
            <a:r>
              <a:rPr lang="en-US" sz="4000" dirty="0"/>
              <a:t>2. parasympathetic nervous system </a:t>
            </a:r>
          </a:p>
        </p:txBody>
      </p:sp>
    </p:spTree>
    <p:extLst>
      <p:ext uri="{BB962C8B-B14F-4D97-AF65-F5344CB8AC3E}">
        <p14:creationId xmlns:p14="http://schemas.microsoft.com/office/powerpoint/2010/main" val="14132265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DCB7A-E7C6-452A-BAEC-722EEC0DF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CADE4-7A3C-4F38-BD45-133F1DAA0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Sympathetic system is activated when a person is going into action (a stressful event) (flight or fight response). </a:t>
            </a:r>
          </a:p>
          <a:p>
            <a:endParaRPr lang="en-US" sz="3200" dirty="0"/>
          </a:p>
          <a:p>
            <a:pPr lvl="1"/>
            <a:r>
              <a:rPr lang="en-US" sz="3200" dirty="0"/>
              <a:t>Suppresses digestion, increases the heart rate and respiration rate, and elevates the blood pressure.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863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91888-993C-4515-BD2E-56AB89133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46E29-CE06-45F3-A965-9895D379F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Parasympathetic nervous system</a:t>
            </a:r>
          </a:p>
          <a:p>
            <a:pPr lvl="1"/>
            <a:r>
              <a:rPr lang="en-US" sz="3600" dirty="0"/>
              <a:t>Restores the body’s reserves of energy after an action had occurred. 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Heart rate and blood pressure are normalized, breathing is slowed, and digestion returns to normal. </a:t>
            </a:r>
          </a:p>
        </p:txBody>
      </p:sp>
    </p:spTree>
    <p:extLst>
      <p:ext uri="{BB962C8B-B14F-4D97-AF65-F5344CB8AC3E}">
        <p14:creationId xmlns:p14="http://schemas.microsoft.com/office/powerpoint/2010/main" val="2486861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3034B-4E09-4218-9694-0F33E7D8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9A494-D88D-4581-953C-22331C1F1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nervous system regulates our internal functions and is involved in how we react to the external world. </a:t>
            </a:r>
          </a:p>
          <a:p>
            <a:endParaRPr lang="en-US" sz="3600" dirty="0"/>
          </a:p>
          <a:p>
            <a:r>
              <a:rPr lang="en-US" sz="3600" dirty="0"/>
              <a:t>Learning and memory are made possible by the nervous system. </a:t>
            </a:r>
          </a:p>
        </p:txBody>
      </p:sp>
    </p:spTree>
    <p:extLst>
      <p:ext uri="{BB962C8B-B14F-4D97-AF65-F5344CB8AC3E}">
        <p14:creationId xmlns:p14="http://schemas.microsoft.com/office/powerpoint/2010/main" val="58795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A2897-ADF5-4785-B491-3CE335B53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E0D91-F51F-4CCD-8931-8A1A28F1B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Learning a new behavior or acquiring new information…</a:t>
            </a:r>
          </a:p>
          <a:p>
            <a:pPr lvl="1"/>
            <a:r>
              <a:rPr lang="en-US" sz="3600" dirty="0"/>
              <a:t>The nervous system registers that experience and changes to accommodate its storage. </a:t>
            </a:r>
          </a:p>
        </p:txBody>
      </p:sp>
    </p:spTree>
    <p:extLst>
      <p:ext uri="{BB962C8B-B14F-4D97-AF65-F5344CB8AC3E}">
        <p14:creationId xmlns:p14="http://schemas.microsoft.com/office/powerpoint/2010/main" val="99305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4BB72-1470-4EFF-AFD6-EB6483B57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0E268-8A96-42FF-AA00-E9C943985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Central Nervous System </a:t>
            </a:r>
          </a:p>
          <a:p>
            <a:pPr lvl="1"/>
            <a:r>
              <a:rPr lang="en-US" sz="3600" dirty="0"/>
              <a:t>Consists of the brain and the spinal cord. </a:t>
            </a:r>
          </a:p>
        </p:txBody>
      </p:sp>
    </p:spTree>
    <p:extLst>
      <p:ext uri="{BB962C8B-B14F-4D97-AF65-F5344CB8AC3E}">
        <p14:creationId xmlns:p14="http://schemas.microsoft.com/office/powerpoint/2010/main" val="219532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ACCCF-575A-4AE4-BF0F-316D0B806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95F34-C7C0-4643-BDD9-4D5F3D473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Peripheral Nervous System</a:t>
            </a:r>
          </a:p>
          <a:p>
            <a:pPr lvl="1"/>
            <a:r>
              <a:rPr lang="en-US" sz="3600" dirty="0"/>
              <a:t>Made up of nerve cells that send messages between the central nervous system and all the parts of the body. </a:t>
            </a:r>
          </a:p>
        </p:txBody>
      </p:sp>
    </p:spTree>
    <p:extLst>
      <p:ext uri="{BB962C8B-B14F-4D97-AF65-F5344CB8AC3E}">
        <p14:creationId xmlns:p14="http://schemas.microsoft.com/office/powerpoint/2010/main" val="18748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AE479-AA34-4355-B892-64D3011A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71ED6-5A75-43CE-B445-E78C43785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do nerve cells comminute with one another and how do their messages travel through the body? </a:t>
            </a:r>
          </a:p>
        </p:txBody>
      </p:sp>
    </p:spTree>
    <p:extLst>
      <p:ext uri="{BB962C8B-B14F-4D97-AF65-F5344CB8AC3E}">
        <p14:creationId xmlns:p14="http://schemas.microsoft.com/office/powerpoint/2010/main" val="55465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2403A-2750-46A0-B24D-914F60CD1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21D58-1652-40C2-94F2-D0969C5F0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Neurons </a:t>
            </a:r>
          </a:p>
          <a:p>
            <a:pPr lvl="1"/>
            <a:r>
              <a:rPr lang="en-US" sz="2800" dirty="0"/>
              <a:t>Run through our entire bodies and communicate with each other. </a:t>
            </a:r>
          </a:p>
          <a:p>
            <a:pPr lvl="1"/>
            <a:r>
              <a:rPr lang="en-US" sz="2800" dirty="0"/>
              <a:t>Send and receive messages from other structures in the body, such as muscles and glands. </a:t>
            </a:r>
          </a:p>
          <a:p>
            <a:pPr lvl="1"/>
            <a:endParaRPr lang="en-US" sz="2800" i="1" dirty="0"/>
          </a:p>
          <a:p>
            <a:pPr lvl="1"/>
            <a:r>
              <a:rPr lang="en-US" sz="2800" i="1" dirty="0"/>
              <a:t>Sensation of a pinprick to the first steps of a child. </a:t>
            </a:r>
          </a:p>
        </p:txBody>
      </p:sp>
    </p:spTree>
    <p:extLst>
      <p:ext uri="{BB962C8B-B14F-4D97-AF65-F5344CB8AC3E}">
        <p14:creationId xmlns:p14="http://schemas.microsoft.com/office/powerpoint/2010/main" val="401317775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1135</TotalTime>
  <Words>975</Words>
  <Application>Microsoft Office PowerPoint</Application>
  <PresentationFormat>Widescreen</PresentationFormat>
  <Paragraphs>124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Trebuchet MS</vt:lpstr>
      <vt:lpstr>Berlin</vt:lpstr>
      <vt:lpstr>Psychology  Chapter 3: Biology and Behavior </vt:lpstr>
      <vt:lpstr>Objectives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Components of a Neuron </vt:lpstr>
      <vt:lpstr>PowerPoint Presentation</vt:lpstr>
      <vt:lpstr>PowerPoint Presentation</vt:lpstr>
      <vt:lpstr>PowerPoint Presentation</vt:lpstr>
      <vt:lpstr>PowerPoint Presentation</vt:lpstr>
      <vt:lpstr>Myelin </vt:lpstr>
      <vt:lpstr>PowerPoint Presentation</vt:lpstr>
      <vt:lpstr>The Communication Process </vt:lpstr>
      <vt:lpstr>PowerPoint Presentation</vt:lpstr>
      <vt:lpstr>PowerPoint Presentation</vt:lpstr>
      <vt:lpstr>PowerPoint Presentation</vt:lpstr>
      <vt:lpstr>Neurotransmitters: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Central Nervous System </vt:lpstr>
      <vt:lpstr>PowerPoint Presentation</vt:lpstr>
      <vt:lpstr>PowerPoint Presentation</vt:lpstr>
      <vt:lpstr>The Peripheral Nervous System </vt:lpstr>
      <vt:lpstr>The Somatic Nervous System </vt:lpstr>
      <vt:lpstr>The Autonomic Nervous System </vt:lpstr>
      <vt:lpstr>PowerPoint Presentation</vt:lpstr>
      <vt:lpstr>The autonomic nervous system has two divisions.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3: Biology and Behavior </dc:title>
  <dc:creator>Tyler Moudry</dc:creator>
  <cp:lastModifiedBy>Tyler Moudry</cp:lastModifiedBy>
  <cp:revision>16</cp:revision>
  <dcterms:created xsi:type="dcterms:W3CDTF">2018-10-25T07:27:41Z</dcterms:created>
  <dcterms:modified xsi:type="dcterms:W3CDTF">2018-11-16T12:53:38Z</dcterms:modified>
</cp:coreProperties>
</file>