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A6AB6-EF0E-499D-AE14-588C5C3DD2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Psychology</a:t>
            </a:r>
            <a:r>
              <a:rPr lang="en-US" sz="6600" dirty="0"/>
              <a:t> </a:t>
            </a:r>
            <a:br>
              <a:rPr lang="en-US" sz="6600" dirty="0"/>
            </a:br>
            <a:r>
              <a:rPr lang="en-US" sz="6600" dirty="0"/>
              <a:t>Chapter 11</a:t>
            </a:r>
            <a:br>
              <a:rPr lang="en-US" sz="6600" dirty="0"/>
            </a:br>
            <a:r>
              <a:rPr lang="en-US" sz="6600" dirty="0"/>
              <a:t>Adolescence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42CD4-A3C4-4371-8A8B-27EBD9C0F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168348"/>
            <a:ext cx="8045373" cy="1553127"/>
          </a:xfrm>
        </p:spPr>
        <p:txBody>
          <a:bodyPr>
            <a:normAutofit/>
          </a:bodyPr>
          <a:lstStyle/>
          <a:p>
            <a:r>
              <a:rPr lang="en-US" sz="4000" dirty="0"/>
              <a:t>Section 1:Physical Development  </a:t>
            </a:r>
          </a:p>
        </p:txBody>
      </p:sp>
    </p:spTree>
    <p:extLst>
      <p:ext uri="{BB962C8B-B14F-4D97-AF65-F5344CB8AC3E}">
        <p14:creationId xmlns:p14="http://schemas.microsoft.com/office/powerpoint/2010/main" val="1048416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C204-7F5B-4E66-957C-BE3CF9BF7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F038-B2A2-4F47-953A-547102ABD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psychologists believe that only a small percentage of adolescents- no more than about 15 percent- have difficulty adjusting to the adolescent growth spurt. </a:t>
            </a:r>
          </a:p>
        </p:txBody>
      </p:sp>
    </p:spTree>
    <p:extLst>
      <p:ext uri="{BB962C8B-B14F-4D97-AF65-F5344CB8AC3E}">
        <p14:creationId xmlns:p14="http://schemas.microsoft.com/office/powerpoint/2010/main" val="254353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AA6B2-2FB3-4577-8689-8C254688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90CFF-204F-4AC7-B4A0-74D71DED1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Adolescence begins with the onset of puberty. </a:t>
            </a:r>
          </a:p>
          <a:p>
            <a:endParaRPr lang="en-US" sz="2800" dirty="0"/>
          </a:p>
          <a:p>
            <a:r>
              <a:rPr lang="en-US" sz="2800" b="1" i="1" u="sng" dirty="0"/>
              <a:t>Puberty</a:t>
            </a:r>
            <a:r>
              <a:rPr lang="en-US" sz="2800" dirty="0"/>
              <a:t> refers to the specific developmental changes that lead to the ability to reproduce. </a:t>
            </a:r>
          </a:p>
          <a:p>
            <a:r>
              <a:rPr lang="en-US" sz="2800" dirty="0"/>
              <a:t>This biological stage of development ends when physical growth dies. </a:t>
            </a:r>
          </a:p>
        </p:txBody>
      </p:sp>
    </p:spTree>
    <p:extLst>
      <p:ext uri="{BB962C8B-B14F-4D97-AF65-F5344CB8AC3E}">
        <p14:creationId xmlns:p14="http://schemas.microsoft.com/office/powerpoint/2010/main" val="241064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86BF-FE63-44DF-9FD9-872921B1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41335-5713-4447-B76D-D3B688AA1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Characteristics that are directly involved in reproduction are called </a:t>
            </a:r>
            <a:r>
              <a:rPr lang="en-US" b="1" i="1" u="sng" dirty="0"/>
              <a:t>primary sex characteristics. </a:t>
            </a:r>
          </a:p>
          <a:p>
            <a:endParaRPr lang="en-US" dirty="0"/>
          </a:p>
          <a:p>
            <a:r>
              <a:rPr lang="en-US" dirty="0"/>
              <a:t>Other characteristics that distinguish males and females but are not directly involved in reproduction – called </a:t>
            </a:r>
            <a:r>
              <a:rPr lang="en-US" b="1" i="1" u="sng" dirty="0"/>
              <a:t>secondary sex characteristics- </a:t>
            </a:r>
            <a:r>
              <a:rPr lang="en-US" dirty="0"/>
              <a:t>also develop during puberty. </a:t>
            </a:r>
          </a:p>
          <a:p>
            <a:pPr lvl="1"/>
            <a:r>
              <a:rPr lang="en-US" dirty="0"/>
              <a:t>Example: hair on certain parts of the body, the deepening of the voice in males, and the rounding of the hips and breasts in females. </a:t>
            </a:r>
          </a:p>
        </p:txBody>
      </p:sp>
    </p:spTree>
    <p:extLst>
      <p:ext uri="{BB962C8B-B14F-4D97-AF65-F5344CB8AC3E}">
        <p14:creationId xmlns:p14="http://schemas.microsoft.com/office/powerpoint/2010/main" val="201388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A7A5-AC22-47C2-90A2-260CD2BC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4C70-DCDD-4934-960E-7F93F5DA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These changes are linked to changes in hormone levels. </a:t>
            </a:r>
          </a:p>
          <a:p>
            <a:r>
              <a:rPr lang="en-US" sz="3200" dirty="0"/>
              <a:t>All hormones are present in children of both sexes from birth. </a:t>
            </a:r>
          </a:p>
        </p:txBody>
      </p:sp>
    </p:spTree>
    <p:extLst>
      <p:ext uri="{BB962C8B-B14F-4D97-AF65-F5344CB8AC3E}">
        <p14:creationId xmlns:p14="http://schemas.microsoft.com/office/powerpoint/2010/main" val="1717278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F2A9-83F0-4901-AC3F-8C096648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Males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0F237-AA7E-4F58-9D69-DE04BFB25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boys, hormones from the pituitary gland cause the testes to increase output of the hormone testosterone. </a:t>
            </a:r>
          </a:p>
          <a:p>
            <a:pPr lvl="1"/>
            <a:r>
              <a:rPr lang="en-US" dirty="0"/>
              <a:t>This causes boy’s sexual organs to grow, their voices to deepen, and hair to grow on their faces and later on their chests. </a:t>
            </a:r>
          </a:p>
          <a:p>
            <a:pPr lvl="1"/>
            <a:r>
              <a:rPr lang="en-US" dirty="0"/>
              <a:t>During the period of rapid growth, boys develop broader shoulders and thicker bodies. </a:t>
            </a:r>
          </a:p>
          <a:p>
            <a:pPr lvl="1"/>
            <a:r>
              <a:rPr lang="en-US" dirty="0"/>
              <a:t>They also develop more muscle tissue and larger hearts and lungs. </a:t>
            </a:r>
          </a:p>
        </p:txBody>
      </p:sp>
    </p:spTree>
    <p:extLst>
      <p:ext uri="{BB962C8B-B14F-4D97-AF65-F5344CB8AC3E}">
        <p14:creationId xmlns:p14="http://schemas.microsoft.com/office/powerpoint/2010/main" val="329334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80C8B-8788-407C-9245-6DE85352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Females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A0CBF-E608-46A0-87C0-7365335D4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girls, hormones from the pituitary gland stimulate the ovaries to secrete more estrogen. </a:t>
            </a:r>
          </a:p>
          <a:p>
            <a:r>
              <a:rPr lang="en-US" dirty="0"/>
              <a:t>Estrogen spurs the growth of breast tissue and supportive tissue in the hips and buttocks. </a:t>
            </a:r>
          </a:p>
          <a:p>
            <a:pPr lvl="1"/>
            <a:r>
              <a:rPr lang="en-US" dirty="0"/>
              <a:t>As a result, the pelvic region widens and the hips become rounder. </a:t>
            </a:r>
          </a:p>
          <a:p>
            <a:pPr lvl="1"/>
            <a:r>
              <a:rPr lang="en-US" dirty="0"/>
              <a:t>Girls also produce small amounts of androgens, which are similar to testosterone, in the adrenal glands. </a:t>
            </a:r>
          </a:p>
          <a:p>
            <a:pPr lvl="1"/>
            <a:r>
              <a:rPr lang="en-US" dirty="0"/>
              <a:t>Androgens stimulate the growth of pubic and underarm hair. </a:t>
            </a:r>
          </a:p>
        </p:txBody>
      </p:sp>
    </p:spTree>
    <p:extLst>
      <p:ext uri="{BB962C8B-B14F-4D97-AF65-F5344CB8AC3E}">
        <p14:creationId xmlns:p14="http://schemas.microsoft.com/office/powerpoint/2010/main" val="2500938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0E7FD-93A9-45F1-A2E3-88973F48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0871-2E6C-429D-90BE-E422A953D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Estrogen and androgens work together to spur the growth of the female sex organs. </a:t>
            </a:r>
          </a:p>
          <a:p>
            <a:endParaRPr lang="en-US" dirty="0"/>
          </a:p>
          <a:p>
            <a:r>
              <a:rPr lang="en-US" dirty="0"/>
              <a:t>The production of estrogen, which becomes cyclical in </a:t>
            </a:r>
            <a:r>
              <a:rPr lang="en-US" dirty="0" err="1"/>
              <a:t>purberty</a:t>
            </a:r>
            <a:r>
              <a:rPr lang="en-US" dirty="0"/>
              <a:t>, regulates the menstrual cycle. </a:t>
            </a:r>
          </a:p>
          <a:p>
            <a:endParaRPr lang="en-US" dirty="0"/>
          </a:p>
          <a:p>
            <a:r>
              <a:rPr lang="en-US" dirty="0"/>
              <a:t>The first menstruation, or </a:t>
            </a:r>
            <a:r>
              <a:rPr lang="en-US" b="1" i="1" u="sng" dirty="0"/>
              <a:t>menarche, </a:t>
            </a:r>
            <a:r>
              <a:rPr lang="en-US" dirty="0"/>
              <a:t>is a major life event for most girls, and most </a:t>
            </a:r>
            <a:r>
              <a:rPr lang="en-US" dirty="0" err="1"/>
              <a:t>socieites</a:t>
            </a:r>
            <a:r>
              <a:rPr lang="en-US" dirty="0"/>
              <a:t> consider it the beginning of womanhood. </a:t>
            </a:r>
          </a:p>
          <a:p>
            <a:r>
              <a:rPr lang="en-US" dirty="0"/>
              <a:t>It usually occurs between the ages of 11 and 14. </a:t>
            </a:r>
          </a:p>
        </p:txBody>
      </p:sp>
    </p:spTree>
    <p:extLst>
      <p:ext uri="{BB962C8B-B14F-4D97-AF65-F5344CB8AC3E}">
        <p14:creationId xmlns:p14="http://schemas.microsoft.com/office/powerpoint/2010/main" val="3830458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9566-CAF6-4E2D-9E77-3F584DE2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Maturation Rates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7DA9F-C773-4866-895F-56FF8F83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suggests that boys who mature early have certain advantages over boys who mature later. </a:t>
            </a:r>
          </a:p>
          <a:p>
            <a:r>
              <a:rPr lang="en-US" dirty="0"/>
              <a:t>They tend to be more popular and to be leaders within their circle of friends. </a:t>
            </a:r>
          </a:p>
          <a:p>
            <a:endParaRPr lang="en-US" dirty="0"/>
          </a:p>
          <a:p>
            <a:r>
              <a:rPr lang="en-US" dirty="0"/>
              <a:t>Their greater size and strength may give them a competitive edge in sports. </a:t>
            </a:r>
          </a:p>
          <a:p>
            <a:r>
              <a:rPr lang="en-US" dirty="0"/>
              <a:t>They also tend to be more self-assured and relaxed. </a:t>
            </a:r>
          </a:p>
        </p:txBody>
      </p:sp>
    </p:spTree>
    <p:extLst>
      <p:ext uri="{BB962C8B-B14F-4D97-AF65-F5344CB8AC3E}">
        <p14:creationId xmlns:p14="http://schemas.microsoft.com/office/powerpoint/2010/main" val="3556720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1A186-3C50-4ABD-9CD4-2C2F0E52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2EBA-7BC2-4FB1-AE50-6827A090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Boys who mature early physically are not necessarily more mature than their peers in some other ways, such as in how they approach and handle problems. </a:t>
            </a:r>
          </a:p>
          <a:p>
            <a:pPr lvl="1"/>
            <a:r>
              <a:rPr lang="en-US" sz="2800" dirty="0"/>
              <a:t>Coaches, friends, and others may pressure them to perform beyond their abilities. </a:t>
            </a:r>
          </a:p>
          <a:p>
            <a:pPr lvl="1"/>
            <a:r>
              <a:rPr lang="en-US" sz="2800" dirty="0"/>
              <a:t>Early maturing boys may even be more likely than other boys to engage in types of problem behaviors. </a:t>
            </a:r>
          </a:p>
        </p:txBody>
      </p:sp>
    </p:spTree>
    <p:extLst>
      <p:ext uri="{BB962C8B-B14F-4D97-AF65-F5344CB8AC3E}">
        <p14:creationId xmlns:p14="http://schemas.microsoft.com/office/powerpoint/2010/main" val="223024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5972-C996-450C-9B3F-0F4A4B02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C1680-D28C-4B5A-9B5E-F3BAF879F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Although early-maturing boys may have some advantages over their peers who develop later, these advantages fade over time. </a:t>
            </a:r>
          </a:p>
          <a:p>
            <a:endParaRPr lang="en-US" sz="2800" dirty="0"/>
          </a:p>
          <a:p>
            <a:r>
              <a:rPr lang="en-US" sz="2800" dirty="0"/>
              <a:t>Some longitudinal studies indicate that boys who mature later show better adjustment as adults than boys who mature early. </a:t>
            </a:r>
          </a:p>
        </p:txBody>
      </p:sp>
    </p:spTree>
    <p:extLst>
      <p:ext uri="{BB962C8B-B14F-4D97-AF65-F5344CB8AC3E}">
        <p14:creationId xmlns:p14="http://schemas.microsoft.com/office/powerpoint/2010/main" val="289167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C6D8-6579-4860-B4BC-BEB0B391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25F13-D4C7-4644-BE64-DDD14A10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 earlier times in Western societies (and in some developing countries today), the period of transition from childhood to adulthood was very brief. </a:t>
            </a:r>
          </a:p>
          <a:p>
            <a:endParaRPr lang="en-US" sz="3200" dirty="0"/>
          </a:p>
          <a:p>
            <a:r>
              <a:rPr lang="en-US" sz="3200" dirty="0"/>
              <a:t>Most people took over adult responsibilities – going to work, caring for children, and so on- shortly after they reached sexual maturity. </a:t>
            </a:r>
          </a:p>
        </p:txBody>
      </p:sp>
    </p:spTree>
    <p:extLst>
      <p:ext uri="{BB962C8B-B14F-4D97-AF65-F5344CB8AC3E}">
        <p14:creationId xmlns:p14="http://schemas.microsoft.com/office/powerpoint/2010/main" val="3556785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8DA5E-BD63-4C2D-82E1-F9261CE6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CE6D1-C470-4D65-83E6-02583DAA9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Early-maturing girls may feel awkward because they are taller than their classmates, both male and female.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Early-maturing girls may b. e tempted to associate with older teens, even when they are not emotionally ready for such associations.</a:t>
            </a:r>
          </a:p>
        </p:txBody>
      </p:sp>
    </p:spTree>
    <p:extLst>
      <p:ext uri="{BB962C8B-B14F-4D97-AF65-F5344CB8AC3E}">
        <p14:creationId xmlns:p14="http://schemas.microsoft.com/office/powerpoint/2010/main" val="5353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1F72-AFFA-4220-AB22-BEDC278B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76C37-34C5-47DB-AEE2-715C49E6A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transition to adulthood was often marked by an elaborate ceremony that symbolized the passage from childhood to adulthood. </a:t>
            </a:r>
          </a:p>
        </p:txBody>
      </p:sp>
    </p:spTree>
    <p:extLst>
      <p:ext uri="{BB962C8B-B14F-4D97-AF65-F5344CB8AC3E}">
        <p14:creationId xmlns:p14="http://schemas.microsoft.com/office/powerpoint/2010/main" val="418926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CFAF-22D8-4C8F-A7FF-63EC0EB31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22484-C24F-4A1D-B629-099CF18E1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20</a:t>
            </a:r>
            <a:r>
              <a:rPr lang="en-US" sz="3200" baseline="30000" dirty="0"/>
              <a:t>th</a:t>
            </a:r>
            <a:r>
              <a:rPr lang="en-US" sz="3200" dirty="0"/>
              <a:t> century all that has changed. </a:t>
            </a:r>
          </a:p>
          <a:p>
            <a:r>
              <a:rPr lang="en-US" sz="3200" dirty="0"/>
              <a:t>In western societies, required education has been extended, and the status and duties of adulthood have been delayed. </a:t>
            </a:r>
          </a:p>
        </p:txBody>
      </p:sp>
    </p:spTree>
    <p:extLst>
      <p:ext uri="{BB962C8B-B14F-4D97-AF65-F5344CB8AC3E}">
        <p14:creationId xmlns:p14="http://schemas.microsoft.com/office/powerpoint/2010/main" val="143808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69C6-D03C-48FA-942C-DA6DC165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02FAC-8085-4CD9-9657-F04CB54F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As a result, adolescence has come to cover most of the teen years. </a:t>
            </a:r>
          </a:p>
          <a:p>
            <a:r>
              <a:rPr lang="en-US" sz="2400" dirty="0"/>
              <a:t>Today, the period known as adolescence is sometimes subdivided into smaller categories. </a:t>
            </a:r>
          </a:p>
          <a:p>
            <a:r>
              <a:rPr lang="en-US" sz="2400" dirty="0"/>
              <a:t>These categories include…</a:t>
            </a:r>
          </a:p>
          <a:p>
            <a:pPr lvl="1"/>
            <a:r>
              <a:rPr lang="en-US" sz="2400" b="1" i="1" dirty="0"/>
              <a:t>Early adolescence (11-14) </a:t>
            </a:r>
          </a:p>
          <a:p>
            <a:pPr lvl="1"/>
            <a:r>
              <a:rPr lang="en-US" sz="2400" b="1" i="1" dirty="0"/>
              <a:t>Middle adolescence (15-18)</a:t>
            </a:r>
          </a:p>
          <a:p>
            <a:pPr lvl="1"/>
            <a:r>
              <a:rPr lang="en-US" sz="2400" b="1" i="1" dirty="0"/>
              <a:t>Late adolescence (18-21) </a:t>
            </a:r>
          </a:p>
        </p:txBody>
      </p:sp>
    </p:spTree>
    <p:extLst>
      <p:ext uri="{BB962C8B-B14F-4D97-AF65-F5344CB8AC3E}">
        <p14:creationId xmlns:p14="http://schemas.microsoft.com/office/powerpoint/2010/main" val="386810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09-290C-4BD0-BDE8-AC335F59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FC68-5D65-4340-9C42-7E546D843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biological changes that occur during adolescence are greater than those of any other time of life, with the exception of infancy. </a:t>
            </a:r>
          </a:p>
          <a:p>
            <a:endParaRPr lang="en-US" sz="2800" dirty="0"/>
          </a:p>
          <a:p>
            <a:r>
              <a:rPr lang="en-US" sz="2800" dirty="0"/>
              <a:t>In some ways, however, the changes in adolescence are more dramatic than those that occur in infancy- unlike infants, adolescents are aware of the changes that are taking place and of what the changes mean. </a:t>
            </a:r>
          </a:p>
        </p:txBody>
      </p:sp>
    </p:spTree>
    <p:extLst>
      <p:ext uri="{BB962C8B-B14F-4D97-AF65-F5344CB8AC3E}">
        <p14:creationId xmlns:p14="http://schemas.microsoft.com/office/powerpoint/2010/main" val="374316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8AE4-51D0-4E98-BEA4-EAA704DE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Adolescent Growth spurt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B69BE-BBDF-4AF9-A7B8-9E455A1A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adolescent growth spurt </a:t>
            </a:r>
            <a:r>
              <a:rPr lang="en-US" dirty="0"/>
              <a:t>usually lasts two to three years. </a:t>
            </a:r>
          </a:p>
          <a:p>
            <a:r>
              <a:rPr lang="en-US" dirty="0"/>
              <a:t>During this time or rapid growth, most adolescents grow 8 to 12 inches in height. </a:t>
            </a:r>
          </a:p>
          <a:p>
            <a:endParaRPr lang="en-US" dirty="0"/>
          </a:p>
          <a:p>
            <a:r>
              <a:rPr lang="en-US" dirty="0"/>
              <a:t>Girls begin the adolescent growth spurt earlier than boys. </a:t>
            </a:r>
          </a:p>
          <a:p>
            <a:r>
              <a:rPr lang="en-US" dirty="0"/>
              <a:t>The growth spurt usually begins in girls at about the age of 10 or 11 and in boys about 2 years later. </a:t>
            </a:r>
          </a:p>
          <a:p>
            <a:endParaRPr lang="en-US" dirty="0"/>
          </a:p>
          <a:p>
            <a:r>
              <a:rPr lang="en-US" dirty="0"/>
              <a:t>As a result, girls tend to be taller and heavier than boys during early adolescence. </a:t>
            </a:r>
          </a:p>
        </p:txBody>
      </p:sp>
    </p:spTree>
    <p:extLst>
      <p:ext uri="{BB962C8B-B14F-4D97-AF65-F5344CB8AC3E}">
        <p14:creationId xmlns:p14="http://schemas.microsoft.com/office/powerpoint/2010/main" val="135710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9F74-E1A9-4C5E-AE98-F22085C2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C17DD-F49B-4F3D-884C-639486EBF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Then, during middle adolescence, most boys catch up and grow taller than their female classmates. </a:t>
            </a:r>
          </a:p>
        </p:txBody>
      </p:sp>
    </p:spTree>
    <p:extLst>
      <p:ext uri="{BB962C8B-B14F-4D97-AF65-F5344CB8AC3E}">
        <p14:creationId xmlns:p14="http://schemas.microsoft.com/office/powerpoint/2010/main" val="244036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ED33A-3767-4FA6-8344-901FC5D9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0973-596F-4853-863C-F51AD5F4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period of sudden adolescent growth can be awkward for both boys and girls because different parts of their bodies grow and mature at different rates. </a:t>
            </a:r>
          </a:p>
          <a:p>
            <a:pPr lvl="1"/>
            <a:r>
              <a:rPr lang="en-US" sz="2800" dirty="0"/>
              <a:t>Example: Hands and fee may grow before arms and legs do. </a:t>
            </a:r>
          </a:p>
        </p:txBody>
      </p:sp>
    </p:spTree>
    <p:extLst>
      <p:ext uri="{BB962C8B-B14F-4D97-AF65-F5344CB8AC3E}">
        <p14:creationId xmlns:p14="http://schemas.microsoft.com/office/powerpoint/2010/main" val="19590686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220</TotalTime>
  <Words>932</Words>
  <Application>Microsoft Office PowerPoint</Application>
  <PresentationFormat>Widescreen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Psychology  Chapter 11 Adolescence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Adolescent Growth spurt </vt:lpstr>
      <vt:lpstr>PowerPoint Presentation</vt:lpstr>
      <vt:lpstr>PowerPoint Presentation</vt:lpstr>
      <vt:lpstr>PowerPoint Presentation</vt:lpstr>
      <vt:lpstr>Sexual Development </vt:lpstr>
      <vt:lpstr>PowerPoint Presentation</vt:lpstr>
      <vt:lpstr>PowerPoint Presentation</vt:lpstr>
      <vt:lpstr>Changes in Males </vt:lpstr>
      <vt:lpstr>Changes in Females </vt:lpstr>
      <vt:lpstr>PowerPoint Presentation</vt:lpstr>
      <vt:lpstr>Differences in Maturation Rates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11 Adolescence  </dc:title>
  <dc:creator>Tyler Moudry</dc:creator>
  <cp:lastModifiedBy>Tyler Moudry</cp:lastModifiedBy>
  <cp:revision>16</cp:revision>
  <dcterms:created xsi:type="dcterms:W3CDTF">2019-05-01T15:32:21Z</dcterms:created>
  <dcterms:modified xsi:type="dcterms:W3CDTF">2019-05-01T19:13:08Z</dcterms:modified>
</cp:coreProperties>
</file>