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2" r:id="rId6"/>
    <p:sldId id="263" r:id="rId7"/>
    <p:sldId id="261" r:id="rId8"/>
    <p:sldId id="280"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1" r:id="rId26"/>
    <p:sldId id="282" r:id="rId27"/>
    <p:sldId id="283" r:id="rId28"/>
    <p:sldId id="284" r:id="rId29"/>
    <p:sldId id="286" r:id="rId30"/>
    <p:sldId id="285" r:id="rId31"/>
    <p:sldId id="287" r:id="rId32"/>
    <p:sldId id="288" r:id="rId33"/>
    <p:sldId id="289" r:id="rId3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9334D819-9F07-4261-B09B-9E467E5D9002}" type="datetimeFigureOut">
              <a:rPr lang="en-US" dirty="0"/>
              <a:pPr/>
              <a:t>4/16/2019</a:t>
            </a:fld>
            <a:endParaRPr lang="en-US" dirty="0"/>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dirty="0"/>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71766878-3199-4EAB-94E7-2D6D11070E14}" type="slidenum">
              <a:rPr lang="en-US" dirty="0"/>
              <a:pPr/>
              <a:t>‹#›</a:t>
            </a:fld>
            <a:endParaRPr lang="en-US" dirty="0"/>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4/16/2019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4/16/2019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4/16/2019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9334D819-9F07-4261-B09B-9E467E5D9002}" type="datetimeFigureOut">
              <a:rPr lang="en-US" dirty="0"/>
              <a:pPr/>
              <a:t>4/16/2019</a:t>
            </a:fld>
            <a:endParaRPr lang="en-US" dirty="0"/>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71766878-3199-4EAB-94E7-2D6D11070E14}" type="slidenum">
              <a:rPr lang="en-US" dirty="0"/>
              <a:pPr/>
              <a:t>‹#›</a:t>
            </a:fld>
            <a:endParaRPr lang="en-US" dirty="0"/>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334D819-9F07-4261-B09B-9E467E5D9002}" type="datetimeFigureOut">
              <a:rPr lang="en-US" dirty="0"/>
              <a:t>4/16/2019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334D819-9F07-4261-B09B-9E467E5D9002}" type="datetimeFigureOut">
              <a:rPr lang="en-US" dirty="0"/>
              <a:t>4/16/2019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334D819-9F07-4261-B09B-9E467E5D9002}" type="datetimeFigureOut">
              <a:rPr lang="en-US" dirty="0"/>
              <a:t>4/16/2019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34D819-9F07-4261-B09B-9E467E5D9002}" type="datetimeFigureOut">
              <a:rPr lang="en-US" dirty="0"/>
              <a:t>4/16/2019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65051" y="6375679"/>
            <a:ext cx="1233355" cy="348462"/>
          </a:xfrm>
        </p:spPr>
        <p:txBody>
          <a:bodyPr/>
          <a:lstStyle/>
          <a:p>
            <a:fld id="{9334D819-9F07-4261-B09B-9E467E5D9002}" type="datetimeFigureOut">
              <a:rPr lang="en-US" dirty="0"/>
              <a:t>4/16/2019</a:t>
            </a:fld>
            <a:endParaRPr lang="en-US" dirty="0"/>
          </a:p>
        </p:txBody>
      </p:sp>
      <p:sp>
        <p:nvSpPr>
          <p:cNvPr id="6" name="Footer Placeholder 5"/>
          <p:cNvSpPr>
            <a:spLocks noGrp="1"/>
          </p:cNvSpPr>
          <p:nvPr>
            <p:ph type="ftr" sz="quarter" idx="11"/>
          </p:nvPr>
        </p:nvSpPr>
        <p:spPr>
          <a:xfrm>
            <a:off x="2103620" y="6375679"/>
            <a:ext cx="3482179" cy="345796"/>
          </a:xfrm>
        </p:spPr>
        <p:txBody>
          <a:bodyPr/>
          <a:lstStyle/>
          <a:p>
            <a:endParaRPr lang="en-US" dirty="0"/>
          </a:p>
        </p:txBody>
      </p:sp>
      <p:sp>
        <p:nvSpPr>
          <p:cNvPr id="7" name="Slide Number Placeholder 6"/>
          <p:cNvSpPr>
            <a:spLocks noGrp="1"/>
          </p:cNvSpPr>
          <p:nvPr>
            <p:ph type="sldNum" sz="quarter" idx="12"/>
          </p:nvPr>
        </p:nvSpPr>
        <p:spPr>
          <a:xfrm>
            <a:off x="5691014" y="6375679"/>
            <a:ext cx="1232456" cy="345796"/>
          </a:xfrm>
        </p:spPr>
        <p:txBody>
          <a:bodyPr/>
          <a:lstStyle/>
          <a:p>
            <a:fld id="{71766878-3199-4EAB-94E7-2D6D11070E14}" type="slidenum">
              <a:rPr lang="en-US" dirty="0"/>
              <a:t>‹#›</a:t>
            </a:fld>
            <a:endParaRPr lang="en-US" dirty="0"/>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65950" y="6375679"/>
            <a:ext cx="1232456" cy="348462"/>
          </a:xfrm>
        </p:spPr>
        <p:txBody>
          <a:bodyPr/>
          <a:lstStyle/>
          <a:p>
            <a:fld id="{9334D819-9F07-4261-B09B-9E467E5D9002}" type="datetimeFigureOut">
              <a:rPr lang="en-US" dirty="0"/>
              <a:t>4/16/2019</a:t>
            </a:fld>
            <a:endParaRPr lang="en-US" dirty="0"/>
          </a:p>
        </p:txBody>
      </p:sp>
      <p:sp>
        <p:nvSpPr>
          <p:cNvPr id="6" name="Footer Placeholder 5"/>
          <p:cNvSpPr>
            <a:spLocks noGrp="1"/>
          </p:cNvSpPr>
          <p:nvPr>
            <p:ph type="ftr" sz="quarter" idx="11"/>
          </p:nvPr>
        </p:nvSpPr>
        <p:spPr>
          <a:xfrm>
            <a:off x="2103621" y="6375679"/>
            <a:ext cx="3482178" cy="345796"/>
          </a:xfrm>
        </p:spPr>
        <p:txBody>
          <a:bodyPr/>
          <a:lstStyle/>
          <a:p>
            <a:endParaRPr lang="en-US" dirty="0"/>
          </a:p>
        </p:txBody>
      </p:sp>
      <p:sp>
        <p:nvSpPr>
          <p:cNvPr id="7" name="Slide Number Placeholder 6"/>
          <p:cNvSpPr>
            <a:spLocks noGrp="1"/>
          </p:cNvSpPr>
          <p:nvPr>
            <p:ph type="sldNum" sz="quarter" idx="12"/>
          </p:nvPr>
        </p:nvSpPr>
        <p:spPr>
          <a:xfrm>
            <a:off x="5687568" y="6375679"/>
            <a:ext cx="1234440" cy="345796"/>
          </a:xfrm>
        </p:spPr>
        <p:txBody>
          <a:bodyPr/>
          <a:lstStyle/>
          <a:p>
            <a:fld id="{71766878-3199-4EAB-94E7-2D6D11070E14}"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9334D819-9F07-4261-B09B-9E467E5D9002}" type="datetimeFigureOut">
              <a:rPr lang="en-US" dirty="0"/>
              <a:pPr/>
              <a:t>4/16/2019</a:t>
            </a:fld>
            <a:endParaRPr lang="en-US" dirty="0"/>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71766878-3199-4EAB-94E7-2D6D11070E14}" type="slidenum">
              <a:rPr lang="en-US" dirty="0"/>
              <a:pPr/>
              <a:t>‹#›</a:t>
            </a:fld>
            <a:endParaRPr lang="en-US" dirty="0"/>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BCAA08-FFB3-4810-B5AF-6A1774BFA262}"/>
              </a:ext>
            </a:extLst>
          </p:cNvPr>
          <p:cNvSpPr>
            <a:spLocks noGrp="1"/>
          </p:cNvSpPr>
          <p:nvPr>
            <p:ph type="ctrTitle"/>
          </p:nvPr>
        </p:nvSpPr>
        <p:spPr/>
        <p:txBody>
          <a:bodyPr/>
          <a:lstStyle/>
          <a:p>
            <a:r>
              <a:rPr lang="en-US" sz="6600" dirty="0"/>
              <a:t>Psychology </a:t>
            </a:r>
            <a:br>
              <a:rPr lang="en-US" sz="6600" dirty="0"/>
            </a:br>
            <a:r>
              <a:rPr lang="en-US" sz="6600" dirty="0"/>
              <a:t>Chapter 10 </a:t>
            </a:r>
            <a:br>
              <a:rPr lang="en-US" sz="6600" dirty="0"/>
            </a:br>
            <a:r>
              <a:rPr lang="en-US" sz="6600" dirty="0"/>
              <a:t>Section 4: Cognitive Development </a:t>
            </a:r>
          </a:p>
        </p:txBody>
      </p:sp>
      <p:sp>
        <p:nvSpPr>
          <p:cNvPr id="3" name="Subtitle 2">
            <a:extLst>
              <a:ext uri="{FF2B5EF4-FFF2-40B4-BE49-F238E27FC236}">
                <a16:creationId xmlns:a16="http://schemas.microsoft.com/office/drawing/2014/main" id="{63DF2CD1-625B-454C-8742-F66A576C9CD4}"/>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8056931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831894-8E4F-4C2E-BB43-9530C1FB396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D0A61A9-3054-4F47-A85F-56571EDCDC8A}"/>
              </a:ext>
            </a:extLst>
          </p:cNvPr>
          <p:cNvSpPr>
            <a:spLocks noGrp="1"/>
          </p:cNvSpPr>
          <p:nvPr>
            <p:ph idx="1"/>
          </p:nvPr>
        </p:nvSpPr>
        <p:spPr/>
        <p:txBody>
          <a:bodyPr>
            <a:normAutofit/>
          </a:bodyPr>
          <a:lstStyle/>
          <a:p>
            <a:r>
              <a:rPr lang="en-US" sz="3200" b="1" i="1" u="sng" dirty="0"/>
              <a:t>Object permanence- </a:t>
            </a:r>
            <a:r>
              <a:rPr lang="en-US" sz="3200" dirty="0"/>
              <a:t>the understanding that objects exist even when they cannot be seen or touched. </a:t>
            </a:r>
          </a:p>
          <a:p>
            <a:endParaRPr lang="en-US" sz="3200" dirty="0"/>
          </a:p>
          <a:p>
            <a:r>
              <a:rPr lang="en-US" sz="3200" dirty="0"/>
              <a:t>According to Piaget’s theory, </a:t>
            </a:r>
            <a:r>
              <a:rPr lang="en-US" sz="3200" b="1" i="1" dirty="0"/>
              <a:t>object permanence </a:t>
            </a:r>
            <a:r>
              <a:rPr lang="en-US" sz="3200" dirty="0"/>
              <a:t>occurs because infants are able to hold an idea in mind. </a:t>
            </a:r>
          </a:p>
        </p:txBody>
      </p:sp>
    </p:spTree>
    <p:extLst>
      <p:ext uri="{BB962C8B-B14F-4D97-AF65-F5344CB8AC3E}">
        <p14:creationId xmlns:p14="http://schemas.microsoft.com/office/powerpoint/2010/main" val="7890614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1D343F-F13B-4DF3-BB7A-603BE3A96B6D}"/>
              </a:ext>
            </a:extLst>
          </p:cNvPr>
          <p:cNvSpPr>
            <a:spLocks noGrp="1"/>
          </p:cNvSpPr>
          <p:nvPr>
            <p:ph type="title"/>
          </p:nvPr>
        </p:nvSpPr>
        <p:spPr/>
        <p:txBody>
          <a:bodyPr/>
          <a:lstStyle/>
          <a:p>
            <a:r>
              <a:rPr lang="en-US" dirty="0"/>
              <a:t>The preoperational Stage </a:t>
            </a:r>
          </a:p>
        </p:txBody>
      </p:sp>
      <p:sp>
        <p:nvSpPr>
          <p:cNvPr id="3" name="Content Placeholder 2">
            <a:extLst>
              <a:ext uri="{FF2B5EF4-FFF2-40B4-BE49-F238E27FC236}">
                <a16:creationId xmlns:a16="http://schemas.microsoft.com/office/drawing/2014/main" id="{B2C0B4A2-D883-4007-ABCA-78D89876BC6D}"/>
              </a:ext>
            </a:extLst>
          </p:cNvPr>
          <p:cNvSpPr>
            <a:spLocks noGrp="1"/>
          </p:cNvSpPr>
          <p:nvPr>
            <p:ph idx="1"/>
          </p:nvPr>
        </p:nvSpPr>
        <p:spPr/>
        <p:txBody>
          <a:bodyPr>
            <a:normAutofit/>
          </a:bodyPr>
          <a:lstStyle/>
          <a:p>
            <a:r>
              <a:rPr lang="en-US" sz="2800" dirty="0"/>
              <a:t>The sensorimotor stage ends at about the age of two years, when children begin to use words and symbols (language) to represent objects. </a:t>
            </a:r>
          </a:p>
          <a:p>
            <a:endParaRPr lang="en-US" sz="2800" dirty="0"/>
          </a:p>
          <a:p>
            <a:r>
              <a:rPr lang="en-US" sz="2800" dirty="0"/>
              <a:t>At this point, children enter the </a:t>
            </a:r>
            <a:r>
              <a:rPr lang="en-US" sz="2800" b="1" i="1" u="sng" dirty="0"/>
              <a:t>preoperational stage</a:t>
            </a:r>
            <a:r>
              <a:rPr lang="en-US" sz="2800" dirty="0"/>
              <a:t>. </a:t>
            </a:r>
          </a:p>
        </p:txBody>
      </p:sp>
    </p:spTree>
    <p:extLst>
      <p:ext uri="{BB962C8B-B14F-4D97-AF65-F5344CB8AC3E}">
        <p14:creationId xmlns:p14="http://schemas.microsoft.com/office/powerpoint/2010/main" val="753908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E0A76A-46F0-4722-A362-039BAC079BE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4F0F4C1-EC1E-4274-9C5B-4D68E99A4764}"/>
              </a:ext>
            </a:extLst>
          </p:cNvPr>
          <p:cNvSpPr>
            <a:spLocks noGrp="1"/>
          </p:cNvSpPr>
          <p:nvPr>
            <p:ph idx="1"/>
          </p:nvPr>
        </p:nvSpPr>
        <p:spPr/>
        <p:txBody>
          <a:bodyPr>
            <a:normAutofit/>
          </a:bodyPr>
          <a:lstStyle/>
          <a:p>
            <a:r>
              <a:rPr lang="en-US" sz="2400" dirty="0"/>
              <a:t>Preoperational thinking is very different from more mature forms of thinking. </a:t>
            </a:r>
          </a:p>
          <a:p>
            <a:r>
              <a:rPr lang="en-US" sz="2400" dirty="0"/>
              <a:t>Children’s views of the world are different from those of adolescents and adults. </a:t>
            </a:r>
          </a:p>
          <a:p>
            <a:endParaRPr lang="en-US" sz="2400" dirty="0"/>
          </a:p>
          <a:p>
            <a:pPr lvl="1"/>
            <a:r>
              <a:rPr lang="en-US" sz="2400" b="1" i="1" dirty="0"/>
              <a:t>Preoperational thinking is one-dimensional. Preoperational children can see only one aspect of a situation at a time. </a:t>
            </a:r>
          </a:p>
        </p:txBody>
      </p:sp>
    </p:spTree>
    <p:extLst>
      <p:ext uri="{BB962C8B-B14F-4D97-AF65-F5344CB8AC3E}">
        <p14:creationId xmlns:p14="http://schemas.microsoft.com/office/powerpoint/2010/main" val="12622760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385174-7CBD-43D9-8396-DA4662CCE98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7B4E62D-88AD-4143-997C-1255E9FA8683}"/>
              </a:ext>
            </a:extLst>
          </p:cNvPr>
          <p:cNvSpPr>
            <a:spLocks noGrp="1"/>
          </p:cNvSpPr>
          <p:nvPr>
            <p:ph idx="1"/>
          </p:nvPr>
        </p:nvSpPr>
        <p:spPr/>
        <p:txBody>
          <a:bodyPr/>
          <a:lstStyle/>
          <a:p>
            <a:r>
              <a:rPr lang="en-US" dirty="0"/>
              <a:t>This one-dimensional thinking is most evident in the fact that in the preoperational stage, children do not understand the law of </a:t>
            </a:r>
            <a:r>
              <a:rPr lang="en-US" b="1" i="1" u="sng" dirty="0"/>
              <a:t>conservation</a:t>
            </a:r>
            <a:r>
              <a:rPr lang="en-US" dirty="0"/>
              <a:t>. </a:t>
            </a:r>
          </a:p>
          <a:p>
            <a:pPr lvl="1"/>
            <a:r>
              <a:rPr lang="en-US" sz="2000" dirty="0"/>
              <a:t>The law says that key properties of substances, such as their weight, volume, and number, stay the same even if their shape or arrangement are changed. </a:t>
            </a:r>
          </a:p>
          <a:p>
            <a:pPr lvl="1"/>
            <a:endParaRPr lang="en-US" sz="2000" dirty="0"/>
          </a:p>
          <a:p>
            <a:pPr lvl="1"/>
            <a:r>
              <a:rPr lang="en-US" sz="2000" dirty="0"/>
              <a:t>Children in the preoperational stage cannot comprehend all the aspects at once, so they focus only on the most obvious one- they way a substance looks. </a:t>
            </a:r>
          </a:p>
          <a:p>
            <a:endParaRPr lang="en-US" dirty="0"/>
          </a:p>
        </p:txBody>
      </p:sp>
    </p:spTree>
    <p:extLst>
      <p:ext uri="{BB962C8B-B14F-4D97-AF65-F5344CB8AC3E}">
        <p14:creationId xmlns:p14="http://schemas.microsoft.com/office/powerpoint/2010/main" val="21818341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C3B9DA-8DBC-4DA4-A805-A841CAC91FE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097E144-4CE3-4E60-B5E5-241B06DDA104}"/>
              </a:ext>
            </a:extLst>
          </p:cNvPr>
          <p:cNvSpPr>
            <a:spLocks noGrp="1"/>
          </p:cNvSpPr>
          <p:nvPr>
            <p:ph idx="1"/>
          </p:nvPr>
        </p:nvSpPr>
        <p:spPr/>
        <p:txBody>
          <a:bodyPr>
            <a:normAutofit/>
          </a:bodyPr>
          <a:lstStyle/>
          <a:p>
            <a:r>
              <a:rPr lang="en-US" sz="2800" dirty="0"/>
              <a:t>When preoperational children are shown two identical tall, thin glasses of water, each filled to the same level, they know that both glasses hold the same amount of water. </a:t>
            </a:r>
          </a:p>
          <a:p>
            <a:endParaRPr lang="en-US" sz="2800" dirty="0"/>
          </a:p>
          <a:p>
            <a:r>
              <a:rPr lang="en-US" sz="2800" dirty="0"/>
              <a:t>However, if water from once of the tall glasses is poured into a short, squat glass, the children say that the other tall glass contains more liquid than the short one. </a:t>
            </a:r>
          </a:p>
        </p:txBody>
      </p:sp>
    </p:spTree>
    <p:extLst>
      <p:ext uri="{BB962C8B-B14F-4D97-AF65-F5344CB8AC3E}">
        <p14:creationId xmlns:p14="http://schemas.microsoft.com/office/powerpoint/2010/main" val="17374717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E70DA2-AB6F-43DC-9308-56B2EB36195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9B903EB-DA96-465A-8F3E-F843F0466D0D}"/>
              </a:ext>
            </a:extLst>
          </p:cNvPr>
          <p:cNvSpPr>
            <a:spLocks noGrp="1"/>
          </p:cNvSpPr>
          <p:nvPr>
            <p:ph idx="1"/>
          </p:nvPr>
        </p:nvSpPr>
        <p:spPr/>
        <p:txBody>
          <a:bodyPr>
            <a:normAutofit/>
          </a:bodyPr>
          <a:lstStyle/>
          <a:p>
            <a:r>
              <a:rPr lang="en-US" sz="2400" dirty="0"/>
              <a:t>Another characteristic of children in the preoperational stage is </a:t>
            </a:r>
            <a:r>
              <a:rPr lang="en-US" sz="2400" b="1" i="1" u="sng" dirty="0"/>
              <a:t>egocentrism</a:t>
            </a:r>
            <a:r>
              <a:rPr lang="en-US" sz="2400" dirty="0"/>
              <a:t>- the inability to see another person’s point of view. </a:t>
            </a:r>
          </a:p>
          <a:p>
            <a:endParaRPr lang="en-US" sz="2400" dirty="0"/>
          </a:p>
          <a:p>
            <a:r>
              <a:rPr lang="en-US" sz="2400" dirty="0"/>
              <a:t>Preoperational children assume that other people see the world just as they do. They cannot imagine that things might happen to others that do not happened to them. </a:t>
            </a:r>
          </a:p>
        </p:txBody>
      </p:sp>
    </p:spTree>
    <p:extLst>
      <p:ext uri="{BB962C8B-B14F-4D97-AF65-F5344CB8AC3E}">
        <p14:creationId xmlns:p14="http://schemas.microsoft.com/office/powerpoint/2010/main" val="30737711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C1654C-7C5E-4407-B31C-6DB26786BF0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490E3B8-39F3-472C-B459-DD841630A642}"/>
              </a:ext>
            </a:extLst>
          </p:cNvPr>
          <p:cNvSpPr>
            <a:spLocks noGrp="1"/>
          </p:cNvSpPr>
          <p:nvPr>
            <p:ph idx="1"/>
          </p:nvPr>
        </p:nvSpPr>
        <p:spPr/>
        <p:txBody>
          <a:bodyPr>
            <a:normAutofit/>
          </a:bodyPr>
          <a:lstStyle/>
          <a:p>
            <a:r>
              <a:rPr lang="en-US" sz="2800" dirty="0"/>
              <a:t>Preoperational children are also artificialist and animistic. </a:t>
            </a:r>
          </a:p>
          <a:p>
            <a:r>
              <a:rPr lang="en-US" sz="2800" dirty="0"/>
              <a:t>They think that natural events such as rain and thunder are made by people (</a:t>
            </a:r>
            <a:r>
              <a:rPr lang="en-US" sz="2800" b="1" i="1" dirty="0"/>
              <a:t>artificialism</a:t>
            </a:r>
            <a:r>
              <a:rPr lang="en-US" sz="2800" dirty="0"/>
              <a:t>). </a:t>
            </a:r>
          </a:p>
          <a:p>
            <a:r>
              <a:rPr lang="en-US" sz="2800" dirty="0"/>
              <a:t>They also think objects such as the sun and the moon are alive and conscious (</a:t>
            </a:r>
            <a:r>
              <a:rPr lang="en-US" sz="2800" b="1" i="1" dirty="0"/>
              <a:t>animism</a:t>
            </a:r>
            <a:r>
              <a:rPr lang="en-US" sz="2800" dirty="0"/>
              <a:t>). </a:t>
            </a:r>
          </a:p>
        </p:txBody>
      </p:sp>
    </p:spTree>
    <p:extLst>
      <p:ext uri="{BB962C8B-B14F-4D97-AF65-F5344CB8AC3E}">
        <p14:creationId xmlns:p14="http://schemas.microsoft.com/office/powerpoint/2010/main" val="30453011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F28828-28C4-4D11-8666-B039DFCCD830}"/>
              </a:ext>
            </a:extLst>
          </p:cNvPr>
          <p:cNvSpPr>
            <a:spLocks noGrp="1"/>
          </p:cNvSpPr>
          <p:nvPr>
            <p:ph type="title"/>
          </p:nvPr>
        </p:nvSpPr>
        <p:spPr/>
        <p:txBody>
          <a:bodyPr/>
          <a:lstStyle/>
          <a:p>
            <a:r>
              <a:rPr lang="en-US" dirty="0"/>
              <a:t>The concrete operational stage </a:t>
            </a:r>
          </a:p>
        </p:txBody>
      </p:sp>
      <p:sp>
        <p:nvSpPr>
          <p:cNvPr id="3" name="Content Placeholder 2">
            <a:extLst>
              <a:ext uri="{FF2B5EF4-FFF2-40B4-BE49-F238E27FC236}">
                <a16:creationId xmlns:a16="http://schemas.microsoft.com/office/drawing/2014/main" id="{411C68E4-64E9-4558-A153-10C72BF63F96}"/>
              </a:ext>
            </a:extLst>
          </p:cNvPr>
          <p:cNvSpPr>
            <a:spLocks noGrp="1"/>
          </p:cNvSpPr>
          <p:nvPr>
            <p:ph idx="1"/>
          </p:nvPr>
        </p:nvSpPr>
        <p:spPr/>
        <p:txBody>
          <a:bodyPr/>
          <a:lstStyle/>
          <a:p>
            <a:r>
              <a:rPr lang="en-US" dirty="0"/>
              <a:t>Most children enter the concrete-operational stage at about the age of seven. </a:t>
            </a:r>
          </a:p>
          <a:p>
            <a:r>
              <a:rPr lang="en-US" dirty="0"/>
              <a:t>In this stage, children begin to show signs of adult thinking. </a:t>
            </a:r>
          </a:p>
          <a:p>
            <a:r>
              <a:rPr lang="en-US" dirty="0"/>
              <a:t>Yet they are logical only when they think about specific objects, not about abstract ideas. </a:t>
            </a:r>
          </a:p>
          <a:p>
            <a:r>
              <a:rPr lang="en-US" dirty="0"/>
              <a:t>Their thinking is still grounded mostly in concrete experiences. </a:t>
            </a:r>
          </a:p>
          <a:p>
            <a:endParaRPr lang="en-US" dirty="0"/>
          </a:p>
          <a:p>
            <a:r>
              <a:rPr lang="en-US" dirty="0"/>
              <a:t>Seeing, touching, and manipulating objects often help concrete-operational children understand abstract concepts. </a:t>
            </a:r>
          </a:p>
        </p:txBody>
      </p:sp>
    </p:spTree>
    <p:extLst>
      <p:ext uri="{BB962C8B-B14F-4D97-AF65-F5344CB8AC3E}">
        <p14:creationId xmlns:p14="http://schemas.microsoft.com/office/powerpoint/2010/main" val="39079702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0F6A15-1556-4334-A236-C89EA5332DF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C9F838F-EDF3-4E88-AE20-760D6648B426}"/>
              </a:ext>
            </a:extLst>
          </p:cNvPr>
          <p:cNvSpPr>
            <a:spLocks noGrp="1"/>
          </p:cNvSpPr>
          <p:nvPr>
            <p:ph idx="1"/>
          </p:nvPr>
        </p:nvSpPr>
        <p:spPr/>
        <p:txBody>
          <a:bodyPr>
            <a:normAutofit/>
          </a:bodyPr>
          <a:lstStyle/>
          <a:p>
            <a:r>
              <a:rPr lang="en-US" sz="2800" dirty="0"/>
              <a:t>Children at the concrete-operational stage can focus on two dimensions of a problem at the same time. </a:t>
            </a:r>
          </a:p>
          <a:p>
            <a:pPr lvl="1"/>
            <a:r>
              <a:rPr lang="en-US" sz="2800" dirty="0"/>
              <a:t>For this reason, they understand the laws of conservation. </a:t>
            </a:r>
          </a:p>
        </p:txBody>
      </p:sp>
    </p:spTree>
    <p:extLst>
      <p:ext uri="{BB962C8B-B14F-4D97-AF65-F5344CB8AC3E}">
        <p14:creationId xmlns:p14="http://schemas.microsoft.com/office/powerpoint/2010/main" val="37618107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483F60-2DB0-4F66-880D-D0F6E2C606A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0A63943-66E1-4FF7-9DEB-8F11F846EF49}"/>
              </a:ext>
            </a:extLst>
          </p:cNvPr>
          <p:cNvSpPr>
            <a:spLocks noGrp="1"/>
          </p:cNvSpPr>
          <p:nvPr>
            <p:ph idx="1"/>
          </p:nvPr>
        </p:nvSpPr>
        <p:spPr/>
        <p:txBody>
          <a:bodyPr>
            <a:normAutofit/>
          </a:bodyPr>
          <a:lstStyle/>
          <a:p>
            <a:r>
              <a:rPr lang="en-US" sz="2800" dirty="0"/>
              <a:t>Concrete-operational children are less egocentric than children in earlier stages. </a:t>
            </a:r>
          </a:p>
          <a:p>
            <a:r>
              <a:rPr lang="en-US" sz="2800" dirty="0"/>
              <a:t>They can see the world from another person’s point of view. </a:t>
            </a:r>
          </a:p>
          <a:p>
            <a:r>
              <a:rPr lang="en-US" sz="2800" dirty="0"/>
              <a:t>They understand that people may see things differently because they have different experiences or are in difference situations. </a:t>
            </a:r>
          </a:p>
        </p:txBody>
      </p:sp>
    </p:spTree>
    <p:extLst>
      <p:ext uri="{BB962C8B-B14F-4D97-AF65-F5344CB8AC3E}">
        <p14:creationId xmlns:p14="http://schemas.microsoft.com/office/powerpoint/2010/main" val="40784120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66DFE2-5AA4-4344-B883-33E00E4F080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DF07BF1-AAC3-411E-9C97-98F5EF5E7409}"/>
              </a:ext>
            </a:extLst>
          </p:cNvPr>
          <p:cNvSpPr>
            <a:spLocks noGrp="1"/>
          </p:cNvSpPr>
          <p:nvPr>
            <p:ph idx="1"/>
          </p:nvPr>
        </p:nvSpPr>
        <p:spPr/>
        <p:txBody>
          <a:bodyPr>
            <a:normAutofit/>
          </a:bodyPr>
          <a:lstStyle/>
          <a:p>
            <a:r>
              <a:rPr lang="en-US" sz="3600" dirty="0"/>
              <a:t>In addition to social development, psychologists are also interested in studying cognitive development, or the development of people’s thought processes. </a:t>
            </a:r>
          </a:p>
        </p:txBody>
      </p:sp>
    </p:spTree>
    <p:extLst>
      <p:ext uri="{BB962C8B-B14F-4D97-AF65-F5344CB8AC3E}">
        <p14:creationId xmlns:p14="http://schemas.microsoft.com/office/powerpoint/2010/main" val="9375228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F9FC5D-8896-4656-854B-BFC38B2D1D86}"/>
              </a:ext>
            </a:extLst>
          </p:cNvPr>
          <p:cNvSpPr>
            <a:spLocks noGrp="1"/>
          </p:cNvSpPr>
          <p:nvPr>
            <p:ph type="title"/>
          </p:nvPr>
        </p:nvSpPr>
        <p:spPr/>
        <p:txBody>
          <a:bodyPr/>
          <a:lstStyle/>
          <a:p>
            <a:r>
              <a:rPr lang="en-US" dirty="0"/>
              <a:t>The formal-operational stage </a:t>
            </a:r>
          </a:p>
        </p:txBody>
      </p:sp>
      <p:sp>
        <p:nvSpPr>
          <p:cNvPr id="3" name="Content Placeholder 2">
            <a:extLst>
              <a:ext uri="{FF2B5EF4-FFF2-40B4-BE49-F238E27FC236}">
                <a16:creationId xmlns:a16="http://schemas.microsoft.com/office/drawing/2014/main" id="{3BD87BB5-0683-4CBD-868A-87D6C2FB5514}"/>
              </a:ext>
            </a:extLst>
          </p:cNvPr>
          <p:cNvSpPr>
            <a:spLocks noGrp="1"/>
          </p:cNvSpPr>
          <p:nvPr>
            <p:ph idx="1"/>
          </p:nvPr>
        </p:nvSpPr>
        <p:spPr/>
        <p:txBody>
          <a:bodyPr>
            <a:normAutofit/>
          </a:bodyPr>
          <a:lstStyle/>
          <a:p>
            <a:r>
              <a:rPr lang="en-US" sz="3200" dirty="0"/>
              <a:t>The final cognitive stage in Piaget’s theory begins at about puberty and represents cognitive maturity. </a:t>
            </a:r>
          </a:p>
          <a:p>
            <a:r>
              <a:rPr lang="en-US" sz="3200" dirty="0"/>
              <a:t>It is the </a:t>
            </a:r>
            <a:r>
              <a:rPr lang="en-US" sz="3200" b="1" i="1" u="sng" dirty="0"/>
              <a:t>formal-operational stage</a:t>
            </a:r>
            <a:r>
              <a:rPr lang="en-US" sz="3200" dirty="0"/>
              <a:t>. </a:t>
            </a:r>
          </a:p>
        </p:txBody>
      </p:sp>
    </p:spTree>
    <p:extLst>
      <p:ext uri="{BB962C8B-B14F-4D97-AF65-F5344CB8AC3E}">
        <p14:creationId xmlns:p14="http://schemas.microsoft.com/office/powerpoint/2010/main" val="22124409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73ACFA-CFB6-4C8C-8FAC-10BF674BD61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529E0E4-7182-4666-9CC5-05FFD10EEC3A}"/>
              </a:ext>
            </a:extLst>
          </p:cNvPr>
          <p:cNvSpPr>
            <a:spLocks noGrp="1"/>
          </p:cNvSpPr>
          <p:nvPr>
            <p:ph idx="1"/>
          </p:nvPr>
        </p:nvSpPr>
        <p:spPr/>
        <p:txBody>
          <a:bodyPr>
            <a:normAutofit/>
          </a:bodyPr>
          <a:lstStyle/>
          <a:p>
            <a:r>
              <a:rPr lang="en-US" sz="3200" dirty="0"/>
              <a:t>People in the formal-operational stage think abstractly. </a:t>
            </a:r>
          </a:p>
          <a:p>
            <a:r>
              <a:rPr lang="en-US" sz="3200" dirty="0"/>
              <a:t>They realize that ideas can be compared and classified mentally just as objects can. </a:t>
            </a:r>
          </a:p>
          <a:p>
            <a:endParaRPr lang="en-US" sz="3200" dirty="0"/>
          </a:p>
          <a:p>
            <a:pPr lvl="1"/>
            <a:r>
              <a:rPr lang="en-US" sz="3200" dirty="0"/>
              <a:t>For example, they understand what is meant by the unknown quantity </a:t>
            </a:r>
            <a:r>
              <a:rPr lang="en-US" sz="3200" b="1" i="1" dirty="0"/>
              <a:t>x</a:t>
            </a:r>
            <a:r>
              <a:rPr lang="en-US" sz="3200" dirty="0"/>
              <a:t> in algebra. </a:t>
            </a:r>
          </a:p>
        </p:txBody>
      </p:sp>
    </p:spTree>
    <p:extLst>
      <p:ext uri="{BB962C8B-B14F-4D97-AF65-F5344CB8AC3E}">
        <p14:creationId xmlns:p14="http://schemas.microsoft.com/office/powerpoint/2010/main" val="8002876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F26DC6-AE10-4E98-9B86-AD2F12B3188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D2479FB-7BD2-470D-8226-2064C92C302E}"/>
              </a:ext>
            </a:extLst>
          </p:cNvPr>
          <p:cNvSpPr>
            <a:spLocks noGrp="1"/>
          </p:cNvSpPr>
          <p:nvPr>
            <p:ph idx="1"/>
          </p:nvPr>
        </p:nvSpPr>
        <p:spPr/>
        <p:txBody>
          <a:bodyPr>
            <a:noAutofit/>
          </a:bodyPr>
          <a:lstStyle/>
          <a:p>
            <a:r>
              <a:rPr lang="en-US" sz="2800" dirty="0"/>
              <a:t>During the formal operational stage, people are capable of dealing with hypothetical situations. </a:t>
            </a:r>
          </a:p>
          <a:p>
            <a:r>
              <a:rPr lang="en-US" sz="2800" dirty="0"/>
              <a:t>They realize that they may be able to control the outcome of a situation in several different ways. </a:t>
            </a:r>
          </a:p>
          <a:p>
            <a:endParaRPr lang="en-US" sz="2800" dirty="0"/>
          </a:p>
          <a:p>
            <a:r>
              <a:rPr lang="en-US" sz="2800" dirty="0"/>
              <a:t>They think ahead, imagining the results of different course of action before they decide on a particular one. </a:t>
            </a:r>
          </a:p>
        </p:txBody>
      </p:sp>
    </p:spTree>
    <p:extLst>
      <p:ext uri="{BB962C8B-B14F-4D97-AF65-F5344CB8AC3E}">
        <p14:creationId xmlns:p14="http://schemas.microsoft.com/office/powerpoint/2010/main" val="35705786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43613B-4EEA-4671-AF39-6511CF37D093}"/>
              </a:ext>
            </a:extLst>
          </p:cNvPr>
          <p:cNvSpPr>
            <a:spLocks noGrp="1"/>
          </p:cNvSpPr>
          <p:nvPr>
            <p:ph type="title"/>
          </p:nvPr>
        </p:nvSpPr>
        <p:spPr/>
        <p:txBody>
          <a:bodyPr/>
          <a:lstStyle/>
          <a:p>
            <a:r>
              <a:rPr lang="en-US" dirty="0"/>
              <a:t>Criticism of Piaget’s Theories </a:t>
            </a:r>
          </a:p>
        </p:txBody>
      </p:sp>
      <p:sp>
        <p:nvSpPr>
          <p:cNvPr id="3" name="Content Placeholder 2">
            <a:extLst>
              <a:ext uri="{FF2B5EF4-FFF2-40B4-BE49-F238E27FC236}">
                <a16:creationId xmlns:a16="http://schemas.microsoft.com/office/drawing/2014/main" id="{81312AA1-6AB3-4F06-AC72-01B701E6CBCA}"/>
              </a:ext>
            </a:extLst>
          </p:cNvPr>
          <p:cNvSpPr>
            <a:spLocks noGrp="1"/>
          </p:cNvSpPr>
          <p:nvPr>
            <p:ph idx="1"/>
          </p:nvPr>
        </p:nvSpPr>
        <p:spPr/>
        <p:txBody>
          <a:bodyPr>
            <a:noAutofit/>
          </a:bodyPr>
          <a:lstStyle/>
          <a:p>
            <a:r>
              <a:rPr lang="en-US" sz="2800" dirty="0"/>
              <a:t>Some psychologists believe his methods cause him to underestimate the abilities of children. </a:t>
            </a:r>
          </a:p>
          <a:p>
            <a:r>
              <a:rPr lang="en-US" sz="2800" dirty="0"/>
              <a:t>Recent research using different methodology indicates that preschoolers are less egocentric than Piaget’s research suggested. </a:t>
            </a:r>
          </a:p>
          <a:p>
            <a:endParaRPr lang="en-US" sz="2800" dirty="0"/>
          </a:p>
          <a:p>
            <a:r>
              <a:rPr lang="en-US" sz="2800" dirty="0"/>
              <a:t>Some psychologists also assert that several cognitive skills appear to develop more continuously than Piaget thought. </a:t>
            </a:r>
          </a:p>
        </p:txBody>
      </p:sp>
    </p:spTree>
    <p:extLst>
      <p:ext uri="{BB962C8B-B14F-4D97-AF65-F5344CB8AC3E}">
        <p14:creationId xmlns:p14="http://schemas.microsoft.com/office/powerpoint/2010/main" val="305840235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17411E-044F-4250-9AE5-403C1C06C08C}"/>
              </a:ext>
            </a:extLst>
          </p:cNvPr>
          <p:cNvSpPr>
            <a:spLocks noGrp="1"/>
          </p:cNvSpPr>
          <p:nvPr>
            <p:ph type="title"/>
          </p:nvPr>
        </p:nvSpPr>
        <p:spPr/>
        <p:txBody>
          <a:bodyPr/>
          <a:lstStyle/>
          <a:p>
            <a:r>
              <a:rPr lang="en-US" dirty="0"/>
              <a:t>Kohlberg’s Theory of Moral Development </a:t>
            </a:r>
          </a:p>
        </p:txBody>
      </p:sp>
      <p:sp>
        <p:nvSpPr>
          <p:cNvPr id="3" name="Content Placeholder 2">
            <a:extLst>
              <a:ext uri="{FF2B5EF4-FFF2-40B4-BE49-F238E27FC236}">
                <a16:creationId xmlns:a16="http://schemas.microsoft.com/office/drawing/2014/main" id="{B4AA8672-8C2F-469A-8C75-9F10902E92F2}"/>
              </a:ext>
            </a:extLst>
          </p:cNvPr>
          <p:cNvSpPr>
            <a:spLocks noGrp="1"/>
          </p:cNvSpPr>
          <p:nvPr>
            <p:ph idx="1"/>
          </p:nvPr>
        </p:nvSpPr>
        <p:spPr/>
        <p:txBody>
          <a:bodyPr/>
          <a:lstStyle/>
          <a:p>
            <a:r>
              <a:rPr lang="en-US" dirty="0"/>
              <a:t>Lawrence Kohlberg devised a cognitive theory about the development of children’s moral reasoning. </a:t>
            </a:r>
          </a:p>
          <a:p>
            <a:endParaRPr lang="en-US" dirty="0"/>
          </a:p>
          <a:p>
            <a:r>
              <a:rPr lang="en-US" dirty="0"/>
              <a:t>People arrive at answers for different reasons. </a:t>
            </a:r>
          </a:p>
          <a:p>
            <a:endParaRPr lang="en-US" dirty="0"/>
          </a:p>
          <a:p>
            <a:r>
              <a:rPr lang="en-US" dirty="0"/>
              <a:t>Kohlberg classified these reasons according to levels of moral development. </a:t>
            </a:r>
          </a:p>
          <a:p>
            <a:endParaRPr lang="en-US" dirty="0"/>
          </a:p>
        </p:txBody>
      </p:sp>
    </p:spTree>
    <p:extLst>
      <p:ext uri="{BB962C8B-B14F-4D97-AF65-F5344CB8AC3E}">
        <p14:creationId xmlns:p14="http://schemas.microsoft.com/office/powerpoint/2010/main" val="288207309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EFE70C-A325-440A-AB0F-CD48F660E75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5E4A7F1-D637-4BB1-BAFF-8EDB62FE4DB8}"/>
              </a:ext>
            </a:extLst>
          </p:cNvPr>
          <p:cNvSpPr>
            <a:spLocks noGrp="1"/>
          </p:cNvSpPr>
          <p:nvPr>
            <p:ph idx="1"/>
          </p:nvPr>
        </p:nvSpPr>
        <p:spPr/>
        <p:txBody>
          <a:bodyPr/>
          <a:lstStyle/>
          <a:p>
            <a:r>
              <a:rPr lang="en-US" sz="3600" b="1" i="1" dirty="0"/>
              <a:t>Example: Husband stealing medicine for his wife who has cancer. </a:t>
            </a:r>
          </a:p>
          <a:p>
            <a:r>
              <a:rPr lang="en-US" sz="3600" dirty="0"/>
              <a:t>Kohlberg was more concerned why children thought the husband should steal or not steal the drug. </a:t>
            </a:r>
          </a:p>
          <a:p>
            <a:endParaRPr lang="en-US" dirty="0"/>
          </a:p>
        </p:txBody>
      </p:sp>
    </p:spTree>
    <p:extLst>
      <p:ext uri="{BB962C8B-B14F-4D97-AF65-F5344CB8AC3E}">
        <p14:creationId xmlns:p14="http://schemas.microsoft.com/office/powerpoint/2010/main" val="56396709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28E055-7858-4819-9DB6-134CF0F145C9}"/>
              </a:ext>
            </a:extLst>
          </p:cNvPr>
          <p:cNvSpPr>
            <a:spLocks noGrp="1"/>
          </p:cNvSpPr>
          <p:nvPr>
            <p:ph type="title"/>
          </p:nvPr>
        </p:nvSpPr>
        <p:spPr/>
        <p:txBody>
          <a:bodyPr/>
          <a:lstStyle/>
          <a:p>
            <a:r>
              <a:rPr lang="en-US" dirty="0"/>
              <a:t>The Preconventional Level </a:t>
            </a:r>
          </a:p>
        </p:txBody>
      </p:sp>
      <p:sp>
        <p:nvSpPr>
          <p:cNvPr id="3" name="Content Placeholder 2">
            <a:extLst>
              <a:ext uri="{FF2B5EF4-FFF2-40B4-BE49-F238E27FC236}">
                <a16:creationId xmlns:a16="http://schemas.microsoft.com/office/drawing/2014/main" id="{B1AFC5CE-43C4-4A80-82B1-EBF6FED5B526}"/>
              </a:ext>
            </a:extLst>
          </p:cNvPr>
          <p:cNvSpPr>
            <a:spLocks noGrp="1"/>
          </p:cNvSpPr>
          <p:nvPr>
            <p:ph idx="1"/>
          </p:nvPr>
        </p:nvSpPr>
        <p:spPr/>
        <p:txBody>
          <a:bodyPr/>
          <a:lstStyle/>
          <a:p>
            <a:r>
              <a:rPr lang="en-US" dirty="0"/>
              <a:t>Through the age of nine, most children are at the preconventional level or moral development. </a:t>
            </a:r>
          </a:p>
          <a:p>
            <a:r>
              <a:rPr lang="en-US" dirty="0"/>
              <a:t>Children who use preconventional moral reasoning base their judgements on the consequences of behavior. </a:t>
            </a:r>
          </a:p>
          <a:p>
            <a:pPr lvl="1"/>
            <a:r>
              <a:rPr lang="en-US" dirty="0"/>
              <a:t>Stage 1: children believe that what is “good” is what helps one avoid punishment. Therefore, children at stage 1 would argue that the husband (Heinz) was wrong because he will be caught for stealing and sent to jail. </a:t>
            </a:r>
          </a:p>
        </p:txBody>
      </p:sp>
    </p:spTree>
    <p:extLst>
      <p:ext uri="{BB962C8B-B14F-4D97-AF65-F5344CB8AC3E}">
        <p14:creationId xmlns:p14="http://schemas.microsoft.com/office/powerpoint/2010/main" val="421743659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2E7D56-CA0F-4471-8B0A-E9E6039D55C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68506B7-BFD3-42AB-B6FE-8F0323A39E60}"/>
              </a:ext>
            </a:extLst>
          </p:cNvPr>
          <p:cNvSpPr>
            <a:spLocks noGrp="1"/>
          </p:cNvSpPr>
          <p:nvPr>
            <p:ph idx="1"/>
          </p:nvPr>
        </p:nvSpPr>
        <p:spPr/>
        <p:txBody>
          <a:bodyPr>
            <a:normAutofit/>
          </a:bodyPr>
          <a:lstStyle/>
          <a:p>
            <a:pPr lvl="1"/>
            <a:r>
              <a:rPr lang="en-US" sz="2800" dirty="0"/>
              <a:t>At stage 2. “good” is what satisfies a person’s needs. Stage 2 reasoning holds that Heinz was right to steal the drug because his wife needed it. </a:t>
            </a:r>
          </a:p>
        </p:txBody>
      </p:sp>
    </p:spTree>
    <p:extLst>
      <p:ext uri="{BB962C8B-B14F-4D97-AF65-F5344CB8AC3E}">
        <p14:creationId xmlns:p14="http://schemas.microsoft.com/office/powerpoint/2010/main" val="251120724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DD73BD-C46C-423B-AA45-FD2D79143F0F}"/>
              </a:ext>
            </a:extLst>
          </p:cNvPr>
          <p:cNvSpPr>
            <a:spLocks noGrp="1"/>
          </p:cNvSpPr>
          <p:nvPr>
            <p:ph type="title"/>
          </p:nvPr>
        </p:nvSpPr>
        <p:spPr/>
        <p:txBody>
          <a:bodyPr/>
          <a:lstStyle/>
          <a:p>
            <a:r>
              <a:rPr lang="en-US" dirty="0"/>
              <a:t>The Conventional Level </a:t>
            </a:r>
          </a:p>
        </p:txBody>
      </p:sp>
      <p:sp>
        <p:nvSpPr>
          <p:cNvPr id="3" name="Content Placeholder 2">
            <a:extLst>
              <a:ext uri="{FF2B5EF4-FFF2-40B4-BE49-F238E27FC236}">
                <a16:creationId xmlns:a16="http://schemas.microsoft.com/office/drawing/2014/main" id="{FB6FCD7D-CC2C-4AC3-9BEB-46112347FCA5}"/>
              </a:ext>
            </a:extLst>
          </p:cNvPr>
          <p:cNvSpPr>
            <a:spLocks noGrp="1"/>
          </p:cNvSpPr>
          <p:nvPr>
            <p:ph idx="1"/>
          </p:nvPr>
        </p:nvSpPr>
        <p:spPr>
          <a:xfrm>
            <a:off x="1251678" y="1364974"/>
            <a:ext cx="10178322" cy="5314121"/>
          </a:xfrm>
        </p:spPr>
        <p:txBody>
          <a:bodyPr/>
          <a:lstStyle/>
          <a:p>
            <a:r>
              <a:rPr lang="en-US" dirty="0"/>
              <a:t>People who are at the level of conventional moral reasoning make judgements in terms of whether an act conforms to conventional standards of right and wrong. </a:t>
            </a:r>
          </a:p>
          <a:p>
            <a:pPr marL="0" indent="0">
              <a:buNone/>
            </a:pPr>
            <a:endParaRPr lang="en-US" dirty="0"/>
          </a:p>
          <a:p>
            <a:r>
              <a:rPr lang="en-US" dirty="0"/>
              <a:t>These standards are created by the family, religion, and society at large. </a:t>
            </a:r>
          </a:p>
          <a:p>
            <a:endParaRPr lang="en-US" dirty="0"/>
          </a:p>
          <a:p>
            <a:pPr lvl="1"/>
            <a:r>
              <a:rPr lang="en-US" dirty="0"/>
              <a:t>At stage 3, “good” is what meets one’s needs and the expectations of other people. Moral behavior is what most people would do in a given situation.  According to stage 3 reasoning, Heinz should steal the drug because a good and loving husband would do whatever he could to save the life of his wife.</a:t>
            </a:r>
          </a:p>
          <a:p>
            <a:pPr lvl="1"/>
            <a:r>
              <a:rPr lang="en-US" dirty="0"/>
              <a:t>But stage 3 reasoning might also maintain that Heinz should not steal the drug because good people do no steal. </a:t>
            </a:r>
          </a:p>
          <a:p>
            <a:pPr lvl="2"/>
            <a:r>
              <a:rPr lang="en-US" dirty="0"/>
              <a:t>Both conclusions show conventional thinking. </a:t>
            </a:r>
          </a:p>
          <a:p>
            <a:pPr lvl="2"/>
            <a:r>
              <a:rPr lang="en-US" dirty="0"/>
              <a:t>Kohlberg found stage 3 moral judgements most often among 13 year </a:t>
            </a:r>
            <a:r>
              <a:rPr lang="en-US" dirty="0" err="1"/>
              <a:t>olds</a:t>
            </a:r>
            <a:r>
              <a:rPr lang="en-US" dirty="0"/>
              <a:t>. </a:t>
            </a:r>
          </a:p>
        </p:txBody>
      </p:sp>
    </p:spTree>
    <p:extLst>
      <p:ext uri="{BB962C8B-B14F-4D97-AF65-F5344CB8AC3E}">
        <p14:creationId xmlns:p14="http://schemas.microsoft.com/office/powerpoint/2010/main" val="292201866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0E8152-E2F4-4AF3-B426-C39EC81B3F0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98953CF-FAA1-4FD9-944C-9594B00025A7}"/>
              </a:ext>
            </a:extLst>
          </p:cNvPr>
          <p:cNvSpPr>
            <a:spLocks noGrp="1"/>
          </p:cNvSpPr>
          <p:nvPr>
            <p:ph idx="1"/>
          </p:nvPr>
        </p:nvSpPr>
        <p:spPr/>
        <p:txBody>
          <a:bodyPr>
            <a:normAutofit/>
          </a:bodyPr>
          <a:lstStyle/>
          <a:p>
            <a:pPr lvl="1"/>
            <a:r>
              <a:rPr lang="en-US" sz="2400" dirty="0"/>
              <a:t>Stage 4 moral judgements are based on maintaining the social order. People in this stage have high regard for authority.  Stage 4 reasoning might insist that breaking the law for any reason sets a bad example and undermines the social order. </a:t>
            </a:r>
          </a:p>
          <a:p>
            <a:pPr lvl="1"/>
            <a:endParaRPr lang="en-US" sz="2400" dirty="0"/>
          </a:p>
          <a:p>
            <a:pPr lvl="1"/>
            <a:r>
              <a:rPr lang="en-US" sz="2400" dirty="0"/>
              <a:t>Stage 4 judgements occurred most often among 16 year </a:t>
            </a:r>
            <a:r>
              <a:rPr lang="en-US" sz="2400" dirty="0" err="1"/>
              <a:t>olds</a:t>
            </a:r>
            <a:r>
              <a:rPr lang="en-US" sz="2400" dirty="0"/>
              <a:t>.</a:t>
            </a:r>
          </a:p>
        </p:txBody>
      </p:sp>
    </p:spTree>
    <p:extLst>
      <p:ext uri="{BB962C8B-B14F-4D97-AF65-F5344CB8AC3E}">
        <p14:creationId xmlns:p14="http://schemas.microsoft.com/office/powerpoint/2010/main" val="31806238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0ECE55-41DF-4EDA-A4A2-D372ECB0E94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068214F-3A71-4249-8621-2229632E8DD4}"/>
              </a:ext>
            </a:extLst>
          </p:cNvPr>
          <p:cNvSpPr>
            <a:spLocks noGrp="1"/>
          </p:cNvSpPr>
          <p:nvPr>
            <p:ph idx="1"/>
          </p:nvPr>
        </p:nvSpPr>
        <p:spPr/>
        <p:txBody>
          <a:bodyPr>
            <a:normAutofit/>
          </a:bodyPr>
          <a:lstStyle/>
          <a:p>
            <a:r>
              <a:rPr lang="en-US" sz="3600" dirty="0"/>
              <a:t>Two psychologists who are famous for their work on children’s cognitive development are </a:t>
            </a:r>
            <a:r>
              <a:rPr lang="en-US" sz="3600" b="1" dirty="0"/>
              <a:t>Jean Piaget </a:t>
            </a:r>
            <a:r>
              <a:rPr lang="en-US" sz="3600" dirty="0"/>
              <a:t>and </a:t>
            </a:r>
            <a:r>
              <a:rPr lang="en-US" sz="3600" b="1" dirty="0"/>
              <a:t>Lawrence Kohlberg</a:t>
            </a:r>
            <a:r>
              <a:rPr lang="en-US" sz="3600" dirty="0"/>
              <a:t>. </a:t>
            </a:r>
          </a:p>
        </p:txBody>
      </p:sp>
    </p:spTree>
    <p:extLst>
      <p:ext uri="{BB962C8B-B14F-4D97-AF65-F5344CB8AC3E}">
        <p14:creationId xmlns:p14="http://schemas.microsoft.com/office/powerpoint/2010/main" val="109011777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822104-B42D-4A2F-B3E0-6EE43A0C7E35}"/>
              </a:ext>
            </a:extLst>
          </p:cNvPr>
          <p:cNvSpPr>
            <a:spLocks noGrp="1"/>
          </p:cNvSpPr>
          <p:nvPr>
            <p:ph type="title"/>
          </p:nvPr>
        </p:nvSpPr>
        <p:spPr/>
        <p:txBody>
          <a:bodyPr/>
          <a:lstStyle/>
          <a:p>
            <a:r>
              <a:rPr lang="en-US" dirty="0"/>
              <a:t>The postconventional level </a:t>
            </a:r>
          </a:p>
        </p:txBody>
      </p:sp>
      <p:sp>
        <p:nvSpPr>
          <p:cNvPr id="3" name="Content Placeholder 2">
            <a:extLst>
              <a:ext uri="{FF2B5EF4-FFF2-40B4-BE49-F238E27FC236}">
                <a16:creationId xmlns:a16="http://schemas.microsoft.com/office/drawing/2014/main" id="{74107D63-954C-488E-93CD-9F3B6B51715F}"/>
              </a:ext>
            </a:extLst>
          </p:cNvPr>
          <p:cNvSpPr>
            <a:spLocks noGrp="1"/>
          </p:cNvSpPr>
          <p:nvPr>
            <p:ph idx="1"/>
          </p:nvPr>
        </p:nvSpPr>
        <p:spPr>
          <a:xfrm>
            <a:off x="1251678" y="1457739"/>
            <a:ext cx="10178322" cy="5128591"/>
          </a:xfrm>
        </p:spPr>
        <p:txBody>
          <a:bodyPr/>
          <a:lstStyle/>
          <a:p>
            <a:r>
              <a:rPr lang="en-US" dirty="0"/>
              <a:t>Reasoning based on a person’s own moral standards of goodness is called postconventional moral reasoning. </a:t>
            </a:r>
          </a:p>
          <a:p>
            <a:r>
              <a:rPr lang="en-US" dirty="0"/>
              <a:t>Here, moral judgements reflect one’s personal values, not conventional standards. </a:t>
            </a:r>
          </a:p>
          <a:p>
            <a:endParaRPr lang="en-US" dirty="0"/>
          </a:p>
          <a:p>
            <a:pPr lvl="1"/>
            <a:r>
              <a:rPr lang="en-US" dirty="0"/>
              <a:t>Stage 5 reasoning recognizes that laws represent agreed-upon procedures, that laws have value, and that they should not be violated without good reason.  But laws cannot bind the individual in exceptional circumstances. </a:t>
            </a:r>
          </a:p>
          <a:p>
            <a:pPr lvl="1"/>
            <a:r>
              <a:rPr lang="en-US" dirty="0"/>
              <a:t>Stage 5 reasoning might suggest that it is alright for Heinz to steal the drug, even though it is against the law, because the needs of his wife have created an exceptional situation. </a:t>
            </a:r>
          </a:p>
          <a:p>
            <a:pPr lvl="1"/>
            <a:endParaRPr lang="en-US" dirty="0"/>
          </a:p>
        </p:txBody>
      </p:sp>
    </p:spTree>
    <p:extLst>
      <p:ext uri="{BB962C8B-B14F-4D97-AF65-F5344CB8AC3E}">
        <p14:creationId xmlns:p14="http://schemas.microsoft.com/office/powerpoint/2010/main" val="29940590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DE2CC7-FD93-41CC-AD4B-4647A71C2DC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E57E611-5BFC-478C-88EE-DAE6ADAB9623}"/>
              </a:ext>
            </a:extLst>
          </p:cNvPr>
          <p:cNvSpPr>
            <a:spLocks noGrp="1"/>
          </p:cNvSpPr>
          <p:nvPr>
            <p:ph idx="1"/>
          </p:nvPr>
        </p:nvSpPr>
        <p:spPr/>
        <p:txBody>
          <a:bodyPr/>
          <a:lstStyle/>
          <a:p>
            <a:pPr lvl="1"/>
            <a:r>
              <a:rPr lang="en-US" dirty="0"/>
              <a:t>Stage 6 reasoning regards acts that support the values of human life, justice, and dignity as moral and good. People at stage 6 rely on their own consciences. They do not necessarily obey laws or agree with other people’s opinions. </a:t>
            </a:r>
          </a:p>
          <a:p>
            <a:pPr lvl="1"/>
            <a:endParaRPr lang="en-US" dirty="0"/>
          </a:p>
          <a:p>
            <a:pPr lvl="1"/>
            <a:r>
              <a:rPr lang="en-US" dirty="0"/>
              <a:t>Using stage 6 reasoning, a person might argue that the pharmacist was acting out of greed and that survival is more important than profit. Therefore, Heinz has a moral right to steal the drug to save his wife’s life even though he broke the law to do so. </a:t>
            </a:r>
          </a:p>
          <a:p>
            <a:pPr lvl="1"/>
            <a:endParaRPr lang="en-US" dirty="0"/>
          </a:p>
          <a:p>
            <a:pPr lvl="1"/>
            <a:r>
              <a:rPr lang="en-US" dirty="0"/>
              <a:t>Post conventional moral reasoning rarely occurs before adolescence and is found most often in adults. </a:t>
            </a:r>
          </a:p>
        </p:txBody>
      </p:sp>
    </p:spTree>
    <p:extLst>
      <p:ext uri="{BB962C8B-B14F-4D97-AF65-F5344CB8AC3E}">
        <p14:creationId xmlns:p14="http://schemas.microsoft.com/office/powerpoint/2010/main" val="89116009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D8C7D3-A32B-40D7-816C-CC9EB0C418F3}"/>
              </a:ext>
            </a:extLst>
          </p:cNvPr>
          <p:cNvSpPr>
            <a:spLocks noGrp="1"/>
          </p:cNvSpPr>
          <p:nvPr>
            <p:ph type="title"/>
          </p:nvPr>
        </p:nvSpPr>
        <p:spPr/>
        <p:txBody>
          <a:bodyPr/>
          <a:lstStyle/>
          <a:p>
            <a:r>
              <a:rPr lang="en-US" dirty="0"/>
              <a:t>Bias in Kohlberg’s Theory </a:t>
            </a:r>
          </a:p>
        </p:txBody>
      </p:sp>
      <p:sp>
        <p:nvSpPr>
          <p:cNvPr id="3" name="Content Placeholder 2">
            <a:extLst>
              <a:ext uri="{FF2B5EF4-FFF2-40B4-BE49-F238E27FC236}">
                <a16:creationId xmlns:a16="http://schemas.microsoft.com/office/drawing/2014/main" id="{485E327D-CD45-404A-9AC8-F33979DD81C3}"/>
              </a:ext>
            </a:extLst>
          </p:cNvPr>
          <p:cNvSpPr>
            <a:spLocks noGrp="1"/>
          </p:cNvSpPr>
          <p:nvPr>
            <p:ph idx="1"/>
          </p:nvPr>
        </p:nvSpPr>
        <p:spPr/>
        <p:txBody>
          <a:bodyPr/>
          <a:lstStyle/>
          <a:p>
            <a:r>
              <a:rPr lang="en-US" dirty="0"/>
              <a:t>Some studies have found that according to Kohlberg’s stages, boys appear to reason at higher levels of moral development than do girls. </a:t>
            </a:r>
          </a:p>
          <a:p>
            <a:endParaRPr lang="en-US" dirty="0"/>
          </a:p>
          <a:p>
            <a:r>
              <a:rPr lang="en-US" dirty="0"/>
              <a:t>This may mean that Kohlberg’s stages and scoring system were biased to favor males. </a:t>
            </a:r>
          </a:p>
          <a:p>
            <a:endParaRPr lang="en-US" dirty="0"/>
          </a:p>
          <a:p>
            <a:r>
              <a:rPr lang="en-US" dirty="0"/>
              <a:t>Psychologist Carol Gilligan argues that the differences between boys and girls are created because of what adults teach children about how they should behave as boys and girls. </a:t>
            </a:r>
          </a:p>
        </p:txBody>
      </p:sp>
    </p:spTree>
    <p:extLst>
      <p:ext uri="{BB962C8B-B14F-4D97-AF65-F5344CB8AC3E}">
        <p14:creationId xmlns:p14="http://schemas.microsoft.com/office/powerpoint/2010/main" val="109677482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342160-A911-456C-AFD9-BC5B7FCCC7D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37B240B-DD28-4FA4-BBF3-09A51CB3AE62}"/>
              </a:ext>
            </a:extLst>
          </p:cNvPr>
          <p:cNvSpPr>
            <a:spLocks noGrp="1"/>
          </p:cNvSpPr>
          <p:nvPr>
            <p:ph idx="1"/>
          </p:nvPr>
        </p:nvSpPr>
        <p:spPr/>
        <p:txBody>
          <a:bodyPr>
            <a:normAutofit/>
          </a:bodyPr>
          <a:lstStyle/>
          <a:p>
            <a:r>
              <a:rPr lang="en-US" sz="2400" dirty="0"/>
              <a:t>Gilligan suggests that girl’s reasoning is at as high a level as that of boys. </a:t>
            </a:r>
          </a:p>
          <a:p>
            <a:r>
              <a:rPr lang="en-US" sz="2400" dirty="0"/>
              <a:t>Girls have, in fact, thought about the same kinds of issues boys considered. </a:t>
            </a:r>
          </a:p>
          <a:p>
            <a:endParaRPr lang="en-US" sz="2400" b="1" i="1" dirty="0"/>
          </a:p>
          <a:p>
            <a:pPr lvl="1"/>
            <a:r>
              <a:rPr lang="en-US" sz="2400" b="1" i="1" dirty="0"/>
              <a:t>Shortly before his death in 1987, Kohlberg had begun to correct the gender bias in his theory. </a:t>
            </a:r>
          </a:p>
        </p:txBody>
      </p:sp>
    </p:spTree>
    <p:extLst>
      <p:ext uri="{BB962C8B-B14F-4D97-AF65-F5344CB8AC3E}">
        <p14:creationId xmlns:p14="http://schemas.microsoft.com/office/powerpoint/2010/main" val="7011019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7CA7DF-8FAA-4AD9-B598-9B661FE50105}"/>
              </a:ext>
            </a:extLst>
          </p:cNvPr>
          <p:cNvSpPr>
            <a:spLocks noGrp="1"/>
          </p:cNvSpPr>
          <p:nvPr>
            <p:ph type="title"/>
          </p:nvPr>
        </p:nvSpPr>
        <p:spPr/>
        <p:txBody>
          <a:bodyPr/>
          <a:lstStyle/>
          <a:p>
            <a:r>
              <a:rPr lang="en-US" dirty="0"/>
              <a:t>Piaget’s Theory of Cognitive Development </a:t>
            </a:r>
          </a:p>
        </p:txBody>
      </p:sp>
      <p:sp>
        <p:nvSpPr>
          <p:cNvPr id="3" name="Content Placeholder 2">
            <a:extLst>
              <a:ext uri="{FF2B5EF4-FFF2-40B4-BE49-F238E27FC236}">
                <a16:creationId xmlns:a16="http://schemas.microsoft.com/office/drawing/2014/main" id="{8D4B1333-F99C-4D0F-B602-E2B3877DBBBC}"/>
              </a:ext>
            </a:extLst>
          </p:cNvPr>
          <p:cNvSpPr>
            <a:spLocks noGrp="1"/>
          </p:cNvSpPr>
          <p:nvPr>
            <p:ph idx="1"/>
          </p:nvPr>
        </p:nvSpPr>
        <p:spPr/>
        <p:txBody>
          <a:bodyPr>
            <a:normAutofit/>
          </a:bodyPr>
          <a:lstStyle/>
          <a:p>
            <a:r>
              <a:rPr lang="en-US" sz="3200" dirty="0"/>
              <a:t>Piaget  worked at the Binet Institute in Paris. </a:t>
            </a:r>
          </a:p>
          <a:p>
            <a:endParaRPr lang="en-US" sz="3200" dirty="0"/>
          </a:p>
          <a:p>
            <a:r>
              <a:rPr lang="en-US" sz="3200" dirty="0"/>
              <a:t>Before long Piaget realized that the children he questioned gave certain types of wrong answers and that these </a:t>
            </a:r>
            <a:r>
              <a:rPr lang="en-US" sz="3200" u="sng" dirty="0"/>
              <a:t>wrong answers fit patterns from child to child. </a:t>
            </a:r>
          </a:p>
        </p:txBody>
      </p:sp>
    </p:spTree>
    <p:extLst>
      <p:ext uri="{BB962C8B-B14F-4D97-AF65-F5344CB8AC3E}">
        <p14:creationId xmlns:p14="http://schemas.microsoft.com/office/powerpoint/2010/main" val="6915268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946D0B-1278-4794-AAB1-D4DE7506468D}"/>
              </a:ext>
            </a:extLst>
          </p:cNvPr>
          <p:cNvSpPr>
            <a:spLocks noGrp="1"/>
          </p:cNvSpPr>
          <p:nvPr>
            <p:ph type="title"/>
          </p:nvPr>
        </p:nvSpPr>
        <p:spPr>
          <a:xfrm>
            <a:off x="1251678" y="382385"/>
            <a:ext cx="10343974" cy="1492132"/>
          </a:xfrm>
        </p:spPr>
        <p:txBody>
          <a:bodyPr/>
          <a:lstStyle/>
          <a:p>
            <a:r>
              <a:rPr lang="en-US" dirty="0"/>
              <a:t>Assimilation and Accommodation </a:t>
            </a:r>
          </a:p>
        </p:txBody>
      </p:sp>
      <p:sp>
        <p:nvSpPr>
          <p:cNvPr id="3" name="Content Placeholder 2">
            <a:extLst>
              <a:ext uri="{FF2B5EF4-FFF2-40B4-BE49-F238E27FC236}">
                <a16:creationId xmlns:a16="http://schemas.microsoft.com/office/drawing/2014/main" id="{DBDE80E3-6D02-4044-AF5E-599E59D08A3A}"/>
              </a:ext>
            </a:extLst>
          </p:cNvPr>
          <p:cNvSpPr>
            <a:spLocks noGrp="1"/>
          </p:cNvSpPr>
          <p:nvPr>
            <p:ph idx="1"/>
          </p:nvPr>
        </p:nvSpPr>
        <p:spPr/>
        <p:txBody>
          <a:bodyPr>
            <a:noAutofit/>
          </a:bodyPr>
          <a:lstStyle/>
          <a:p>
            <a:r>
              <a:rPr lang="en-US" sz="2800" dirty="0"/>
              <a:t>Piaget believed that human beings organize new information in two ways: through </a:t>
            </a:r>
            <a:r>
              <a:rPr lang="en-US" sz="2800" b="1" i="1" dirty="0"/>
              <a:t>assimilation</a:t>
            </a:r>
            <a:r>
              <a:rPr lang="en-US" sz="2800" dirty="0"/>
              <a:t> and through </a:t>
            </a:r>
            <a:r>
              <a:rPr lang="en-US" sz="2800" b="1" i="1" dirty="0"/>
              <a:t>accommodation</a:t>
            </a:r>
            <a:r>
              <a:rPr lang="en-US" sz="2800" dirty="0"/>
              <a:t>. </a:t>
            </a:r>
          </a:p>
          <a:p>
            <a:endParaRPr lang="en-US" sz="2800" dirty="0"/>
          </a:p>
          <a:p>
            <a:pPr lvl="1"/>
            <a:r>
              <a:rPr lang="en-US" sz="2800" b="1" i="1" u="sng" dirty="0"/>
              <a:t>Assimilation </a:t>
            </a:r>
            <a:r>
              <a:rPr lang="en-US" sz="2800" dirty="0"/>
              <a:t>is the process by which new information is placed into categories that already exist. </a:t>
            </a:r>
          </a:p>
          <a:p>
            <a:pPr lvl="1"/>
            <a:r>
              <a:rPr lang="en-US" sz="2800" b="1" i="1" u="sng" dirty="0"/>
              <a:t>Accommodation</a:t>
            </a:r>
            <a:r>
              <a:rPr lang="en-US" sz="2800" dirty="0"/>
              <a:t> – a change brought about because of new information. </a:t>
            </a:r>
          </a:p>
        </p:txBody>
      </p:sp>
    </p:spTree>
    <p:extLst>
      <p:ext uri="{BB962C8B-B14F-4D97-AF65-F5344CB8AC3E}">
        <p14:creationId xmlns:p14="http://schemas.microsoft.com/office/powerpoint/2010/main" val="21471047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FF9414-F861-4EED-B542-6B56106F3B4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5A29708-CDFD-4165-8A2F-671229149974}"/>
              </a:ext>
            </a:extLst>
          </p:cNvPr>
          <p:cNvSpPr>
            <a:spLocks noGrp="1"/>
          </p:cNvSpPr>
          <p:nvPr>
            <p:ph idx="1"/>
          </p:nvPr>
        </p:nvSpPr>
        <p:spPr/>
        <p:txBody>
          <a:bodyPr>
            <a:normAutofit/>
          </a:bodyPr>
          <a:lstStyle/>
          <a:p>
            <a:r>
              <a:rPr lang="en-US" sz="2800" dirty="0"/>
              <a:t>Piaget theorized that children’s thinking develops in a sequence of stages. </a:t>
            </a:r>
          </a:p>
          <a:p>
            <a:endParaRPr lang="en-US" sz="2800" dirty="0"/>
          </a:p>
          <a:p>
            <a:r>
              <a:rPr lang="en-US" sz="2800" dirty="0"/>
              <a:t>Piaget identified four stages in the sequence: </a:t>
            </a:r>
            <a:r>
              <a:rPr lang="en-US" sz="2800" b="1" i="1" dirty="0"/>
              <a:t>sensorimotor, preoperational, concrete operational, and formal operational. </a:t>
            </a:r>
          </a:p>
        </p:txBody>
      </p:sp>
    </p:spTree>
    <p:extLst>
      <p:ext uri="{BB962C8B-B14F-4D97-AF65-F5344CB8AC3E}">
        <p14:creationId xmlns:p14="http://schemas.microsoft.com/office/powerpoint/2010/main" val="40648169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191371-E955-485A-94B4-FA1D64E9A2F6}"/>
              </a:ext>
            </a:extLst>
          </p:cNvPr>
          <p:cNvSpPr>
            <a:spLocks noGrp="1"/>
          </p:cNvSpPr>
          <p:nvPr>
            <p:ph type="title"/>
          </p:nvPr>
        </p:nvSpPr>
        <p:spPr/>
        <p:txBody>
          <a:bodyPr/>
          <a:lstStyle/>
          <a:p>
            <a:r>
              <a:rPr lang="en-US" dirty="0">
                <a:solidFill>
                  <a:schemeClr val="accent2">
                    <a:lumMod val="75000"/>
                  </a:schemeClr>
                </a:solidFill>
              </a:rPr>
              <a:t>Kohlberg’s Theory of Moral Development </a:t>
            </a:r>
          </a:p>
        </p:txBody>
      </p:sp>
      <p:sp>
        <p:nvSpPr>
          <p:cNvPr id="3" name="Content Placeholder 2">
            <a:extLst>
              <a:ext uri="{FF2B5EF4-FFF2-40B4-BE49-F238E27FC236}">
                <a16:creationId xmlns:a16="http://schemas.microsoft.com/office/drawing/2014/main" id="{9C56E9FD-5EC5-497C-926B-5D399AAD6508}"/>
              </a:ext>
            </a:extLst>
          </p:cNvPr>
          <p:cNvSpPr>
            <a:spLocks noGrp="1"/>
          </p:cNvSpPr>
          <p:nvPr>
            <p:ph idx="1"/>
          </p:nvPr>
        </p:nvSpPr>
        <p:spPr/>
        <p:txBody>
          <a:bodyPr>
            <a:normAutofit/>
          </a:bodyPr>
          <a:lstStyle/>
          <a:p>
            <a:r>
              <a:rPr lang="en-US" sz="2400" dirty="0">
                <a:solidFill>
                  <a:schemeClr val="accent2">
                    <a:lumMod val="75000"/>
                  </a:schemeClr>
                </a:solidFill>
              </a:rPr>
              <a:t>Lawrence Kohlberg devised a cognitive theory about the development of children’s moral reasoning. </a:t>
            </a:r>
          </a:p>
          <a:p>
            <a:endParaRPr lang="en-US" sz="2400" dirty="0">
              <a:solidFill>
                <a:schemeClr val="accent2">
                  <a:lumMod val="75000"/>
                </a:schemeClr>
              </a:solidFill>
            </a:endParaRPr>
          </a:p>
          <a:p>
            <a:r>
              <a:rPr lang="en-US" sz="2400" dirty="0">
                <a:solidFill>
                  <a:schemeClr val="accent2">
                    <a:lumMod val="75000"/>
                  </a:schemeClr>
                </a:solidFill>
              </a:rPr>
              <a:t>People arrive at answers for different reasons. </a:t>
            </a:r>
          </a:p>
          <a:p>
            <a:endParaRPr lang="en-US" sz="2400" dirty="0">
              <a:solidFill>
                <a:schemeClr val="accent2">
                  <a:lumMod val="75000"/>
                </a:schemeClr>
              </a:solidFill>
            </a:endParaRPr>
          </a:p>
          <a:p>
            <a:pPr lvl="1"/>
            <a:r>
              <a:rPr lang="en-US" sz="2400" i="1" dirty="0">
                <a:solidFill>
                  <a:schemeClr val="accent2">
                    <a:lumMod val="75000"/>
                  </a:schemeClr>
                </a:solidFill>
              </a:rPr>
              <a:t>Kohlberg classified these reasons according to levels of moral development. </a:t>
            </a:r>
          </a:p>
          <a:p>
            <a:pPr lvl="1"/>
            <a:r>
              <a:rPr lang="en-US" sz="2400" b="1" i="1" dirty="0">
                <a:solidFill>
                  <a:schemeClr val="accent2">
                    <a:lumMod val="75000"/>
                  </a:schemeClr>
                </a:solidFill>
              </a:rPr>
              <a:t>Example: Husband stealing medicine for his wife who has cancer. </a:t>
            </a:r>
          </a:p>
        </p:txBody>
      </p:sp>
    </p:spTree>
    <p:extLst>
      <p:ext uri="{BB962C8B-B14F-4D97-AF65-F5344CB8AC3E}">
        <p14:creationId xmlns:p14="http://schemas.microsoft.com/office/powerpoint/2010/main" val="37683726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7FE6E7-A0F4-4D7A-998D-AA41ECFB79B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4ECAF35-9457-49B6-AC88-0A3A04C46EF4}"/>
              </a:ext>
            </a:extLst>
          </p:cNvPr>
          <p:cNvSpPr>
            <a:spLocks noGrp="1"/>
          </p:cNvSpPr>
          <p:nvPr>
            <p:ph idx="1"/>
          </p:nvPr>
        </p:nvSpPr>
        <p:spPr/>
        <p:txBody>
          <a:bodyPr>
            <a:normAutofit/>
          </a:bodyPr>
          <a:lstStyle/>
          <a:p>
            <a:r>
              <a:rPr lang="en-US" sz="3200" b="1" i="1" dirty="0"/>
              <a:t>Example: Husband stealing medicine for his wife who has cancer. </a:t>
            </a:r>
          </a:p>
          <a:p>
            <a:pPr lvl="1"/>
            <a:r>
              <a:rPr lang="en-US" sz="3200" dirty="0"/>
              <a:t>Kohlberg was more concerned why children thought the husband should steal or not steal the drug. </a:t>
            </a:r>
          </a:p>
        </p:txBody>
      </p:sp>
    </p:spTree>
    <p:extLst>
      <p:ext uri="{BB962C8B-B14F-4D97-AF65-F5344CB8AC3E}">
        <p14:creationId xmlns:p14="http://schemas.microsoft.com/office/powerpoint/2010/main" val="22943539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6A0B7A-C458-45BF-B416-4884ABFEA09A}"/>
              </a:ext>
            </a:extLst>
          </p:cNvPr>
          <p:cNvSpPr>
            <a:spLocks noGrp="1"/>
          </p:cNvSpPr>
          <p:nvPr>
            <p:ph type="title"/>
          </p:nvPr>
        </p:nvSpPr>
        <p:spPr/>
        <p:txBody>
          <a:bodyPr/>
          <a:lstStyle/>
          <a:p>
            <a:r>
              <a:rPr lang="en-US" dirty="0"/>
              <a:t>The Sensorimotor Stage </a:t>
            </a:r>
          </a:p>
        </p:txBody>
      </p:sp>
      <p:sp>
        <p:nvSpPr>
          <p:cNvPr id="3" name="Content Placeholder 2">
            <a:extLst>
              <a:ext uri="{FF2B5EF4-FFF2-40B4-BE49-F238E27FC236}">
                <a16:creationId xmlns:a16="http://schemas.microsoft.com/office/drawing/2014/main" id="{0752D465-105A-48C3-B55F-F9656C3BAD37}"/>
              </a:ext>
            </a:extLst>
          </p:cNvPr>
          <p:cNvSpPr>
            <a:spLocks noGrp="1"/>
          </p:cNvSpPr>
          <p:nvPr>
            <p:ph idx="1"/>
          </p:nvPr>
        </p:nvSpPr>
        <p:spPr/>
        <p:txBody>
          <a:bodyPr>
            <a:normAutofit/>
          </a:bodyPr>
          <a:lstStyle/>
          <a:p>
            <a:r>
              <a:rPr lang="en-US" sz="2800" dirty="0"/>
              <a:t>The first stage of cognitive development is characterized mainly by learning to coordinate sensation and perception with motor activity. </a:t>
            </a:r>
          </a:p>
          <a:p>
            <a:pPr marL="0" indent="0">
              <a:buNone/>
            </a:pPr>
            <a:endParaRPr lang="en-US" sz="2800" dirty="0"/>
          </a:p>
          <a:p>
            <a:r>
              <a:rPr lang="en-US" sz="2800" dirty="0"/>
              <a:t>Infants begin to understand that there is a relationship between their physical movements and the results they sense and perceive (</a:t>
            </a:r>
            <a:r>
              <a:rPr lang="en-US" sz="2800" b="1" i="1" dirty="0"/>
              <a:t>this is why Piaget called this the sensorimotor stage</a:t>
            </a:r>
            <a:r>
              <a:rPr lang="en-US" sz="2800" dirty="0"/>
              <a:t>). </a:t>
            </a:r>
          </a:p>
        </p:txBody>
      </p:sp>
    </p:spTree>
    <p:extLst>
      <p:ext uri="{BB962C8B-B14F-4D97-AF65-F5344CB8AC3E}">
        <p14:creationId xmlns:p14="http://schemas.microsoft.com/office/powerpoint/2010/main" val="266526101"/>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docProps/app.xml><?xml version="1.0" encoding="utf-8"?>
<Properties xmlns="http://schemas.openxmlformats.org/officeDocument/2006/extended-properties" xmlns:vt="http://schemas.openxmlformats.org/officeDocument/2006/docPropsVTypes">
  <Template>Badge</Template>
  <TotalTime>10518</TotalTime>
  <Words>1694</Words>
  <Application>Microsoft Office PowerPoint</Application>
  <PresentationFormat>Widescreen</PresentationFormat>
  <Paragraphs>126</Paragraphs>
  <Slides>33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33</vt:i4>
      </vt:variant>
    </vt:vector>
  </HeadingPairs>
  <TitlesOfParts>
    <vt:vector size="37" baseType="lpstr">
      <vt:lpstr>Arial</vt:lpstr>
      <vt:lpstr>Gill Sans MT</vt:lpstr>
      <vt:lpstr>Impact</vt:lpstr>
      <vt:lpstr>Badge</vt:lpstr>
      <vt:lpstr>Psychology  Chapter 10  Section 4: Cognitive Development </vt:lpstr>
      <vt:lpstr>PowerPoint Presentation</vt:lpstr>
      <vt:lpstr>PowerPoint Presentation</vt:lpstr>
      <vt:lpstr>Piaget’s Theory of Cognitive Development </vt:lpstr>
      <vt:lpstr>Assimilation and Accommodation </vt:lpstr>
      <vt:lpstr>PowerPoint Presentation</vt:lpstr>
      <vt:lpstr>Kohlberg’s Theory of Moral Development </vt:lpstr>
      <vt:lpstr>PowerPoint Presentation</vt:lpstr>
      <vt:lpstr>The Sensorimotor Stage </vt:lpstr>
      <vt:lpstr>PowerPoint Presentation</vt:lpstr>
      <vt:lpstr>The preoperational Stage </vt:lpstr>
      <vt:lpstr>PowerPoint Presentation</vt:lpstr>
      <vt:lpstr>PowerPoint Presentation</vt:lpstr>
      <vt:lpstr>PowerPoint Presentation</vt:lpstr>
      <vt:lpstr>PowerPoint Presentation</vt:lpstr>
      <vt:lpstr>PowerPoint Presentation</vt:lpstr>
      <vt:lpstr>The concrete operational stage </vt:lpstr>
      <vt:lpstr>PowerPoint Presentation</vt:lpstr>
      <vt:lpstr>PowerPoint Presentation</vt:lpstr>
      <vt:lpstr>The formal-operational stage </vt:lpstr>
      <vt:lpstr>PowerPoint Presentation</vt:lpstr>
      <vt:lpstr>PowerPoint Presentation</vt:lpstr>
      <vt:lpstr>Criticism of Piaget’s Theories </vt:lpstr>
      <vt:lpstr>Kohlberg’s Theory of Moral Development </vt:lpstr>
      <vt:lpstr>PowerPoint Presentation</vt:lpstr>
      <vt:lpstr>The Preconventional Level </vt:lpstr>
      <vt:lpstr>PowerPoint Presentation</vt:lpstr>
      <vt:lpstr>The Conventional Level </vt:lpstr>
      <vt:lpstr>PowerPoint Presentation</vt:lpstr>
      <vt:lpstr>The postconventional level </vt:lpstr>
      <vt:lpstr>PowerPoint Presentation</vt:lpstr>
      <vt:lpstr>Bias in Kohlberg’s Theory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Psychology  Chapter 10  Section 4: Cognitive Development </dc:title>
  <dc:creator>Tyler Moudry</dc:creator>
  <cp:lastModifiedBy>Tyler Moudry</cp:lastModifiedBy>
  <cp:revision>15</cp:revision>
  <dcterms:created xsi:type="dcterms:W3CDTF">2019-04-16T08:05:46Z</dcterms:created>
  <dcterms:modified xsi:type="dcterms:W3CDTF">2019-04-23T15:23:57Z</dcterms:modified>
</cp:coreProperties>
</file>