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4/8/2019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4/8/2019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4/8/2019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4/8/2019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4/8/2019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2299D-14F2-47F2-B55F-791B313FEE80}"/>
              </a:ext>
            </a:extLst>
          </p:cNvPr>
          <p:cNvSpPr>
            <a:spLocks noGrp="1"/>
          </p:cNvSpPr>
          <p:nvPr>
            <p:ph type="ctrTitle"/>
          </p:nvPr>
        </p:nvSpPr>
        <p:spPr/>
        <p:txBody>
          <a:bodyPr/>
          <a:lstStyle/>
          <a:p>
            <a:r>
              <a:rPr lang="en-US" sz="6000" dirty="0"/>
              <a:t>Psychology </a:t>
            </a:r>
            <a:br>
              <a:rPr lang="en-US" sz="6000" dirty="0"/>
            </a:br>
            <a:r>
              <a:rPr lang="en-US" sz="6000" dirty="0"/>
              <a:t>Chapter 10 Section 2: Physical Development </a:t>
            </a:r>
          </a:p>
        </p:txBody>
      </p:sp>
      <p:sp>
        <p:nvSpPr>
          <p:cNvPr id="3" name="Subtitle 2">
            <a:extLst>
              <a:ext uri="{FF2B5EF4-FFF2-40B4-BE49-F238E27FC236}">
                <a16:creationId xmlns:a16="http://schemas.microsoft.com/office/drawing/2014/main" id="{606FE921-64EE-4CA4-8DD0-B8DBD4088D7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1308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6AB9D-BB8A-4323-81F1-53E194EEAD17}"/>
              </a:ext>
            </a:extLst>
          </p:cNvPr>
          <p:cNvSpPr>
            <a:spLocks noGrp="1"/>
          </p:cNvSpPr>
          <p:nvPr>
            <p:ph type="title"/>
          </p:nvPr>
        </p:nvSpPr>
        <p:spPr/>
        <p:txBody>
          <a:bodyPr/>
          <a:lstStyle/>
          <a:p>
            <a:r>
              <a:rPr lang="en-US" dirty="0"/>
              <a:t>Motor Development </a:t>
            </a:r>
          </a:p>
        </p:txBody>
      </p:sp>
      <p:sp>
        <p:nvSpPr>
          <p:cNvPr id="3" name="Content Placeholder 2">
            <a:extLst>
              <a:ext uri="{FF2B5EF4-FFF2-40B4-BE49-F238E27FC236}">
                <a16:creationId xmlns:a16="http://schemas.microsoft.com/office/drawing/2014/main" id="{C04C8188-E13D-4FA0-AEDC-DD136062DFD7}"/>
              </a:ext>
            </a:extLst>
          </p:cNvPr>
          <p:cNvSpPr>
            <a:spLocks noGrp="1"/>
          </p:cNvSpPr>
          <p:nvPr>
            <p:ph idx="1"/>
          </p:nvPr>
        </p:nvSpPr>
        <p:spPr/>
        <p:txBody>
          <a:bodyPr/>
          <a:lstStyle/>
          <a:p>
            <a:r>
              <a:rPr lang="en-US" dirty="0"/>
              <a:t>The development of purposeful movement is called motor development. </a:t>
            </a:r>
          </a:p>
          <a:p>
            <a:r>
              <a:rPr lang="en-US" dirty="0"/>
              <a:t>Motor development proceeds in stages. </a:t>
            </a:r>
          </a:p>
          <a:p>
            <a:pPr marL="0" indent="0">
              <a:buNone/>
            </a:pPr>
            <a:endParaRPr lang="en-US" dirty="0"/>
          </a:p>
          <a:p>
            <a:pPr lvl="1"/>
            <a:r>
              <a:rPr lang="en-US" b="1" i="1" dirty="0"/>
              <a:t>Almost all babies roll over before they sit up unsupported.</a:t>
            </a:r>
          </a:p>
          <a:p>
            <a:pPr lvl="1"/>
            <a:r>
              <a:rPr lang="en-US" b="1" i="1" dirty="0"/>
              <a:t>They crawl before they walk.</a:t>
            </a:r>
          </a:p>
        </p:txBody>
      </p:sp>
    </p:spTree>
    <p:extLst>
      <p:ext uri="{BB962C8B-B14F-4D97-AF65-F5344CB8AC3E}">
        <p14:creationId xmlns:p14="http://schemas.microsoft.com/office/powerpoint/2010/main" val="3222659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90296-5F86-4184-BC79-AB7ABDB575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52A5AD-8602-454A-BC12-5AE0A4B54666}"/>
              </a:ext>
            </a:extLst>
          </p:cNvPr>
          <p:cNvSpPr>
            <a:spLocks noGrp="1"/>
          </p:cNvSpPr>
          <p:nvPr>
            <p:ph idx="1"/>
          </p:nvPr>
        </p:nvSpPr>
        <p:spPr/>
        <p:txBody>
          <a:bodyPr/>
          <a:lstStyle/>
          <a:p>
            <a:r>
              <a:rPr lang="en-US" dirty="0"/>
              <a:t>The point at which these various behaviors occur is different from infant to infant and even from culture to culture. </a:t>
            </a:r>
          </a:p>
          <a:p>
            <a:endParaRPr lang="en-US" dirty="0"/>
          </a:p>
          <a:p>
            <a:pPr lvl="1"/>
            <a:r>
              <a:rPr lang="en-US" b="1" i="1" dirty="0"/>
              <a:t>In Uganda, infants usually walk before they are 10 months old, whereas in the United States, babies often do not start walking until around one year of age. </a:t>
            </a:r>
          </a:p>
        </p:txBody>
      </p:sp>
    </p:spTree>
    <p:extLst>
      <p:ext uri="{BB962C8B-B14F-4D97-AF65-F5344CB8AC3E}">
        <p14:creationId xmlns:p14="http://schemas.microsoft.com/office/powerpoint/2010/main" val="190732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ABFE8-7559-4A86-8F11-DD3F5066C9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69780B-B150-4305-A9DC-D7533251B9AF}"/>
              </a:ext>
            </a:extLst>
          </p:cNvPr>
          <p:cNvSpPr>
            <a:spLocks noGrp="1"/>
          </p:cNvSpPr>
          <p:nvPr>
            <p:ph idx="1"/>
          </p:nvPr>
        </p:nvSpPr>
        <p:spPr/>
        <p:txBody>
          <a:bodyPr>
            <a:normAutofit/>
          </a:bodyPr>
          <a:lstStyle/>
          <a:p>
            <a:r>
              <a:rPr lang="en-US" sz="2400" dirty="0"/>
              <a:t>Why might this be? </a:t>
            </a:r>
          </a:p>
          <a:p>
            <a:pPr lvl="1"/>
            <a:r>
              <a:rPr lang="en-US" sz="2400" dirty="0"/>
              <a:t>Perhaps because, while American babies spend much of their time lying in cribs, Ugandan babies spend much of their time being carried on their parent’s backs. </a:t>
            </a:r>
          </a:p>
          <a:p>
            <a:pPr lvl="1"/>
            <a:endParaRPr lang="en-US" sz="2400" dirty="0"/>
          </a:p>
          <a:p>
            <a:pPr lvl="1"/>
            <a:r>
              <a:rPr lang="en-US" sz="2400" dirty="0"/>
              <a:t>This contact with the parent, the sense of movement, and the upright position the babies maintain as they are being carried may help them learn to walk earlier. </a:t>
            </a:r>
          </a:p>
        </p:txBody>
      </p:sp>
    </p:spTree>
    <p:extLst>
      <p:ext uri="{BB962C8B-B14F-4D97-AF65-F5344CB8AC3E}">
        <p14:creationId xmlns:p14="http://schemas.microsoft.com/office/powerpoint/2010/main" val="691555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4FC9-A9BD-42A6-AA51-C11C9BD0794E}"/>
              </a:ext>
            </a:extLst>
          </p:cNvPr>
          <p:cNvSpPr>
            <a:spLocks noGrp="1"/>
          </p:cNvSpPr>
          <p:nvPr>
            <p:ph type="title"/>
          </p:nvPr>
        </p:nvSpPr>
        <p:spPr/>
        <p:txBody>
          <a:bodyPr/>
          <a:lstStyle/>
          <a:p>
            <a:r>
              <a:rPr lang="en-US" dirty="0"/>
              <a:t>Reflexes </a:t>
            </a:r>
          </a:p>
        </p:txBody>
      </p:sp>
      <p:sp>
        <p:nvSpPr>
          <p:cNvPr id="3" name="Content Placeholder 2">
            <a:extLst>
              <a:ext uri="{FF2B5EF4-FFF2-40B4-BE49-F238E27FC236}">
                <a16:creationId xmlns:a16="http://schemas.microsoft.com/office/drawing/2014/main" id="{EAD490A2-B345-49D7-A03D-72210115E067}"/>
              </a:ext>
            </a:extLst>
          </p:cNvPr>
          <p:cNvSpPr>
            <a:spLocks noGrp="1"/>
          </p:cNvSpPr>
          <p:nvPr>
            <p:ph idx="1"/>
          </p:nvPr>
        </p:nvSpPr>
        <p:spPr/>
        <p:txBody>
          <a:bodyPr/>
          <a:lstStyle/>
          <a:p>
            <a:r>
              <a:rPr lang="en-US" dirty="0"/>
              <a:t>Grasping is a reflex. </a:t>
            </a:r>
          </a:p>
          <a:p>
            <a:r>
              <a:rPr lang="en-US" dirty="0"/>
              <a:t>Reflexes are inborn, not learned, and they occur automatically, without thinking. </a:t>
            </a:r>
          </a:p>
          <a:p>
            <a:endParaRPr lang="en-US" dirty="0"/>
          </a:p>
          <a:p>
            <a:endParaRPr lang="en-US" dirty="0"/>
          </a:p>
          <a:p>
            <a:pPr lvl="1"/>
            <a:r>
              <a:rPr lang="en-US" dirty="0"/>
              <a:t>Some reflexes are essential to our survival. </a:t>
            </a:r>
          </a:p>
          <a:p>
            <a:pPr lvl="1"/>
            <a:r>
              <a:rPr lang="en-US" dirty="0"/>
              <a:t>Breathing is such a reflex. </a:t>
            </a:r>
          </a:p>
          <a:p>
            <a:pPr lvl="1"/>
            <a:r>
              <a:rPr lang="en-US" dirty="0"/>
              <a:t>Although it is a reflex, we can also breathe consciously if we wish- slowly or quickly, deeply or shallowly. </a:t>
            </a:r>
          </a:p>
        </p:txBody>
      </p:sp>
    </p:spTree>
    <p:extLst>
      <p:ext uri="{BB962C8B-B14F-4D97-AF65-F5344CB8AC3E}">
        <p14:creationId xmlns:p14="http://schemas.microsoft.com/office/powerpoint/2010/main" val="2592363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4AE2-6B0D-4717-9B16-9FD119AD4E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72F453-1E10-4C49-B22A-539B8EE09BBD}"/>
              </a:ext>
            </a:extLst>
          </p:cNvPr>
          <p:cNvSpPr>
            <a:spLocks noGrp="1"/>
          </p:cNvSpPr>
          <p:nvPr>
            <p:ph idx="1"/>
          </p:nvPr>
        </p:nvSpPr>
        <p:spPr/>
        <p:txBody>
          <a:bodyPr>
            <a:normAutofit/>
          </a:bodyPr>
          <a:lstStyle/>
          <a:p>
            <a:r>
              <a:rPr lang="en-US" sz="3200" dirty="0"/>
              <a:t>Rooting is another reflex that babies are born with. </a:t>
            </a:r>
          </a:p>
          <a:p>
            <a:pPr marL="0" indent="0">
              <a:buNone/>
            </a:pPr>
            <a:endParaRPr lang="en-US" sz="3200" dirty="0"/>
          </a:p>
          <a:p>
            <a:r>
              <a:rPr lang="en-US" sz="3200" dirty="0"/>
              <a:t>Because of the rooting reflex, babies turn toward stimuli that touch their cheeks or the corners of their mouths. </a:t>
            </a:r>
          </a:p>
        </p:txBody>
      </p:sp>
    </p:spTree>
    <p:extLst>
      <p:ext uri="{BB962C8B-B14F-4D97-AF65-F5344CB8AC3E}">
        <p14:creationId xmlns:p14="http://schemas.microsoft.com/office/powerpoint/2010/main" val="2699891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34A4F-1A40-445A-A234-8827426B1F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70ACC9-876F-47BE-BAA1-86F4C70F6818}"/>
              </a:ext>
            </a:extLst>
          </p:cNvPr>
          <p:cNvSpPr>
            <a:spLocks noGrp="1"/>
          </p:cNvSpPr>
          <p:nvPr>
            <p:ph idx="1"/>
          </p:nvPr>
        </p:nvSpPr>
        <p:spPr/>
        <p:txBody>
          <a:bodyPr/>
          <a:lstStyle/>
          <a:p>
            <a:r>
              <a:rPr lang="en-US" dirty="0"/>
              <a:t>Babies also reflexively withdraw from painful stimuli. </a:t>
            </a:r>
          </a:p>
          <a:p>
            <a:r>
              <a:rPr lang="en-US" dirty="0"/>
              <a:t>They pull up their legs and arch their backs in response to sudden sounds or bumps. </a:t>
            </a:r>
          </a:p>
          <a:p>
            <a:endParaRPr lang="en-US" dirty="0"/>
          </a:p>
          <a:p>
            <a:r>
              <a:rPr lang="en-US" dirty="0"/>
              <a:t>This is known as the Moro, or startle, reflex. </a:t>
            </a:r>
          </a:p>
        </p:txBody>
      </p:sp>
    </p:spTree>
    <p:extLst>
      <p:ext uri="{BB962C8B-B14F-4D97-AF65-F5344CB8AC3E}">
        <p14:creationId xmlns:p14="http://schemas.microsoft.com/office/powerpoint/2010/main" val="893793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A7F8B-49B2-4657-AB03-97A0831470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2E5F04-CE31-424F-AEC2-D360626F96F0}"/>
              </a:ext>
            </a:extLst>
          </p:cNvPr>
          <p:cNvSpPr>
            <a:spLocks noGrp="1"/>
          </p:cNvSpPr>
          <p:nvPr>
            <p:ph idx="1"/>
          </p:nvPr>
        </p:nvSpPr>
        <p:spPr/>
        <p:txBody>
          <a:bodyPr/>
          <a:lstStyle/>
          <a:p>
            <a:r>
              <a:rPr lang="en-US" dirty="0"/>
              <a:t>Babies also fan their toes when the soles of their feet are touched, a behavior that is called the Babinski reflex.</a:t>
            </a:r>
          </a:p>
          <a:p>
            <a:r>
              <a:rPr lang="en-US" dirty="0"/>
              <a:t>They also eliminate wastes by reflexes. </a:t>
            </a:r>
          </a:p>
          <a:p>
            <a:endParaRPr lang="en-US" dirty="0"/>
          </a:p>
          <a:p>
            <a:endParaRPr lang="en-US" dirty="0"/>
          </a:p>
          <a:p>
            <a:r>
              <a:rPr lang="en-US" dirty="0"/>
              <a:t>As children develop, many reflexes, such as rooting disappear. </a:t>
            </a:r>
          </a:p>
          <a:p>
            <a:r>
              <a:rPr lang="en-US" dirty="0"/>
              <a:t>Other reflexes remain, while some come under voluntary control. </a:t>
            </a:r>
          </a:p>
        </p:txBody>
      </p:sp>
    </p:spTree>
    <p:extLst>
      <p:ext uri="{BB962C8B-B14F-4D97-AF65-F5344CB8AC3E}">
        <p14:creationId xmlns:p14="http://schemas.microsoft.com/office/powerpoint/2010/main" val="1451338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198A0-BC54-4B9C-B4DA-A57F74C54657}"/>
              </a:ext>
            </a:extLst>
          </p:cNvPr>
          <p:cNvSpPr>
            <a:spLocks noGrp="1"/>
          </p:cNvSpPr>
          <p:nvPr>
            <p:ph type="title"/>
          </p:nvPr>
        </p:nvSpPr>
        <p:spPr/>
        <p:txBody>
          <a:bodyPr/>
          <a:lstStyle/>
          <a:p>
            <a:r>
              <a:rPr lang="en-US" dirty="0"/>
              <a:t>Perceptual Development </a:t>
            </a:r>
          </a:p>
        </p:txBody>
      </p:sp>
      <p:sp>
        <p:nvSpPr>
          <p:cNvPr id="3" name="Content Placeholder 2">
            <a:extLst>
              <a:ext uri="{FF2B5EF4-FFF2-40B4-BE49-F238E27FC236}">
                <a16:creationId xmlns:a16="http://schemas.microsoft.com/office/drawing/2014/main" id="{391EC1F7-627C-42D4-95C0-320C6EA98400}"/>
              </a:ext>
            </a:extLst>
          </p:cNvPr>
          <p:cNvSpPr>
            <a:spLocks noGrp="1"/>
          </p:cNvSpPr>
          <p:nvPr>
            <p:ph idx="1"/>
          </p:nvPr>
        </p:nvSpPr>
        <p:spPr/>
        <p:txBody>
          <a:bodyPr/>
          <a:lstStyle/>
          <a:p>
            <a:r>
              <a:rPr lang="en-US" dirty="0"/>
              <a:t>Perceptual development is the process by which infants learn to make sense of the sights, sounds, tastes, and other sensations to which they are exposed. </a:t>
            </a:r>
          </a:p>
          <a:p>
            <a:endParaRPr lang="en-US" dirty="0"/>
          </a:p>
          <a:p>
            <a:r>
              <a:rPr lang="en-US" dirty="0"/>
              <a:t>Infants tend to prefer new and interesting stimuli. </a:t>
            </a:r>
          </a:p>
          <a:p>
            <a:r>
              <a:rPr lang="en-US" dirty="0"/>
              <a:t>They seem to be “preprogrammed” to survey their environment and learn about it. </a:t>
            </a:r>
          </a:p>
        </p:txBody>
      </p:sp>
    </p:spTree>
    <p:extLst>
      <p:ext uri="{BB962C8B-B14F-4D97-AF65-F5344CB8AC3E}">
        <p14:creationId xmlns:p14="http://schemas.microsoft.com/office/powerpoint/2010/main" val="2139590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B1BD-B78D-4CF3-8C0B-0C91F15F75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5A4CC0-7298-41AF-866E-9AE7EB2830B0}"/>
              </a:ext>
            </a:extLst>
          </p:cNvPr>
          <p:cNvSpPr>
            <a:spLocks noGrp="1"/>
          </p:cNvSpPr>
          <p:nvPr>
            <p:ph idx="1"/>
          </p:nvPr>
        </p:nvSpPr>
        <p:spPr/>
        <p:txBody>
          <a:bodyPr/>
          <a:lstStyle/>
          <a:p>
            <a:r>
              <a:rPr lang="en-US" dirty="0"/>
              <a:t>Researchers have discovered that infant’s perceptual preferences are influenced by their age. </a:t>
            </a:r>
          </a:p>
          <a:p>
            <a:endParaRPr lang="en-US" dirty="0"/>
          </a:p>
          <a:p>
            <a:r>
              <a:rPr lang="en-US" dirty="0"/>
              <a:t>For example, 5-10 week-old babies look longest at patterns that are fairly complex. </a:t>
            </a:r>
          </a:p>
          <a:p>
            <a:r>
              <a:rPr lang="en-US" dirty="0"/>
              <a:t>It does not matter whether the pattern looks like a human face. </a:t>
            </a:r>
          </a:p>
          <a:p>
            <a:endParaRPr lang="en-US" dirty="0"/>
          </a:p>
          <a:p>
            <a:pPr lvl="1"/>
            <a:r>
              <a:rPr lang="en-US" dirty="0"/>
              <a:t>At this age, eyesight is not fully developed, so infants prefer to look at the most complex things they are capable of seeing reasonably well. </a:t>
            </a:r>
          </a:p>
        </p:txBody>
      </p:sp>
    </p:spTree>
    <p:extLst>
      <p:ext uri="{BB962C8B-B14F-4D97-AF65-F5344CB8AC3E}">
        <p14:creationId xmlns:p14="http://schemas.microsoft.com/office/powerpoint/2010/main" val="1396949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B77A-6F75-48DF-B852-97161DC538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A0D9B9-A85E-4C0B-A714-6C85E4FBB12E}"/>
              </a:ext>
            </a:extLst>
          </p:cNvPr>
          <p:cNvSpPr>
            <a:spLocks noGrp="1"/>
          </p:cNvSpPr>
          <p:nvPr>
            <p:ph idx="1"/>
          </p:nvPr>
        </p:nvSpPr>
        <p:spPr/>
        <p:txBody>
          <a:bodyPr/>
          <a:lstStyle/>
          <a:p>
            <a:r>
              <a:rPr lang="en-US" dirty="0"/>
              <a:t>By 15 to 20 weeks, patterns begin to matter. </a:t>
            </a:r>
          </a:p>
          <a:p>
            <a:r>
              <a:rPr lang="en-US" dirty="0"/>
              <a:t>Babies then begin to stare longer at face-like patterns. </a:t>
            </a:r>
          </a:p>
          <a:p>
            <a:endParaRPr lang="en-US" dirty="0"/>
          </a:p>
          <a:p>
            <a:pPr lvl="1"/>
            <a:r>
              <a:rPr lang="en-US" dirty="0"/>
              <a:t>These studies illustrate how nature and nurture work together. </a:t>
            </a:r>
          </a:p>
          <a:p>
            <a:pPr lvl="1"/>
            <a:r>
              <a:rPr lang="en-US" dirty="0"/>
              <a:t>Their preference for human faces appears after they have had some experience with people. </a:t>
            </a:r>
          </a:p>
        </p:txBody>
      </p:sp>
    </p:spTree>
    <p:extLst>
      <p:ext uri="{BB962C8B-B14F-4D97-AF65-F5344CB8AC3E}">
        <p14:creationId xmlns:p14="http://schemas.microsoft.com/office/powerpoint/2010/main" val="3075897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23B25-04C6-4693-8006-493868966A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D0F040-5ADC-45ED-B6FE-A27AB06F25CF}"/>
              </a:ext>
            </a:extLst>
          </p:cNvPr>
          <p:cNvSpPr>
            <a:spLocks noGrp="1"/>
          </p:cNvSpPr>
          <p:nvPr>
            <p:ph idx="1"/>
          </p:nvPr>
        </p:nvSpPr>
        <p:spPr/>
        <p:txBody>
          <a:bodyPr>
            <a:normAutofit/>
          </a:bodyPr>
          <a:lstStyle/>
          <a:p>
            <a:r>
              <a:rPr lang="en-US" sz="2800" dirty="0"/>
              <a:t>An infant is born measuring a certain length and weighing a certain amount. </a:t>
            </a:r>
          </a:p>
          <a:p>
            <a:r>
              <a:rPr lang="en-US" sz="2800" dirty="0"/>
              <a:t>Both height and weight will increase with time and nourishment. </a:t>
            </a:r>
          </a:p>
        </p:txBody>
      </p:sp>
    </p:spTree>
    <p:extLst>
      <p:ext uri="{BB962C8B-B14F-4D97-AF65-F5344CB8AC3E}">
        <p14:creationId xmlns:p14="http://schemas.microsoft.com/office/powerpoint/2010/main" val="176595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5A196-CB6A-414A-9E26-07F6FD0F7D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493683-0F66-4F32-B2D1-B899A4184EE9}"/>
              </a:ext>
            </a:extLst>
          </p:cNvPr>
          <p:cNvSpPr>
            <a:spLocks noGrp="1"/>
          </p:cNvSpPr>
          <p:nvPr>
            <p:ph idx="1"/>
          </p:nvPr>
        </p:nvSpPr>
        <p:spPr/>
        <p:txBody>
          <a:bodyPr/>
          <a:lstStyle/>
          <a:p>
            <a:r>
              <a:rPr lang="en-US" dirty="0"/>
              <a:t>Visual Cliff</a:t>
            </a:r>
          </a:p>
          <a:p>
            <a:pPr lvl="1"/>
            <a:r>
              <a:rPr lang="en-US" dirty="0"/>
              <a:t>The visual cliff is a special structure, a portion of which has a surface that looks like a checkerboard. </a:t>
            </a:r>
          </a:p>
          <a:p>
            <a:pPr lvl="1"/>
            <a:r>
              <a:rPr lang="en-US" dirty="0"/>
              <a:t>Another portion is a sheet of glass with a checkerboard pattern a few feet below it. </a:t>
            </a:r>
          </a:p>
          <a:p>
            <a:pPr lvl="1"/>
            <a:r>
              <a:rPr lang="en-US" dirty="0"/>
              <a:t>It creates the illusion of a drop-off of a few feet- like a cliff. </a:t>
            </a:r>
          </a:p>
        </p:txBody>
      </p:sp>
    </p:spTree>
    <p:extLst>
      <p:ext uri="{BB962C8B-B14F-4D97-AF65-F5344CB8AC3E}">
        <p14:creationId xmlns:p14="http://schemas.microsoft.com/office/powerpoint/2010/main" val="481516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C0949-ACD0-46B4-B645-403154C9F2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192FA1-3678-4D5F-BADD-613E6B498AA2}"/>
              </a:ext>
            </a:extLst>
          </p:cNvPr>
          <p:cNvSpPr>
            <a:spLocks noGrp="1"/>
          </p:cNvSpPr>
          <p:nvPr>
            <p:ph idx="1"/>
          </p:nvPr>
        </p:nvSpPr>
        <p:spPr/>
        <p:txBody>
          <a:bodyPr/>
          <a:lstStyle/>
          <a:p>
            <a:r>
              <a:rPr lang="en-US" dirty="0"/>
              <a:t>Very young infants seem to be unafraid when they are placed face down on the edge of the apparent drop-off. </a:t>
            </a:r>
          </a:p>
          <a:p>
            <a:endParaRPr lang="en-US" dirty="0"/>
          </a:p>
          <a:p>
            <a:r>
              <a:rPr lang="en-US" dirty="0"/>
              <a:t>By nine months, however, infants respond with fear of the drop-off. </a:t>
            </a:r>
          </a:p>
          <a:p>
            <a:r>
              <a:rPr lang="en-US" dirty="0"/>
              <a:t>By the time infants learn to crawl, most of them will refuse to move onto the glass portion even when their mothers call them from the other side. </a:t>
            </a:r>
          </a:p>
        </p:txBody>
      </p:sp>
    </p:spTree>
    <p:extLst>
      <p:ext uri="{BB962C8B-B14F-4D97-AF65-F5344CB8AC3E}">
        <p14:creationId xmlns:p14="http://schemas.microsoft.com/office/powerpoint/2010/main" val="1125109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C5F40-2070-450D-9BD8-0B35C2EBBF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F56DCE-0601-4249-B40F-C70CAF4AF90A}"/>
              </a:ext>
            </a:extLst>
          </p:cNvPr>
          <p:cNvSpPr>
            <a:spLocks noGrp="1"/>
          </p:cNvSpPr>
          <p:nvPr>
            <p:ph idx="1"/>
          </p:nvPr>
        </p:nvSpPr>
        <p:spPr/>
        <p:txBody>
          <a:bodyPr/>
          <a:lstStyle/>
          <a:p>
            <a:r>
              <a:rPr lang="en-US" dirty="0"/>
              <a:t>When it comes to hearing, most newborns stop whatever they are doing and turn toward unusual sounds. </a:t>
            </a:r>
          </a:p>
          <a:p>
            <a:pPr marL="0" indent="0">
              <a:buNone/>
            </a:pPr>
            <a:endParaRPr lang="en-US" dirty="0"/>
          </a:p>
          <a:p>
            <a:r>
              <a:rPr lang="en-US" dirty="0"/>
              <a:t>They respond more to high-pitched sounds of someone singing softly or speaking in a low-pitched tone. </a:t>
            </a:r>
          </a:p>
        </p:txBody>
      </p:sp>
    </p:spTree>
    <p:extLst>
      <p:ext uri="{BB962C8B-B14F-4D97-AF65-F5344CB8AC3E}">
        <p14:creationId xmlns:p14="http://schemas.microsoft.com/office/powerpoint/2010/main" val="2811704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AF86F-3BAE-4280-A825-DC6379A30B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D3DBF3-7FD3-4B71-8EB9-517EA92DB653}"/>
              </a:ext>
            </a:extLst>
          </p:cNvPr>
          <p:cNvSpPr>
            <a:spLocks noGrp="1"/>
          </p:cNvSpPr>
          <p:nvPr>
            <p:ph idx="1"/>
          </p:nvPr>
        </p:nvSpPr>
        <p:spPr/>
        <p:txBody>
          <a:bodyPr/>
          <a:lstStyle/>
          <a:p>
            <a:r>
              <a:rPr lang="en-US" dirty="0"/>
              <a:t>Newborns immediately distinguish strong odors. </a:t>
            </a:r>
          </a:p>
          <a:p>
            <a:r>
              <a:rPr lang="en-US" dirty="0"/>
              <a:t>They spit, stick out their tongues, and wrinkle their noses at pungent odors. </a:t>
            </a:r>
          </a:p>
          <a:p>
            <a:endParaRPr lang="en-US" dirty="0"/>
          </a:p>
          <a:p>
            <a:r>
              <a:rPr lang="en-US" dirty="0"/>
              <a:t>They like sweet-tasting liquid.</a:t>
            </a:r>
          </a:p>
          <a:p>
            <a:r>
              <a:rPr lang="en-US" dirty="0"/>
              <a:t>A sweet tooth, it seems, may be part of human nature. </a:t>
            </a:r>
          </a:p>
        </p:txBody>
      </p:sp>
    </p:spTree>
    <p:extLst>
      <p:ext uri="{BB962C8B-B14F-4D97-AF65-F5344CB8AC3E}">
        <p14:creationId xmlns:p14="http://schemas.microsoft.com/office/powerpoint/2010/main" val="2308166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5CDA2-7221-4856-8CB1-9212075E5D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9E4B58-0C58-4597-932F-27493A2E33B9}"/>
              </a:ext>
            </a:extLst>
          </p:cNvPr>
          <p:cNvSpPr>
            <a:spLocks noGrp="1"/>
          </p:cNvSpPr>
          <p:nvPr>
            <p:ph idx="1"/>
          </p:nvPr>
        </p:nvSpPr>
        <p:spPr/>
        <p:txBody>
          <a:bodyPr>
            <a:normAutofit/>
          </a:bodyPr>
          <a:lstStyle/>
          <a:p>
            <a:r>
              <a:rPr lang="en-US" sz="2800" dirty="0"/>
              <a:t>The infant is also born with certain reflexes. </a:t>
            </a:r>
          </a:p>
          <a:p>
            <a:r>
              <a:rPr lang="en-US" sz="2800" dirty="0"/>
              <a:t>A reflex is an involuntary reaction or response, such as swallowing.</a:t>
            </a:r>
          </a:p>
        </p:txBody>
      </p:sp>
    </p:spTree>
    <p:extLst>
      <p:ext uri="{BB962C8B-B14F-4D97-AF65-F5344CB8AC3E}">
        <p14:creationId xmlns:p14="http://schemas.microsoft.com/office/powerpoint/2010/main" val="261374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7557-34C4-4E6D-A905-3CEB7518D9EA}"/>
              </a:ext>
            </a:extLst>
          </p:cNvPr>
          <p:cNvSpPr>
            <a:spLocks noGrp="1"/>
          </p:cNvSpPr>
          <p:nvPr>
            <p:ph type="title"/>
          </p:nvPr>
        </p:nvSpPr>
        <p:spPr/>
        <p:txBody>
          <a:bodyPr/>
          <a:lstStyle/>
          <a:p>
            <a:r>
              <a:rPr lang="en-US" dirty="0"/>
              <a:t>Height and Weight </a:t>
            </a:r>
          </a:p>
        </p:txBody>
      </p:sp>
      <p:sp>
        <p:nvSpPr>
          <p:cNvPr id="3" name="Content Placeholder 2">
            <a:extLst>
              <a:ext uri="{FF2B5EF4-FFF2-40B4-BE49-F238E27FC236}">
                <a16:creationId xmlns:a16="http://schemas.microsoft.com/office/drawing/2014/main" id="{00834231-0DA3-41A4-BB6B-C32405EF3A73}"/>
              </a:ext>
            </a:extLst>
          </p:cNvPr>
          <p:cNvSpPr>
            <a:spLocks noGrp="1"/>
          </p:cNvSpPr>
          <p:nvPr>
            <p:ph idx="1"/>
          </p:nvPr>
        </p:nvSpPr>
        <p:spPr/>
        <p:txBody>
          <a:bodyPr>
            <a:normAutofit/>
          </a:bodyPr>
          <a:lstStyle/>
          <a:p>
            <a:r>
              <a:rPr lang="en-US" sz="2800" dirty="0"/>
              <a:t>Babies grow at a amazing rate, but the most dramatic gains in height and weight occur even before an infant’s birth. </a:t>
            </a:r>
          </a:p>
          <a:p>
            <a:endParaRPr lang="en-US" sz="2800" dirty="0"/>
          </a:p>
          <a:p>
            <a:r>
              <a:rPr lang="en-US" sz="2800" dirty="0"/>
              <a:t>During the first eight weeks of the mother’s pregnancy, the tiny embryo in her uterus develops fingers, toes, eyes, ears, a nose, a mouth, a hearth, and a circulatory system. </a:t>
            </a:r>
          </a:p>
        </p:txBody>
      </p:sp>
    </p:spTree>
    <p:extLst>
      <p:ext uri="{BB962C8B-B14F-4D97-AF65-F5344CB8AC3E}">
        <p14:creationId xmlns:p14="http://schemas.microsoft.com/office/powerpoint/2010/main" val="411917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47FFE-99A1-43FE-BF48-BFBA666B80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A6F010-9B83-4710-8AB6-F7B56EC55906}"/>
              </a:ext>
            </a:extLst>
          </p:cNvPr>
          <p:cNvSpPr>
            <a:spLocks noGrp="1"/>
          </p:cNvSpPr>
          <p:nvPr>
            <p:ph idx="1"/>
          </p:nvPr>
        </p:nvSpPr>
        <p:spPr/>
        <p:txBody>
          <a:bodyPr>
            <a:normAutofit/>
          </a:bodyPr>
          <a:lstStyle/>
          <a:p>
            <a:r>
              <a:rPr lang="en-US" sz="2800" dirty="0"/>
              <a:t>At eight weeks, the 1 ½ inch-long embryo becomes a fetus. </a:t>
            </a:r>
          </a:p>
          <a:p>
            <a:pPr marL="0" indent="0">
              <a:buNone/>
            </a:pPr>
            <a:endParaRPr lang="en-US" sz="2800" dirty="0"/>
          </a:p>
          <a:p>
            <a:r>
              <a:rPr lang="en-US" sz="2800" dirty="0"/>
              <a:t>During the fetal stage (which lasts until birth), the organs of the various body systems, such as the respiratory system, develop to the point at which they can sustain the life of the baby after it is born. </a:t>
            </a:r>
          </a:p>
        </p:txBody>
      </p:sp>
    </p:spTree>
    <p:extLst>
      <p:ext uri="{BB962C8B-B14F-4D97-AF65-F5344CB8AC3E}">
        <p14:creationId xmlns:p14="http://schemas.microsoft.com/office/powerpoint/2010/main" val="4269017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6C0DC-7345-4805-B0B8-1D0910BFEE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3C2B58-63B4-48D5-9545-3C7304FDE75D}"/>
              </a:ext>
            </a:extLst>
          </p:cNvPr>
          <p:cNvSpPr>
            <a:spLocks noGrp="1"/>
          </p:cNvSpPr>
          <p:nvPr>
            <p:ph idx="1"/>
          </p:nvPr>
        </p:nvSpPr>
        <p:spPr/>
        <p:txBody>
          <a:bodyPr>
            <a:normAutofit/>
          </a:bodyPr>
          <a:lstStyle/>
          <a:p>
            <a:r>
              <a:rPr lang="en-US" sz="3200" dirty="0"/>
              <a:t>During the nine months of pregnancy, the embryo develops from a nearly microscopic cell to a baby about 20 inches in length. </a:t>
            </a:r>
          </a:p>
          <a:p>
            <a:endParaRPr lang="en-US" sz="3200" dirty="0"/>
          </a:p>
          <a:p>
            <a:r>
              <a:rPr lang="en-US" sz="3200" dirty="0"/>
              <a:t>A newborn weighs a billion or more times what it weighed at conception. </a:t>
            </a:r>
          </a:p>
        </p:txBody>
      </p:sp>
    </p:spTree>
    <p:extLst>
      <p:ext uri="{BB962C8B-B14F-4D97-AF65-F5344CB8AC3E}">
        <p14:creationId xmlns:p14="http://schemas.microsoft.com/office/powerpoint/2010/main" val="3460538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2BBD6-B159-403E-99B9-F5D4D8D7F8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AAB544-6969-4960-B6FE-48DF204BEB25}"/>
              </a:ext>
            </a:extLst>
          </p:cNvPr>
          <p:cNvSpPr>
            <a:spLocks noGrp="1"/>
          </p:cNvSpPr>
          <p:nvPr>
            <p:ph idx="1"/>
          </p:nvPr>
        </p:nvSpPr>
        <p:spPr/>
        <p:txBody>
          <a:bodyPr/>
          <a:lstStyle/>
          <a:p>
            <a:r>
              <a:rPr lang="en-US" dirty="0"/>
              <a:t>During infancy, the period from birth to age two years, dramatic gains continue in height and weight. </a:t>
            </a:r>
          </a:p>
          <a:p>
            <a:r>
              <a:rPr lang="en-US" dirty="0"/>
              <a:t>Infants usually double their height and weight in about five months and triple it by one year. </a:t>
            </a:r>
          </a:p>
          <a:p>
            <a:endParaRPr lang="en-US" dirty="0"/>
          </a:p>
          <a:p>
            <a:r>
              <a:rPr lang="en-US" dirty="0"/>
              <a:t>They grow about 10 inches in height in the first year. </a:t>
            </a:r>
          </a:p>
          <a:p>
            <a:endParaRPr lang="en-US" dirty="0"/>
          </a:p>
        </p:txBody>
      </p:sp>
    </p:spTree>
    <p:extLst>
      <p:ext uri="{BB962C8B-B14F-4D97-AF65-F5344CB8AC3E}">
        <p14:creationId xmlns:p14="http://schemas.microsoft.com/office/powerpoint/2010/main" val="164635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7940A-3918-4956-A1A9-AD079E8AD5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FCFA30-B3EA-4D06-AE55-38A1324CF911}"/>
              </a:ext>
            </a:extLst>
          </p:cNvPr>
          <p:cNvSpPr>
            <a:spLocks noGrp="1"/>
          </p:cNvSpPr>
          <p:nvPr>
            <p:ph idx="1"/>
          </p:nvPr>
        </p:nvSpPr>
        <p:spPr/>
        <p:txBody>
          <a:bodyPr>
            <a:normAutofit/>
          </a:bodyPr>
          <a:lstStyle/>
          <a:p>
            <a:r>
              <a:rPr lang="en-US" sz="2400" dirty="0"/>
              <a:t>During the second year, infants generally gain another four to size inches in height and another four to six inches in height and another four to seven pounds in weight. </a:t>
            </a:r>
          </a:p>
        </p:txBody>
      </p:sp>
    </p:spTree>
    <p:extLst>
      <p:ext uri="{BB962C8B-B14F-4D97-AF65-F5344CB8AC3E}">
        <p14:creationId xmlns:p14="http://schemas.microsoft.com/office/powerpoint/2010/main" val="3782851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105C9-AA1C-43D9-B3E6-58DB112F22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8BA9A1-96D3-424F-8A28-25E11B5A736F}"/>
              </a:ext>
            </a:extLst>
          </p:cNvPr>
          <p:cNvSpPr>
            <a:spLocks noGrp="1"/>
          </p:cNvSpPr>
          <p:nvPr>
            <p:ph idx="1"/>
          </p:nvPr>
        </p:nvSpPr>
        <p:spPr/>
        <p:txBody>
          <a:bodyPr>
            <a:normAutofit/>
          </a:bodyPr>
          <a:lstStyle/>
          <a:p>
            <a:r>
              <a:rPr lang="en-US" sz="2800" dirty="0"/>
              <a:t>After infancy comes </a:t>
            </a:r>
            <a:r>
              <a:rPr lang="en-US" sz="2800" b="1" u="sng" dirty="0"/>
              <a:t>childhood</a:t>
            </a:r>
            <a:r>
              <a:rPr lang="en-US" sz="2800" dirty="0"/>
              <a:t>, the period from two years to adolescence. </a:t>
            </a:r>
          </a:p>
          <a:p>
            <a:r>
              <a:rPr lang="en-US" sz="2800" dirty="0"/>
              <a:t>Following the second birthday, children gain two to three inches and four to six pounds each year until they reach the start of adolescence.   </a:t>
            </a:r>
          </a:p>
        </p:txBody>
      </p:sp>
    </p:spTree>
    <p:extLst>
      <p:ext uri="{BB962C8B-B14F-4D97-AF65-F5344CB8AC3E}">
        <p14:creationId xmlns:p14="http://schemas.microsoft.com/office/powerpoint/2010/main" val="94757325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44</TotalTime>
  <Words>1027</Words>
  <Application>Microsoft Office PowerPoint</Application>
  <PresentationFormat>Widescreen</PresentationFormat>
  <Paragraphs>88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Gill Sans MT</vt:lpstr>
      <vt:lpstr>Impact</vt:lpstr>
      <vt:lpstr>Badge</vt:lpstr>
      <vt:lpstr>Psychology  Chapter 10 Section 2: Physical Development </vt:lpstr>
      <vt:lpstr>PowerPoint Presentation</vt:lpstr>
      <vt:lpstr>PowerPoint Presentation</vt:lpstr>
      <vt:lpstr>Height and Weight </vt:lpstr>
      <vt:lpstr>PowerPoint Presentation</vt:lpstr>
      <vt:lpstr>PowerPoint Presentation</vt:lpstr>
      <vt:lpstr>PowerPoint Presentation</vt:lpstr>
      <vt:lpstr>PowerPoint Presentation</vt:lpstr>
      <vt:lpstr>PowerPoint Presentation</vt:lpstr>
      <vt:lpstr>Motor Development </vt:lpstr>
      <vt:lpstr>PowerPoint Presentation</vt:lpstr>
      <vt:lpstr>PowerPoint Presentation</vt:lpstr>
      <vt:lpstr>Reflexes </vt:lpstr>
      <vt:lpstr>PowerPoint Presentation</vt:lpstr>
      <vt:lpstr>PowerPoint Presentation</vt:lpstr>
      <vt:lpstr>PowerPoint Presentation</vt:lpstr>
      <vt:lpstr>Perceptual Development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Chapter 10 Section 2: Physical Development </dc:title>
  <dc:creator>Tyler Moudry</dc:creator>
  <cp:lastModifiedBy>Tyler Moudry</cp:lastModifiedBy>
  <cp:revision>5</cp:revision>
  <dcterms:created xsi:type="dcterms:W3CDTF">2019-04-08T05:24:01Z</dcterms:created>
  <dcterms:modified xsi:type="dcterms:W3CDTF">2019-04-08T06:08:34Z</dcterms:modified>
</cp:coreProperties>
</file>